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</p:sldMasterIdLst>
  <p:notesMasterIdLst>
    <p:notesMasterId r:id="rId32"/>
  </p:notesMasterIdLst>
  <p:sldIdLst>
    <p:sldId id="569" r:id="rId4"/>
    <p:sldId id="263" r:id="rId5"/>
    <p:sldId id="570" r:id="rId6"/>
    <p:sldId id="265" r:id="rId7"/>
    <p:sldId id="574" r:id="rId8"/>
    <p:sldId id="277" r:id="rId9"/>
    <p:sldId id="285" r:id="rId10"/>
    <p:sldId id="575" r:id="rId11"/>
    <p:sldId id="292" r:id="rId12"/>
    <p:sldId id="260" r:id="rId13"/>
    <p:sldId id="576" r:id="rId14"/>
    <p:sldId id="577" r:id="rId15"/>
    <p:sldId id="578" r:id="rId16"/>
    <p:sldId id="579" r:id="rId17"/>
    <p:sldId id="580" r:id="rId18"/>
    <p:sldId id="294" r:id="rId19"/>
    <p:sldId id="326" r:id="rId20"/>
    <p:sldId id="583" r:id="rId21"/>
    <p:sldId id="296" r:id="rId22"/>
    <p:sldId id="298" r:id="rId23"/>
    <p:sldId id="559" r:id="rId24"/>
    <p:sldId id="584" r:id="rId25"/>
    <p:sldId id="585" r:id="rId26"/>
    <p:sldId id="582" r:id="rId27"/>
    <p:sldId id="571" r:id="rId28"/>
    <p:sldId id="572" r:id="rId29"/>
    <p:sldId id="573" r:id="rId30"/>
    <p:sldId id="47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B3B3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2436767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85518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4504851"/>
            <a:ext cx="18219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4931304"/>
            <a:ext cx="22251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9035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3968767"/>
            <a:ext cx="8715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1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4085"/>
            <a:ext cx="917779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microsoft.com/office/2007/relationships/hdphoto" Target="../media/hdphoto3.wdp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31.jpg"/><Relationship Id="rId4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10" Type="http://schemas.microsoft.com/office/2007/relationships/hdphoto" Target="../media/hdphoto14.wdp"/><Relationship Id="rId4" Type="http://schemas.microsoft.com/office/2007/relationships/hdphoto" Target="../media/hdphoto9.wdp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587" y="2211571"/>
            <a:ext cx="2434304" cy="4226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3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696499" y="629264"/>
            <a:ext cx="5801115" cy="5680715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6701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41819" y="46892"/>
            <a:ext cx="14798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977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5694694" y="3226569"/>
            <a:ext cx="4175461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8" y="2279374"/>
            <a:ext cx="4125201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2604052"/>
            <a:ext cx="1212574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064103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1" y="-47207"/>
            <a:ext cx="1746607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8" y="219183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3" y="6548064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93783"/>
            <a:ext cx="9144000" cy="6843824"/>
            <a:chOff x="0" y="-138500"/>
            <a:chExt cx="9144000" cy="52713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0" y="-138500"/>
              <a:ext cx="1221983" cy="21335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spc="0">
                  <a:ln>
                    <a:solidFill>
                      <a:srgbClr val="FFFF00"/>
                    </a:solidFill>
                  </a:ln>
                  <a:solidFill>
                    <a:srgbClr val="F446B6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rPr>
                <a:t>Quynh miss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"/>
          <a:stretch/>
        </p:blipFill>
        <p:spPr bwMode="auto">
          <a:xfrm>
            <a:off x="5918850" y="1250066"/>
            <a:ext cx="3225150" cy="522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759" y="582423"/>
            <a:ext cx="249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TC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động</a:t>
            </a:r>
            <a:endParaRPr lang="en-US" sz="3200" b="1" dirty="0">
              <a:solidFill>
                <a:srgbClr val="E80888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" y="2212523"/>
            <a:ext cx="56864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63882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7098" y="6992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84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260771" y="2854207"/>
            <a:ext cx="1107278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744316" y="2127131"/>
            <a:ext cx="4326579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684598" cy="5309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12965" y="2375984"/>
            <a:ext cx="1175787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97" y="4007799"/>
            <a:ext cx="15837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388" y="3793317"/>
            <a:ext cx="2456612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189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Hexagon 1"/>
          <p:cNvSpPr/>
          <p:nvPr/>
        </p:nvSpPr>
        <p:spPr>
          <a:xfrm>
            <a:off x="256540" y="1330960"/>
            <a:ext cx="8742045" cy="109982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366" y="1537133"/>
            <a:ext cx="90665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lao công làm việc vào những thời gian nào 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212268" y="1385639"/>
            <a:ext cx="1235133" cy="1206833"/>
            <a:chOff x="1187619" y="2049661"/>
            <a:chExt cx="1235133" cy="1206833"/>
          </a:xfrm>
        </p:grpSpPr>
        <p:sp>
          <p:nvSpPr>
            <p:cNvPr id="23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4" name="TextBox 23"/>
            <p:cNvSpPr txBox="1"/>
            <p:nvPr/>
          </p:nvSpPr>
          <p:spPr>
            <a:xfrm>
              <a:off x="1488095" y="2214132"/>
              <a:ext cx="708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42519" y="2835856"/>
            <a:ext cx="841351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01040" y="1941195"/>
            <a:ext cx="782574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alt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cảnh đêm hè và đêm đông được miêu tả như thế nào?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6"/>
          <p:cNvGrpSpPr/>
          <p:nvPr/>
        </p:nvGrpSpPr>
        <p:grpSpPr>
          <a:xfrm rot="-10790939">
            <a:off x="83371" y="1366948"/>
            <a:ext cx="9177838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1338792" y="1601137"/>
            <a:ext cx="7320915" cy="1133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alt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thơ thứ hai cho biết công việc của chị lao công vất vả như thế nào</a:t>
            </a:r>
            <a:r>
              <a:rPr lang="en-GB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3659" y="1544341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/>
            <p:cNvSpPr txBox="1"/>
            <p:nvPr/>
          </p:nvSpPr>
          <p:spPr>
            <a:xfrm>
              <a:off x="1488095" y="2237578"/>
              <a:ext cx="708622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445" y="3429000"/>
            <a:ext cx="7564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đuờng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35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83494" y="470826"/>
            <a:ext cx="837701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tượng con đường trong đoạn thơ thứ hai được miêu tả như thế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581" y="1948316"/>
            <a:ext cx="78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tượng con đường vắng lặng và lạnh ngắt khi vừa trải qua một cơn dông.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1"/>
          <p:cNvSpPr/>
          <p:nvPr/>
        </p:nvSpPr>
        <p:spPr>
          <a:xfrm>
            <a:off x="533593" y="3322818"/>
            <a:ext cx="8505965" cy="17571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5" grpId="0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2075" y="92075"/>
            <a:ext cx="8514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Hai bức tranh miêu tả những thời điểm nào trong ngày?</a:t>
            </a:r>
          </a:p>
        </p:txBody>
      </p:sp>
      <p:sp>
        <p:nvSpPr>
          <p:cNvPr id="18" name="Google Shape;928;p37"/>
          <p:cNvSpPr txBox="1"/>
          <p:nvPr/>
        </p:nvSpPr>
        <p:spPr>
          <a:xfrm>
            <a:off x="92075" y="1144270"/>
            <a:ext cx="868235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Quang cảnh con đường trong hai bức tranh có gì khác nhau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/>
          <p:cNvGrpSpPr/>
          <p:nvPr/>
        </p:nvGrpSpPr>
        <p:grpSpPr>
          <a:xfrm>
            <a:off x="984410" y="350104"/>
            <a:ext cx="7693187" cy="1266841"/>
            <a:chOff x="603225" y="2182575"/>
            <a:chExt cx="2577800" cy="424450"/>
          </a:xfrm>
        </p:grpSpPr>
        <p:sp>
          <p:nvSpPr>
            <p:cNvPr id="28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80770" y="290830"/>
            <a:ext cx="7409180" cy="10826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0" y="2978785"/>
            <a:ext cx="4519930" cy="3635375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785360" y="2780030"/>
            <a:ext cx="4333240" cy="3834130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Google Shape;928;p37"/>
          <p:cNvSpPr txBox="1"/>
          <p:nvPr/>
        </p:nvSpPr>
        <p:spPr>
          <a:xfrm>
            <a:off x="76835" y="2062480"/>
            <a:ext cx="9041765" cy="67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3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 </a:t>
            </a:r>
            <a:r>
              <a:rPr lang="en-US" alt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Vì sao con đường trong bức tranh thứ hai lại trở nên sạch sẽ như vậy</a:t>
            </a:r>
            <a:r>
              <a:rPr lang="en-GB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8" grpId="0"/>
      <p:bldP spid="18" grpId="1"/>
      <p:bldP spid="31" grpId="0" build="p"/>
      <p:bldP spid="31" grpId="1" build="p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/>
          <p:cNvGrpSpPr/>
          <p:nvPr/>
        </p:nvGrpSpPr>
        <p:grpSpPr>
          <a:xfrm rot="-10790834">
            <a:off x="10" y="869564"/>
            <a:ext cx="9144126" cy="1423983"/>
            <a:chOff x="1881479" y="1597500"/>
            <a:chExt cx="1106346" cy="40284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Google Shape;790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9" name="Group 28"/>
          <p:cNvGrpSpPr/>
          <p:nvPr/>
        </p:nvGrpSpPr>
        <p:grpSpPr>
          <a:xfrm>
            <a:off x="597903" y="952382"/>
            <a:ext cx="1235133" cy="1206833"/>
            <a:chOff x="1460641" y="3796452"/>
            <a:chExt cx="1235133" cy="1206833"/>
          </a:xfrm>
        </p:grpSpPr>
        <p:sp>
          <p:nvSpPr>
            <p:cNvPr id="30" name="Google Shape;810;p36"/>
            <p:cNvSpPr/>
            <p:nvPr/>
          </p:nvSpPr>
          <p:spPr>
            <a:xfrm>
              <a:off x="1460641" y="3796452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/>
            <p:cNvSpPr txBox="1"/>
            <p:nvPr/>
          </p:nvSpPr>
          <p:spPr>
            <a:xfrm>
              <a:off x="1574424" y="4076704"/>
              <a:ext cx="708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/>
          <p:cNvSpPr txBox="1"/>
          <p:nvPr/>
        </p:nvSpPr>
        <p:spPr>
          <a:xfrm>
            <a:off x="764824" y="118135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5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3200" b="1" kern="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sau nói lên điều gì?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4" y="2356844"/>
            <a:ext cx="77295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rét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thời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đêm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2383" y="4868350"/>
            <a:ext cx="381000" cy="4686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3200" b="1" dirty="0" err="1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giả nhắn nhủ em điều gì qua 3 câu thơ cuối?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5138" y="2299151"/>
            <a:ext cx="241107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046" y="4534316"/>
            <a:ext cx="7831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gìn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1170450"/>
            <a:ext cx="8368860" cy="13382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4957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/>
          <p:cNvSpPr/>
          <p:nvPr/>
        </p:nvSpPr>
        <p:spPr>
          <a:xfrm>
            <a:off x="377973" y="865650"/>
            <a:ext cx="8368860" cy="13382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bài thơ con biết được điều gì?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: Rounded Corners 36"/>
          <p:cNvSpPr/>
          <p:nvPr/>
        </p:nvSpPr>
        <p:spPr>
          <a:xfrm>
            <a:off x="377973" y="2588930"/>
            <a:ext cx="8357136" cy="34367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truờng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altLang="zh-CN" sz="3200" dirty="0">
              <a:solidFill>
                <a:srgbClr val="0066FF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030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040436" y="103799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3652" y="606084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2885" y="46892"/>
            <a:ext cx="178766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dirty="0"/>
              <a:t>Học thuộc  lòng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232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7663814" y="4007799"/>
            <a:ext cx="891385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17172" y="2109970"/>
            <a:ext cx="7369628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6168987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0418AC"/>
                  </a:solidFill>
                </a:rPr>
                <a:t>Luyện tập theo văn bản đọc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" y="4490012"/>
            <a:ext cx="1312215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90" y="4490012"/>
            <a:ext cx="186781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0097" y="2358823"/>
            <a:ext cx="1175787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72957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620257" y="1813796"/>
            <a:ext cx="8159262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83861" y="1948389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0257" y="3876965"/>
            <a:ext cx="8159262" cy="16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7214"/>
            <a:ext cx="9144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422290" y="1493098"/>
            <a:ext cx="8416909" cy="143767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248663"/>
            <a:ext cx="1105841" cy="149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204" y="1626432"/>
            <a:ext cx="7210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2291" y="3183199"/>
            <a:ext cx="8416907" cy="20921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Ø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6532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13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2751390" y="2197892"/>
            <a:ext cx="5332043" cy="24618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8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-152400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190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525690" y="1854426"/>
            <a:ext cx="5874569" cy="442436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090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9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9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0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35216" y="831773"/>
            <a:ext cx="2017197" cy="779700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13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13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32597" y="678530"/>
            <a:ext cx="611497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819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2" name="Google Shape;1715;p64"/>
          <p:cNvSpPr/>
          <p:nvPr/>
        </p:nvSpPr>
        <p:spPr>
          <a:xfrm rot="-2019064">
            <a:off x="721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3" name="Google Shape;1716;p64"/>
          <p:cNvSpPr/>
          <p:nvPr/>
        </p:nvSpPr>
        <p:spPr>
          <a:xfrm rot="-2019064">
            <a:off x="987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450560" y="541904"/>
            <a:ext cx="297009" cy="328459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891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359785" y="1612147"/>
            <a:ext cx="363539" cy="417083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496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720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600" dirty="0"/>
                <a:t>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01226" y="39258"/>
            <a:ext cx="14427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1800"/>
              <a:t>Đọc mẫu</a:t>
            </a:r>
            <a:endParaRPr lang="en-US" sz="18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651010" y="15812"/>
            <a:ext cx="249299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0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378;p32"/>
          <p:cNvGrpSpPr/>
          <p:nvPr/>
        </p:nvGrpSpPr>
        <p:grpSpPr>
          <a:xfrm>
            <a:off x="776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Google Shape;386;p32"/>
          <p:cNvSpPr txBox="1"/>
          <p:nvPr/>
        </p:nvSpPr>
        <p:spPr>
          <a:xfrm>
            <a:off x="872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898715" y="2314776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Trần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Phú</a:t>
            </a:r>
            <a:endParaRPr lang="vi-VN" sz="3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898715" y="3099368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chổi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tre</a:t>
            </a:r>
            <a:endParaRPr lang="vi-VN" sz="36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388396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xao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xác</a:t>
            </a:r>
            <a:endParaRPr lang="vi-VN" sz="3600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3124950" y="2733483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3518075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3124950" y="4302667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461713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lặng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ngắt</a:t>
            </a:r>
            <a:endParaRPr lang="vi-VN" sz="3600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039648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898715" y="5295980"/>
            <a:ext cx="457236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</a:rPr>
              <a:t>gió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rét</a:t>
            </a:r>
            <a:endParaRPr lang="vi-VN" sz="360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3124950" y="5718499"/>
            <a:ext cx="178355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360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/>
      <p:bldP spid="57" grpId="0" animBg="1"/>
      <p:bldP spid="58" grpId="0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18965" y="439956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57563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32346" y="1807585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đườngTrầnPhú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232088" y="397916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1110774" y="244475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36525" y="69926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894965" y="84806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191250" y="89148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3990" y="746760"/>
            <a:ext cx="9163885" cy="5262245"/>
            <a:chOff x="1328" y="2281"/>
            <a:chExt cx="16003" cy="8287"/>
          </a:xfrm>
        </p:grpSpPr>
        <p:sp>
          <p:nvSpPr>
            <p:cNvPr id="2" name="Text Box 1"/>
            <p:cNvSpPr txBox="1"/>
            <p:nvPr/>
          </p:nvSpPr>
          <p:spPr>
            <a:xfrm>
              <a:off x="1328" y="2341"/>
              <a:ext cx="4981" cy="7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đườngTrầnPhú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àng</a:t>
              </a:r>
              <a:r>
                <a: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</a:t>
              </a: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12369" y="2281"/>
              <a:ext cx="4962" cy="8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em nghe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quét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đêm hè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đông gió rét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chổi tre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 tối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 về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sạch lề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 lối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nghe!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(Tố Hữu</a:t>
              </a:r>
              <a:r>
                <a:rPr lang="en-US" sz="2600"/>
                <a:t>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17962" y="15812"/>
            <a:ext cx="305724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Đọc</a:t>
            </a:r>
            <a:r>
              <a:rPr lang="en-US" sz="1800" dirty="0"/>
              <a:t> </a:t>
            </a:r>
            <a:r>
              <a:rPr lang="en-US" sz="1800" dirty="0" err="1"/>
              <a:t>nối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đoạn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89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1" animBg="1"/>
      <p:bldP spid="10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471050" y="2723198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09246" y="3383360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2" y="-75354"/>
            <a:ext cx="3435691" cy="333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41118" y="1930104"/>
            <a:ext cx="1543711" cy="10772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nghĩa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1157</Words>
  <Application>Microsoft Office PowerPoint</Application>
  <PresentationFormat>On-screen Show (4:3)</PresentationFormat>
  <Paragraphs>317</Paragraphs>
  <Slides>28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Microsoft YaHei</vt:lpstr>
      <vt:lpstr>Andalus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UTM Avo</vt:lpstr>
      <vt:lpstr>UTM Cookies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104</cp:revision>
  <dcterms:created xsi:type="dcterms:W3CDTF">2021-06-19T10:18:00Z</dcterms:created>
  <dcterms:modified xsi:type="dcterms:W3CDTF">2022-03-04T14:15:48Z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