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304" r:id="rId3"/>
    <p:sldId id="306" r:id="rId4"/>
    <p:sldId id="315" r:id="rId5"/>
    <p:sldId id="259" r:id="rId6"/>
    <p:sldId id="289" r:id="rId7"/>
    <p:sldId id="305" r:id="rId8"/>
    <p:sldId id="307" r:id="rId9"/>
    <p:sldId id="316" r:id="rId10"/>
    <p:sldId id="294" r:id="rId11"/>
    <p:sldId id="308" r:id="rId12"/>
    <p:sldId id="309" r:id="rId13"/>
    <p:sldId id="302" r:id="rId14"/>
    <p:sldId id="317" r:id="rId15"/>
    <p:sldId id="310" r:id="rId16"/>
    <p:sldId id="296" r:id="rId17"/>
    <p:sldId id="297" r:id="rId18"/>
    <p:sldId id="303" r:id="rId19"/>
    <p:sldId id="298" r:id="rId20"/>
    <p:sldId id="299" r:id="rId21"/>
    <p:sldId id="300" r:id="rId22"/>
    <p:sldId id="301" r:id="rId23"/>
    <p:sldId id="277" r:id="rId24"/>
    <p:sldId id="314" r:id="rId25"/>
  </p:sldIdLst>
  <p:sldSz cx="12161838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F79"/>
    <a:srgbClr val="FFD757"/>
    <a:srgbClr val="D933DD"/>
    <a:srgbClr val="F9F9F9"/>
    <a:srgbClr val="D8F4E3"/>
    <a:srgbClr val="FF0066"/>
    <a:srgbClr val="E4F8EC"/>
    <a:srgbClr val="C4EED5"/>
    <a:srgbClr val="B2E8C8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83B773-EC62-9287-45EC-C5E17F354B42}" v="7" dt="2021-07-21T01:43:33.3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4" autoAdjust="0"/>
    <p:restoredTop sz="91281" autoAdjust="0"/>
  </p:normalViewPr>
  <p:slideViewPr>
    <p:cSldViewPr>
      <p:cViewPr varScale="1">
        <p:scale>
          <a:sx n="94" d="100"/>
          <a:sy n="94" d="100"/>
        </p:scale>
        <p:origin x="444" y="7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nh Thi Quynh Chi (FE FSC DN)" userId="S::chidtq2@fe.edu.vn::47edb9f5-751d-4a8b-9ef0-7a8ef70d4933" providerId="AD" clId="Web-{4883B773-EC62-9287-45EC-C5E17F354B42}"/>
    <pc:docChg chg="modSld">
      <pc:chgData name="Dinh Thi Quynh Chi (FE FSC DN)" userId="S::chidtq2@fe.edu.vn::47edb9f5-751d-4a8b-9ef0-7a8ef70d4933" providerId="AD" clId="Web-{4883B773-EC62-9287-45EC-C5E17F354B42}" dt="2021-07-21T01:43:32.904" v="2" actId="20577"/>
      <pc:docMkLst>
        <pc:docMk/>
      </pc:docMkLst>
      <pc:sldChg chg="modSp">
        <pc:chgData name="Dinh Thi Quynh Chi (FE FSC DN)" userId="S::chidtq2@fe.edu.vn::47edb9f5-751d-4a8b-9ef0-7a8ef70d4933" providerId="AD" clId="Web-{4883B773-EC62-9287-45EC-C5E17F354B42}" dt="2021-07-21T01:43:32.904" v="2" actId="20577"/>
        <pc:sldMkLst>
          <pc:docMk/>
          <pc:sldMk cId="2245612926" sldId="258"/>
        </pc:sldMkLst>
        <pc:spChg chg="mod">
          <ac:chgData name="Dinh Thi Quynh Chi (FE FSC DN)" userId="S::chidtq2@fe.edu.vn::47edb9f5-751d-4a8b-9ef0-7a8ef70d4933" providerId="AD" clId="Web-{4883B773-EC62-9287-45EC-C5E17F354B42}" dt="2021-07-21T01:43:32.904" v="2" actId="20577"/>
          <ac:spMkLst>
            <pc:docMk/>
            <pc:sldMk cId="2245612926" sldId="258"/>
            <ac:spMk id="5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5F7B5-D936-4B1E-AB35-2DF40428C163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CCFD5-E350-446A-A599-E26514AA5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75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ly kem </a:t>
            </a:r>
            <a:r>
              <a:rPr lang="en-US" smtClean="0">
                <a:sym typeface="Wingdings" pitchFamily="2" charset="2"/>
              </a:rPr>
              <a:t> hiện</a:t>
            </a:r>
            <a:r>
              <a:rPr lang="en-US" baseline="0" smtClean="0">
                <a:sym typeface="Wingdings" pitchFamily="2" charset="2"/>
              </a:rPr>
              <a:t> nét; Click hình chữ nhật vàng nhạt  tên nét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89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Yêu</a:t>
            </a:r>
            <a:r>
              <a:rPr lang="en-US" baseline="0"/>
              <a:t> cầu HS nêu dấu thanh có trong tiếng kẽ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75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ly kem </a:t>
            </a:r>
            <a:r>
              <a:rPr lang="en-US" smtClean="0">
                <a:sym typeface="Wingdings" pitchFamily="2" charset="2"/>
              </a:rPr>
              <a:t> hiện</a:t>
            </a:r>
            <a:r>
              <a:rPr lang="en-US" baseline="0" smtClean="0">
                <a:sym typeface="Wingdings" pitchFamily="2" charset="2"/>
              </a:rPr>
              <a:t> nét; Click hình chữ nhật vàng nhạt  tên nét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67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chọn</a:t>
            </a:r>
            <a:r>
              <a:rPr lang="en-US" baseline="0"/>
              <a:t> hộp quà, </a:t>
            </a:r>
            <a:r>
              <a:rPr lang="en-US"/>
              <a:t>Click vào</a:t>
            </a:r>
            <a:r>
              <a:rPr lang="en-US" baseline="0"/>
              <a:t> rồi yêu cầu HS nói đó là số mấy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25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chọn</a:t>
            </a:r>
            <a:r>
              <a:rPr lang="en-US" baseline="0"/>
              <a:t> hộp quà. GV click chuột và yêu cầu HS nêu tên các chữ cái.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87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22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chọn</a:t>
            </a:r>
            <a:r>
              <a:rPr lang="en-US" baseline="0"/>
              <a:t> hộp quà, </a:t>
            </a:r>
            <a:r>
              <a:rPr lang="en-US"/>
              <a:t>Click vào</a:t>
            </a:r>
            <a:r>
              <a:rPr lang="en-US" baseline="0"/>
              <a:t> rồi yêu cầu HS nói đó là số mấy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22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</a:t>
            </a:r>
            <a:r>
              <a:rPr lang="en-US" baseline="0" smtClean="0"/>
              <a:t> vào quái vật để đi đên câu hỏi. Tại câu hỏi, click vào quái vật ở góc để quay về.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90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Yêu</a:t>
            </a:r>
            <a:r>
              <a:rPr lang="en-US" baseline="0"/>
              <a:t> cầu HS đọc chữ cái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80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Yêu</a:t>
            </a:r>
            <a:r>
              <a:rPr lang="en-US" baseline="0"/>
              <a:t> cầu HS đọc số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0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1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46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78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32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38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76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42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01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0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27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24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04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69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71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18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015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84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97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8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31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34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52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3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01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73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7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26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29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94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49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8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81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2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26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0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28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62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06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2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2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98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3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20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76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77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063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349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566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82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7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56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37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05" r:id="rId3"/>
    <p:sldLayoutId id="2147483704" r:id="rId4"/>
    <p:sldLayoutId id="2147483703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1" r:id="rId11"/>
    <p:sldLayoutId id="2147483690" r:id="rId12"/>
    <p:sldLayoutId id="2147483689" r:id="rId13"/>
    <p:sldLayoutId id="2147483686" r:id="rId14"/>
    <p:sldLayoutId id="2147483680" r:id="rId15"/>
    <p:sldLayoutId id="2147483673" r:id="rId16"/>
    <p:sldLayoutId id="2147483672" r:id="rId17"/>
    <p:sldLayoutId id="2147483671" r:id="rId18"/>
    <p:sldLayoutId id="2147483663" r:id="rId19"/>
    <p:sldLayoutId id="2147483662" r:id="rId20"/>
    <p:sldLayoutId id="2147483661" r:id="rId21"/>
    <p:sldLayoutId id="2147483660" r:id="rId22"/>
    <p:sldLayoutId id="2147483651" r:id="rId23"/>
    <p:sldLayoutId id="2147483652" r:id="rId24"/>
    <p:sldLayoutId id="2147483653" r:id="rId25"/>
    <p:sldLayoutId id="2147483654" r:id="rId26"/>
    <p:sldLayoutId id="2147483692" r:id="rId27"/>
    <p:sldLayoutId id="2147483688" r:id="rId28"/>
    <p:sldLayoutId id="2147483687" r:id="rId29"/>
    <p:sldLayoutId id="2147483685" r:id="rId30"/>
    <p:sldLayoutId id="2147483684" r:id="rId31"/>
    <p:sldLayoutId id="2147483683" r:id="rId32"/>
    <p:sldLayoutId id="2147483682" r:id="rId33"/>
    <p:sldLayoutId id="2147483681" r:id="rId34"/>
    <p:sldLayoutId id="2147483669" r:id="rId35"/>
    <p:sldLayoutId id="2147483665" r:id="rId36"/>
    <p:sldLayoutId id="2147483664" r:id="rId37"/>
    <p:sldLayoutId id="2147483655" r:id="rId38"/>
    <p:sldLayoutId id="2147483697" r:id="rId39"/>
    <p:sldLayoutId id="2147483696" r:id="rId40"/>
    <p:sldLayoutId id="2147483695" r:id="rId41"/>
    <p:sldLayoutId id="2147483694" r:id="rId42"/>
    <p:sldLayoutId id="2147483693" r:id="rId43"/>
    <p:sldLayoutId id="2147483679" r:id="rId44"/>
    <p:sldLayoutId id="2147483678" r:id="rId45"/>
    <p:sldLayoutId id="2147483677" r:id="rId46"/>
    <p:sldLayoutId id="2147483676" r:id="rId47"/>
    <p:sldLayoutId id="2147483675" r:id="rId48"/>
    <p:sldLayoutId id="2147483674" r:id="rId49"/>
    <p:sldLayoutId id="2147483670" r:id="rId50"/>
    <p:sldLayoutId id="2147483668" r:id="rId51"/>
    <p:sldLayoutId id="2147483667" r:id="rId52"/>
    <p:sldLayoutId id="2147483666" r:id="rId53"/>
    <p:sldLayoutId id="2147483656" r:id="rId54"/>
    <p:sldLayoutId id="2147483657" r:id="rId55"/>
    <p:sldLayoutId id="2147483658" r:id="rId56"/>
    <p:sldLayoutId id="2147483659" r:id="rId5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3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gi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54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slide" Target="slide22.xml"/><Relationship Id="rId5" Type="http://schemas.openxmlformats.org/officeDocument/2006/relationships/image" Target="../media/image55.png"/><Relationship Id="rId10" Type="http://schemas.openxmlformats.org/officeDocument/2006/relationships/slide" Target="slide23.xml"/><Relationship Id="rId4" Type="http://schemas.openxmlformats.org/officeDocument/2006/relationships/slide" Target="slide21.xml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8.png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9.png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0.png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9.png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3" Type="http://schemas.openxmlformats.org/officeDocument/2006/relationships/image" Target="../media/image8.png"/><Relationship Id="rId21" Type="http://schemas.openxmlformats.org/officeDocument/2006/relationships/image" Target="../media/image13.png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openxmlformats.org/officeDocument/2006/relationships/image" Target="../media/image19.png"/><Relationship Id="rId19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microsoft.com/office/2007/relationships/hdphoto" Target="../media/hdphoto2.wdp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7" cy="19812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09949" y="53446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2659" y="1345184"/>
            <a:ext cx="7453777" cy="868856"/>
          </a:xfrm>
        </p:spPr>
        <p:txBody>
          <a:bodyPr>
            <a:noAutofit/>
          </a:bodyPr>
          <a:lstStyle/>
          <a:p>
            <a:pPr algn="ctr"/>
            <a:r>
              <a:rPr lang="en-US" sz="10600" b="1" dirty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519" y="4563186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595" y="1981200"/>
            <a:ext cx="3960768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714173" y="3125727"/>
            <a:ext cx="8447665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 QUEN VỚI CÁC NÉT VIẾT CƠ BẢN,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CHỮ SỐ VÀ DẤU </a:t>
            </a: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 (</a:t>
            </a:r>
            <a:r>
              <a:rPr lang="en-US" sz="32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5-6)</a:t>
            </a:r>
            <a:endParaRPr lang="en-US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58171" y="2363711"/>
            <a:ext cx="1359668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3:</a:t>
            </a:r>
            <a:endParaRPr lang="en-US" sz="32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44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000">
        <p:split orient="vert"/>
      </p:transition>
    </mc:Choice>
    <mc:Fallback xmlns="">
      <p:transition spd="slow" advTm="19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15082" y="21752"/>
            <a:ext cx="12176919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Nhận diện các chữ số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235139"/>
              </p:ext>
            </p:extLst>
          </p:nvPr>
        </p:nvGraphicFramePr>
        <p:xfrm>
          <a:off x="1391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32619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12863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23519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34175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4831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55487" y="2153900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9451" y="4005942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06351" y="4005942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17007" y="4005942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27663" y="4005942"/>
            <a:ext cx="11049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38319" y="4005942"/>
            <a:ext cx="18106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0" b="1">
                <a:solidFill>
                  <a:srgbClr val="FF0000"/>
                </a:solidFill>
                <a:latin typeface="HP001 4 hàng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6667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Viết lớp 1 - Go Go Ed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19" y="838200"/>
            <a:ext cx="5264361" cy="513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4114800" cy="4114800"/>
          </a:xfrm>
          <a:prstGeom prst="rect">
            <a:avLst/>
          </a:prstGeom>
        </p:spPr>
      </p:pic>
      <p:pic>
        <p:nvPicPr>
          <p:cNvPr id="1030" name="Picture 6" descr="GIPHY — steffi lynn | Disney princess coloring pages, Giphy, Cute wallpaper  for pho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9" y="4572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21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ách luyện viết chữ cho bé chuẩn bị vào lớp 1 - Download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519" y="-457200"/>
            <a:ext cx="6477000" cy="852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05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719" y="4677433"/>
            <a:ext cx="2570480" cy="20621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239" y="4038600"/>
            <a:ext cx="2701027" cy="270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3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" y="16946"/>
            <a:ext cx="12146794" cy="683257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60115" y="510333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97818" y="510333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07231" y="510333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17942" y="510333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08977" y="510333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828434" y="510333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413574" y="510333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60115" y="20768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97818" y="20768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06421" y="20768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617942" y="20768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208977" y="20768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828434" y="20768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413574" y="20768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0115" y="3657035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397818" y="3657035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006421" y="3657035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617942" y="3657035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208977" y="3657035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828434" y="3657035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0430195" y="3657035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14214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559675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003893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676146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272387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68628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464869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1021665" y="5187630"/>
            <a:ext cx="912138" cy="1140172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8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9" t="-1029" r="29028" b="74032"/>
          <a:stretch/>
        </p:blipFill>
        <p:spPr>
          <a:xfrm>
            <a:off x="252573" y="364848"/>
            <a:ext cx="1927222" cy="159633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370" b="26852" l="28900" r="4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23" t="10909" r="53690" b="72084"/>
          <a:stretch/>
        </p:blipFill>
        <p:spPr>
          <a:xfrm>
            <a:off x="6902386" y="3469383"/>
            <a:ext cx="1525321" cy="151547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278" b="44722" l="30400" r="48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28612" r="52917" b="54381"/>
          <a:stretch/>
        </p:blipFill>
        <p:spPr>
          <a:xfrm>
            <a:off x="10106982" y="3714321"/>
            <a:ext cx="1525321" cy="151547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3" t="63398" r="3633" b="8317"/>
          <a:stretch/>
        </p:blipFill>
        <p:spPr>
          <a:xfrm>
            <a:off x="7014009" y="370815"/>
            <a:ext cx="1484269" cy="175963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89" b="83704" l="31000" r="53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86" t="65447" r="47357" b="16819"/>
          <a:stretch/>
        </p:blipFill>
        <p:spPr>
          <a:xfrm>
            <a:off x="5803175" y="5229800"/>
            <a:ext cx="1453810" cy="128565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6" r="1281" b="73003"/>
          <a:stretch/>
        </p:blipFill>
        <p:spPr>
          <a:xfrm>
            <a:off x="3832557" y="282253"/>
            <a:ext cx="1206834" cy="159633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7" t="15921" r="4309" b="55794"/>
          <a:stretch/>
        </p:blipFill>
        <p:spPr>
          <a:xfrm>
            <a:off x="2099228" y="3287372"/>
            <a:ext cx="1484269" cy="175963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6" t="68519" r="32880" b="8175"/>
          <a:stretch/>
        </p:blipFill>
        <p:spPr>
          <a:xfrm>
            <a:off x="1273610" y="4984861"/>
            <a:ext cx="1484269" cy="144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6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4691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88684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02088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16794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11775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835248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42431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919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88684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01276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616794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211775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835248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424319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46919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388684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001276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616794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211775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835248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0440982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99664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5484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9962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6726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2728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730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4732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1033919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22077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94518" y="163475"/>
            <a:ext cx="9753601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c) Nhận diện các dấu thanh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23519" y="1600200"/>
            <a:ext cx="3352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HP001 4 hàng" pitchFamily="34" charset="0"/>
              </a:rPr>
              <a:t>́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4037" y="2133600"/>
            <a:ext cx="3352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HP001 4 hàng" pitchFamily="34" charset="0"/>
                <a:ea typeface="Arial-Rounded"/>
                <a:cs typeface="Arial-Rounded"/>
              </a:rPr>
              <a:t>̀</a:t>
            </a:r>
            <a:endParaRPr lang="en-US" sz="199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95519" y="1981200"/>
            <a:ext cx="3352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̉</a:t>
            </a:r>
            <a:endParaRPr lang="en-US" sz="199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09119" y="4236690"/>
            <a:ext cx="3352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͂</a:t>
            </a:r>
            <a:endParaRPr lang="en-US" sz="199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95319" y="2438400"/>
            <a:ext cx="21336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.</a:t>
            </a:r>
            <a:endParaRPr lang="en-US" sz="199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213519" y="2336799"/>
            <a:ext cx="3572353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 huyền</a:t>
            </a:r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761979" y="2362200"/>
            <a:ext cx="4107258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(dấu sắc)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7869237" y="2438400"/>
            <a:ext cx="3848100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(dấu hỏi)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2499519" y="4724400"/>
            <a:ext cx="310118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(dấu ngã)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573837" y="4724400"/>
            <a:ext cx="31838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 </a:t>
            </a:r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nặng)</a:t>
            </a:r>
          </a:p>
        </p:txBody>
      </p:sp>
    </p:spTree>
    <p:extLst>
      <p:ext uri="{BB962C8B-B14F-4D97-AF65-F5344CB8AC3E}">
        <p14:creationId xmlns:p14="http://schemas.microsoft.com/office/powerpoint/2010/main" val="227287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9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15082" y="21752"/>
            <a:ext cx="12176919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c) Nhận diện các dấu thanh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3506708" y="228600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cà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23119" y="228600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bố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402308" y="228600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kệ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993108" y="228600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đỡ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372002" y="4070352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cổ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166519" y="4070351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bé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961036" y="407035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lê</a:t>
            </a:r>
          </a:p>
        </p:txBody>
      </p:sp>
    </p:spTree>
    <p:extLst>
      <p:ext uri="{BB962C8B-B14F-4D97-AF65-F5344CB8AC3E}">
        <p14:creationId xmlns:p14="http://schemas.microsoft.com/office/powerpoint/2010/main" val="28926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latin typeface="Arial" pitchFamily="34" charset="0"/>
                <a:ea typeface="DomCasual" pitchFamily="18" charset="0"/>
                <a:cs typeface="Arial" pitchFamily="34" charset="0"/>
              </a:rPr>
              <a:t>Củng cố</a:t>
            </a:r>
            <a:endParaRPr lang="en-US" sz="9600" b="1">
              <a:latin typeface="Arial" pitchFamily="34" charset="0"/>
              <a:ea typeface="DomCasual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53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139" y="1209894"/>
            <a:ext cx="3512699" cy="5320959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90" y="2187527"/>
            <a:ext cx="3907979" cy="4327574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5786"/>
            <a:ext cx="4216521" cy="4388625"/>
          </a:xfrm>
          <a:prstGeom prst="rect">
            <a:avLst/>
          </a:prstGeom>
        </p:spPr>
      </p:pic>
      <p:sp>
        <p:nvSpPr>
          <p:cNvPr id="5" name="Right Arrow 4">
            <a:hlinkClick r:id="rId10" action="ppaction://hlinksldjump"/>
          </p:cNvPr>
          <p:cNvSpPr/>
          <p:nvPr/>
        </p:nvSpPr>
        <p:spPr>
          <a:xfrm>
            <a:off x="9738519" y="6172201"/>
            <a:ext cx="2423319" cy="685800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Đi đến bài học</a:t>
            </a:r>
          </a:p>
        </p:txBody>
      </p:sp>
    </p:spTree>
    <p:extLst>
      <p:ext uri="{BB962C8B-B14F-4D97-AF65-F5344CB8AC3E}">
        <p14:creationId xmlns:p14="http://schemas.microsoft.com/office/powerpoint/2010/main" val="378673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2084" descr="封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3357" y="18268"/>
            <a:ext cx="12585500" cy="7108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" name="图片 2083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88" y="1941244"/>
            <a:ext cx="12010613" cy="119652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" name="文本框 2054"/>
          <p:cNvSpPr txBox="1"/>
          <p:nvPr/>
        </p:nvSpPr>
        <p:spPr>
          <a:xfrm>
            <a:off x="5153038" y="5445552"/>
            <a:ext cx="6616674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endParaRPr lang="en-US" altLang="zh-CN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lvl="0" defTabSz="1500505">
              <a:spcBef>
                <a:spcPct val="50000"/>
              </a:spcBef>
            </a:pPr>
            <a:endParaRPr lang="zh-CN" altLang="en-US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51" name="文本框 2055"/>
          <p:cNvSpPr txBox="1"/>
          <p:nvPr/>
        </p:nvSpPr>
        <p:spPr>
          <a:xfrm>
            <a:off x="2238261" y="4514156"/>
            <a:ext cx="7249789" cy="1938992"/>
          </a:xfrm>
          <a:prstGeom prst="rect">
            <a:avLst/>
          </a:prstGeom>
          <a:solidFill>
            <a:srgbClr val="FFDF79"/>
          </a:solidFill>
          <a:ln w="9525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Kids"/>
                <a:ea typeface="Kids" pitchFamily="2" charset="0"/>
                <a:cs typeface="Kids" pitchFamily="2" charset="0"/>
              </a:rPr>
              <a:t>AI NHANH?</a:t>
            </a:r>
          </a:p>
          <a:p>
            <a:pPr algn="ctr"/>
            <a:r>
              <a:rPr lang="en-US" sz="6000" dirty="0">
                <a:solidFill>
                  <a:srgbClr val="0070C0"/>
                </a:solidFill>
                <a:latin typeface="Kids"/>
                <a:ea typeface="Kids" pitchFamily="2" charset="0"/>
                <a:cs typeface="Kids" pitchFamily="2" charset="0"/>
              </a:rPr>
              <a:t>AI ĐÚNG?</a:t>
            </a:r>
          </a:p>
        </p:txBody>
      </p:sp>
      <p:pic>
        <p:nvPicPr>
          <p:cNvPr id="52" name="图片 2077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876" y="232781"/>
            <a:ext cx="2318632" cy="77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图片 2087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1985" y="233456"/>
            <a:ext cx="2597727" cy="12094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Rounded Rectangle 13"/>
          <p:cNvSpPr/>
          <p:nvPr/>
        </p:nvSpPr>
        <p:spPr>
          <a:xfrm>
            <a:off x="772975" y="430415"/>
            <a:ext cx="3021944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3317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171" y="-64895"/>
            <a:ext cx="1339536" cy="139421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23119" y="1329316"/>
            <a:ext cx="9945052" cy="362368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70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7260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519" y="228600"/>
            <a:ext cx="1089380" cy="165016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23119" y="1329316"/>
            <a:ext cx="9945052" cy="362368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70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6483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07" y="24665"/>
            <a:ext cx="1524000" cy="168763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23119" y="1329316"/>
            <a:ext cx="9945052" cy="362368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700" dirty="0" err="1">
                <a:solidFill>
                  <a:schemeClr val="bg1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kẽ</a:t>
            </a:r>
            <a:endParaRPr lang="en-US" sz="28700" dirty="0">
              <a:solidFill>
                <a:schemeClr val="bg1"/>
              </a:solidFill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93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662236" y="2667000"/>
            <a:ext cx="10489585" cy="13255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err="1" smtClean="0">
                <a:solidFill>
                  <a:srgbClr val="0070C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9600" b="1" dirty="0" smtClean="0">
                <a:solidFill>
                  <a:srgbClr val="0070C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b="1" dirty="0" err="1" smtClean="0">
                <a:solidFill>
                  <a:srgbClr val="0070C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dò</a:t>
            </a:r>
            <a:endParaRPr lang="en-US" sz="9600" b="1" dirty="0">
              <a:solidFill>
                <a:srgbClr val="0070C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61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t="-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89919" y="556312"/>
            <a:ext cx="88392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Hẹn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</a:p>
          <a:p>
            <a:pPr algn="ctr">
              <a:lnSpc>
                <a:spcPct val="100000"/>
              </a:lnSpc>
            </a:pP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4800" b="1" dirty="0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endParaRPr lang="en-US" sz="4800" b="1" dirty="0" smtClean="0">
              <a:solidFill>
                <a:srgbClr val="D933D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slide 2_denois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19500" y="-1791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74895"/>
              </p:ext>
            </p:extLst>
          </p:nvPr>
        </p:nvGraphicFramePr>
        <p:xfrm>
          <a:off x="264972" y="1010062"/>
          <a:ext cx="11521440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ngang</a:t>
                      </a:r>
                      <a:endParaRPr lang="en-US" sz="2800" b="1" baseline="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 smtClean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-</a:t>
                      </a:r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xuôi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 dirty="0" smtClean="0">
                          <a:solidFill>
                            <a:srgbClr val="002060"/>
                          </a:solidFill>
                          <a:latin typeface="HP001" panose="020B0603050302020204" pitchFamily="34" charset="0"/>
                          <a:ea typeface="HP001" panose="020B0603050302020204" pitchFamily="34" charset="0"/>
                        </a:rPr>
                        <a:t>ḅ</a:t>
                      </a:r>
                      <a:endParaRPr lang="en-US" sz="7200" b="0" dirty="0">
                        <a:solidFill>
                          <a:srgbClr val="002060"/>
                        </a:solidFill>
                        <a:latin typeface="HP001" panose="020B0603050302020204" pitchFamily="34" charset="0"/>
                        <a:ea typeface="HP001" panose="020B06030503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cong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phải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 smtClean="0">
                          <a:solidFill>
                            <a:srgbClr val="002060"/>
                          </a:solidFill>
                          <a:latin typeface="HP001" panose="020B0603050302020204" pitchFamily="34" charset="0"/>
                          <a:ea typeface="HP001" panose="020B0603050302020204" pitchFamily="34" charset="0"/>
                        </a:rPr>
                        <a:t>ḇ</a:t>
                      </a:r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thắt trên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200" b="1" dirty="0" smtClean="0">
                          <a:solidFill>
                            <a:srgbClr val="002060"/>
                          </a:solidFill>
                          <a:latin typeface="HP001" panose="020B0603050302020204" pitchFamily="34" charset="0"/>
                          <a:ea typeface="HP001" panose="020B0603050302020204" pitchFamily="34" charset="0"/>
                        </a:rPr>
                        <a:t>Ḍ</a:t>
                      </a:r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Thẳng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ngược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 smtClean="0">
                          <a:solidFill>
                            <a:srgbClr val="002060"/>
                          </a:solidFill>
                          <a:latin typeface="HP001" panose="020B0603050302020204" pitchFamily="34" charset="0"/>
                          <a:ea typeface="HP001" panose="020B0603050302020204" pitchFamily="34" charset="0"/>
                        </a:rPr>
                        <a:t>Ḅ</a:t>
                      </a:r>
                      <a:endParaRPr lang="en-US" sz="7200" b="1" dirty="0">
                        <a:solidFill>
                          <a:srgbClr val="002060"/>
                        </a:solidFill>
                        <a:latin typeface="HP001 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cong kín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 dirty="0">
                          <a:solidFill>
                            <a:srgbClr val="002060"/>
                          </a:solidFill>
                          <a:latin typeface="HP001 4H"/>
                          <a:ea typeface="HP001 4H"/>
                        </a:rPr>
                        <a:t>o</a:t>
                      </a:r>
                      <a:endParaRPr lang="en-US" sz="72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thắt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giữa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 smtClean="0">
                          <a:solidFill>
                            <a:srgbClr val="002060"/>
                          </a:solidFill>
                          <a:latin typeface="HP001" panose="020B0603050302020204" pitchFamily="34" charset="0"/>
                          <a:ea typeface="HP001" panose="020B0603050302020204" pitchFamily="34" charset="0"/>
                        </a:rPr>
                        <a:t>ḋ</a:t>
                      </a:r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xiên 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phải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 smtClean="0">
                          <a:solidFill>
                            <a:srgbClr val="002060"/>
                          </a:solidFill>
                        </a:rPr>
                        <a:t>\</a:t>
                      </a:r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hai 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đầu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 smtClean="0">
                          <a:solidFill>
                            <a:srgbClr val="002060"/>
                          </a:solidFill>
                          <a:latin typeface="HP001" panose="020B0603050302020204" pitchFamily="34" charset="0"/>
                          <a:ea typeface="HP001" panose="020B0603050302020204" pitchFamily="34" charset="0"/>
                        </a:rPr>
                        <a:t>Ḇ</a:t>
                      </a:r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khuyết trên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smtClean="0">
                          <a:solidFill>
                            <a:srgbClr val="002060"/>
                          </a:solidFill>
                          <a:latin typeface="HP001" panose="020B0603050302020204" pitchFamily="34" charset="0"/>
                          <a:ea typeface="HP001" panose="020B0603050302020204" pitchFamily="34" charset="0"/>
                        </a:rPr>
                        <a:t>ḉ</a:t>
                      </a:r>
                      <a:endParaRPr lang="en-US" sz="6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xiên 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trái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 smtClean="0">
                          <a:solidFill>
                            <a:srgbClr val="002060"/>
                          </a:solidFill>
                        </a:rPr>
                        <a:t>/</a:t>
                      </a:r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cong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trái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 smtClean="0">
                          <a:solidFill>
                            <a:srgbClr val="002060"/>
                          </a:solidFill>
                          <a:latin typeface="HP001" panose="020B0603050302020204" pitchFamily="34" charset="0"/>
                          <a:ea typeface="HP001" panose="020B0603050302020204" pitchFamily="34" charset="0"/>
                        </a:rPr>
                        <a:t>Ḉ</a:t>
                      </a:r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khuyết dưới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 smtClean="0">
                          <a:solidFill>
                            <a:srgbClr val="002060"/>
                          </a:solidFill>
                          <a:latin typeface="HP001" panose="020B0603050302020204" pitchFamily="34" charset="0"/>
                          <a:ea typeface="HP001" panose="020B0603050302020204" pitchFamily="34" charset="0"/>
                        </a:rPr>
                        <a:t>Ḋ</a:t>
                      </a:r>
                      <a:endParaRPr lang="en-US" sz="66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54" b="31795" l="4300" r="1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8" t="9045" r="82112" b="68889"/>
          <a:stretch/>
        </p:blipFill>
        <p:spPr>
          <a:xfrm>
            <a:off x="2216105" y="1030807"/>
            <a:ext cx="792654" cy="10494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949" b="81410" l="36400" r="5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00" t="59185" r="50000" b="18749"/>
          <a:stretch/>
        </p:blipFill>
        <p:spPr>
          <a:xfrm>
            <a:off x="7988802" y="2329643"/>
            <a:ext cx="814111" cy="1077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308" b="83462" l="3800" r="1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3" t="62503" r="82617" b="15431"/>
          <a:stretch/>
        </p:blipFill>
        <p:spPr>
          <a:xfrm>
            <a:off x="10732589" y="1136728"/>
            <a:ext cx="928611" cy="1229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077" b="82308" l="83100" r="9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6" t="62786" r="5124" b="16635"/>
          <a:stretch/>
        </p:blipFill>
        <p:spPr>
          <a:xfrm>
            <a:off x="5045421" y="1082077"/>
            <a:ext cx="866492" cy="1069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69" b="56282" l="50800" r="6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2" t="35896" r="35168" b="43525"/>
          <a:stretch/>
        </p:blipFill>
        <p:spPr>
          <a:xfrm>
            <a:off x="7915088" y="5102829"/>
            <a:ext cx="986526" cy="12181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10" b="56154" l="19200" r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04" t="30663" r="66996" b="43764"/>
          <a:stretch/>
        </p:blipFill>
        <p:spPr>
          <a:xfrm>
            <a:off x="5160970" y="3571091"/>
            <a:ext cx="721330" cy="11067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28" b="31410" l="35200" r="4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32" t="8964" r="51568" b="68970"/>
          <a:stretch/>
        </p:blipFill>
        <p:spPr>
          <a:xfrm>
            <a:off x="2068556" y="4951508"/>
            <a:ext cx="1037855" cy="13741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54" b="31026" l="50400" r="64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57" t="7828" r="35243" b="70106"/>
          <a:stretch/>
        </p:blipFill>
        <p:spPr>
          <a:xfrm>
            <a:off x="2216105" y="3593406"/>
            <a:ext cx="854799" cy="11317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51" b="32179" l="66700" r="78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34" t="6873" r="19927" b="68017"/>
          <a:stretch/>
        </p:blipFill>
        <p:spPr>
          <a:xfrm>
            <a:off x="5104126" y="2151977"/>
            <a:ext cx="839098" cy="12229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69" b="31667" l="816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564" t="5436" r="4997" b="69454"/>
          <a:stretch/>
        </p:blipFill>
        <p:spPr>
          <a:xfrm>
            <a:off x="7988802" y="1072101"/>
            <a:ext cx="839098" cy="11267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05" b="58077" l="80700" r="96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11" t="38703" r="3950" b="41215"/>
          <a:stretch/>
        </p:blipFill>
        <p:spPr>
          <a:xfrm>
            <a:off x="10854756" y="2260260"/>
            <a:ext cx="1072270" cy="12498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513" b="83462" l="18500" r="32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37" t="60711" r="66724" b="14179"/>
          <a:stretch/>
        </p:blipFill>
        <p:spPr>
          <a:xfrm>
            <a:off x="7901751" y="3177122"/>
            <a:ext cx="1033827" cy="16872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872" b="58077" l="4400" r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34329" r="82088" b="42704"/>
          <a:stretch/>
        </p:blipFill>
        <p:spPr>
          <a:xfrm>
            <a:off x="5131357" y="5019459"/>
            <a:ext cx="780556" cy="1118589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386101" y="3593406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454655" y="1082077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389573" y="2329643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367330" y="5105400"/>
            <a:ext cx="1541808" cy="1037024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3254497" y="3705286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3226534" y="2343356"/>
            <a:ext cx="1547192" cy="110496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3303808" y="1117637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3254497" y="5110480"/>
            <a:ext cx="1572827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6096374" y="3571091"/>
            <a:ext cx="1567392" cy="1229698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6097867" y="2438719"/>
            <a:ext cx="1565899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6117060" y="1117637"/>
            <a:ext cx="1565899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6126105" y="4984506"/>
            <a:ext cx="1567392" cy="1257483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9004783" y="2361757"/>
            <a:ext cx="1565899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9008077" y="1163167"/>
            <a:ext cx="1565899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2587483" y="2640176"/>
            <a:ext cx="0" cy="511326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31538" l="19300" r="33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2" t="9017" r="67058" b="68917"/>
          <a:stretch/>
        </p:blipFill>
        <p:spPr>
          <a:xfrm>
            <a:off x="2287500" y="2411183"/>
            <a:ext cx="690938" cy="91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2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5000">
        <p:split orient="vert"/>
      </p:transition>
    </mc:Choice>
    <mc:Fallback xmlns="">
      <p:transition spd="slow" advTm="20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0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30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9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0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8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10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0"/>
                            </p:stCondLst>
                            <p:childTnLst>
                              <p:par>
                                <p:cTn id="57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6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9000"/>
                            </p:stCondLst>
                            <p:childTnLst>
                              <p:par>
                                <p:cTn id="65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8000"/>
                            </p:stCondLst>
                            <p:childTnLst>
                              <p:par>
                                <p:cTn id="73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4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7000"/>
                            </p:stCondLst>
                            <p:childTnLst>
                              <p:par>
                                <p:cTn id="81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89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20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97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1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4000"/>
                            </p:stCondLst>
                            <p:childTnLst>
                              <p:par>
                                <p:cTn id="105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3000"/>
                            </p:stCondLst>
                            <p:childTnLst>
                              <p:par>
                                <p:cTn id="113" presetID="10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017076"/>
              </p:ext>
            </p:extLst>
          </p:nvPr>
        </p:nvGraphicFramePr>
        <p:xfrm>
          <a:off x="215416" y="967436"/>
          <a:ext cx="11492936" cy="5251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3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0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3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01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30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01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330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01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54189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ngang</a:t>
                      </a: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 smtClean="0">
                          <a:solidFill>
                            <a:srgbClr val="002060"/>
                          </a:solidFill>
                          <a:latin typeface="HP001 "/>
                          <a:ea typeface="HP001 4H"/>
                        </a:rPr>
                        <a:t>-</a:t>
                      </a:r>
                      <a:endParaRPr lang="en-US" sz="7200" b="1" dirty="0">
                        <a:solidFill>
                          <a:srgbClr val="002060"/>
                        </a:solidFill>
                        <a:latin typeface="HP001 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xuôi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cong 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hở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trái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 smtClean="0">
                          <a:solidFill>
                            <a:srgbClr val="002060"/>
                          </a:solidFill>
                          <a:latin typeface="HP001" panose="020B0603050302020204" pitchFamily="34" charset="0"/>
                          <a:ea typeface="HP001" panose="020B0603050302020204" pitchFamily="34" charset="0"/>
                        </a:rPr>
                        <a:t>Ḉ</a:t>
                      </a:r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thắt trên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200" b="1" dirty="0" smtClean="0">
                          <a:solidFill>
                            <a:srgbClr val="002060"/>
                          </a:solidFill>
                          <a:latin typeface="HP001" panose="020B0603050302020204" pitchFamily="34" charset="0"/>
                          <a:ea typeface="HP001" panose="020B0603050302020204" pitchFamily="34" charset="0"/>
                        </a:rPr>
                        <a:t>Ḍ</a:t>
                      </a:r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418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thẳng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  <a:latin typeface="HP001 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ngược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cong kín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0" dirty="0" smtClean="0">
                          <a:solidFill>
                            <a:srgbClr val="002060"/>
                          </a:solidFill>
                        </a:rPr>
                        <a:t>o</a:t>
                      </a:r>
                      <a:endParaRPr lang="en-US" sz="7200" b="0" dirty="0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thắt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giữa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 smtClean="0">
                          <a:solidFill>
                            <a:srgbClr val="002060"/>
                          </a:solidFill>
                          <a:latin typeface="HP001" panose="020B0603050302020204" pitchFamily="34" charset="0"/>
                          <a:ea typeface="HP001" panose="020B0603050302020204" pitchFamily="34" charset="0"/>
                        </a:rPr>
                        <a:t>ḋ</a:t>
                      </a:r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4189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xiên 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phải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hai 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đầu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khuyết trên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smtClean="0">
                          <a:solidFill>
                            <a:srgbClr val="002060"/>
                          </a:solidFill>
                          <a:latin typeface="HP001" panose="020B0603050302020204" pitchFamily="34" charset="0"/>
                          <a:ea typeface="HP001" panose="020B0603050302020204" pitchFamily="34" charset="0"/>
                        </a:rPr>
                        <a:t>ḉ</a:t>
                      </a:r>
                      <a:endParaRPr lang="en-US" sz="6000" b="1" dirty="0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4189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smtClean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xiên 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trái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cong hở phải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b="1" dirty="0" smtClean="0">
                          <a:solidFill>
                            <a:srgbClr val="002060"/>
                          </a:solidFill>
                          <a:latin typeface="HP001" panose="020B0603050302020204" pitchFamily="34" charset="0"/>
                          <a:ea typeface="HP001" panose="020B0603050302020204" pitchFamily="34" charset="0"/>
                        </a:rPr>
                        <a:t>ḇ</a:t>
                      </a:r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khuyết dưới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 smtClean="0">
                          <a:solidFill>
                            <a:srgbClr val="002060"/>
                          </a:solidFill>
                          <a:latin typeface="HP001" panose="020B0603050302020204" pitchFamily="34" charset="0"/>
                          <a:ea typeface="HP001" panose="020B0603050302020204" pitchFamily="34" charset="0"/>
                        </a:rPr>
                        <a:t>Ḋ</a:t>
                      </a:r>
                      <a:endParaRPr lang="en-US" sz="6600" b="1" dirty="0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marL="91214" marR="91214" marT="45607" marB="4560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54" b="31795" l="4300" r="1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8" t="9045" r="82112" b="68889"/>
          <a:stretch/>
        </p:blipFill>
        <p:spPr>
          <a:xfrm>
            <a:off x="2269863" y="1068341"/>
            <a:ext cx="790693" cy="1046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949" b="81410" l="36400" r="5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00" t="59185" r="50000" b="18749"/>
          <a:stretch/>
        </p:blipFill>
        <p:spPr>
          <a:xfrm>
            <a:off x="7928758" y="2297569"/>
            <a:ext cx="760115" cy="1006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308" b="83462" l="3800" r="1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3" t="62503" r="82617" b="15431"/>
          <a:stretch/>
        </p:blipFill>
        <p:spPr>
          <a:xfrm>
            <a:off x="10775561" y="1089705"/>
            <a:ext cx="926314" cy="1226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69" b="56282" l="50800" r="6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2" t="35896" r="35168" b="43525"/>
          <a:stretch/>
        </p:blipFill>
        <p:spPr>
          <a:xfrm>
            <a:off x="7820410" y="5058738"/>
            <a:ext cx="984085" cy="1215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69" b="31667" l="816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564" t="5436" r="4997" b="69454"/>
          <a:stretch/>
        </p:blipFill>
        <p:spPr>
          <a:xfrm>
            <a:off x="8018764" y="1063079"/>
            <a:ext cx="837022" cy="11239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05" b="58077" l="80700" r="96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11" t="38703" r="3950" b="41215"/>
          <a:stretch/>
        </p:blipFill>
        <p:spPr>
          <a:xfrm>
            <a:off x="10762408" y="2242240"/>
            <a:ext cx="1069617" cy="12467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513" b="83462" l="18500" r="32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37" t="60711" r="66724" b="14179"/>
          <a:stretch/>
        </p:blipFill>
        <p:spPr>
          <a:xfrm>
            <a:off x="7831514" y="3108217"/>
            <a:ext cx="1031269" cy="168311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872" b="58077" l="4400" r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34329" r="82088" b="42704"/>
          <a:stretch/>
        </p:blipFill>
        <p:spPr>
          <a:xfrm>
            <a:off x="5153432" y="4977973"/>
            <a:ext cx="778625" cy="1115822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362658" y="3597119"/>
            <a:ext cx="156345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28" name="Rounded Rectangle 27"/>
          <p:cNvSpPr/>
          <p:nvPr/>
        </p:nvSpPr>
        <p:spPr>
          <a:xfrm>
            <a:off x="348338" y="2401740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29" name="Rounded Rectangle 28"/>
          <p:cNvSpPr/>
          <p:nvPr/>
        </p:nvSpPr>
        <p:spPr>
          <a:xfrm>
            <a:off x="452448" y="1064999"/>
            <a:ext cx="147366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0" name="Rounded Rectangle 29"/>
          <p:cNvSpPr/>
          <p:nvPr/>
        </p:nvSpPr>
        <p:spPr>
          <a:xfrm>
            <a:off x="362658" y="4934319"/>
            <a:ext cx="1563457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2" name="Rounded Rectangle 31"/>
          <p:cNvSpPr/>
          <p:nvPr/>
        </p:nvSpPr>
        <p:spPr>
          <a:xfrm>
            <a:off x="3203468" y="3592999"/>
            <a:ext cx="1614705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3" name="Rounded Rectangle 32"/>
          <p:cNvSpPr/>
          <p:nvPr/>
        </p:nvSpPr>
        <p:spPr>
          <a:xfrm>
            <a:off x="3228757" y="2338851"/>
            <a:ext cx="1590905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4" name="Rounded Rectangle 33"/>
          <p:cNvSpPr/>
          <p:nvPr/>
        </p:nvSpPr>
        <p:spPr>
          <a:xfrm>
            <a:off x="3235524" y="1098273"/>
            <a:ext cx="1582650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5" name="Rounded Rectangle 34"/>
          <p:cNvSpPr/>
          <p:nvPr/>
        </p:nvSpPr>
        <p:spPr>
          <a:xfrm>
            <a:off x="3079216" y="5023907"/>
            <a:ext cx="1674331" cy="1069888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6" name="Rounded Rectangle 35"/>
          <p:cNvSpPr/>
          <p:nvPr/>
        </p:nvSpPr>
        <p:spPr>
          <a:xfrm>
            <a:off x="6060651" y="3549295"/>
            <a:ext cx="1563514" cy="1256909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7" name="Rounded Rectangle 36"/>
          <p:cNvSpPr/>
          <p:nvPr/>
        </p:nvSpPr>
        <p:spPr>
          <a:xfrm>
            <a:off x="6045513" y="2351607"/>
            <a:ext cx="1562025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8" name="Rounded Rectangle 37"/>
          <p:cNvSpPr/>
          <p:nvPr/>
        </p:nvSpPr>
        <p:spPr>
          <a:xfrm>
            <a:off x="6023538" y="1176144"/>
            <a:ext cx="1679592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9" name="Rounded Rectangle 38"/>
          <p:cNvSpPr/>
          <p:nvPr/>
        </p:nvSpPr>
        <p:spPr>
          <a:xfrm>
            <a:off x="6055730" y="4934319"/>
            <a:ext cx="1563514" cy="1229573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40" name="Rounded Rectangle 39"/>
          <p:cNvSpPr/>
          <p:nvPr/>
        </p:nvSpPr>
        <p:spPr>
          <a:xfrm>
            <a:off x="8944628" y="2326987"/>
            <a:ext cx="1562025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41" name="Rounded Rectangle 40"/>
          <p:cNvSpPr/>
          <p:nvPr/>
        </p:nvSpPr>
        <p:spPr>
          <a:xfrm>
            <a:off x="9034661" y="1113440"/>
            <a:ext cx="1562025" cy="1053557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cxnSp>
        <p:nvCxnSpPr>
          <p:cNvPr id="31" name="Straight Connector 30"/>
          <p:cNvCxnSpPr/>
          <p:nvPr/>
        </p:nvCxnSpPr>
        <p:spPr>
          <a:xfrm>
            <a:off x="2651919" y="2674371"/>
            <a:ext cx="0" cy="51132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331440" y="3592999"/>
            <a:ext cx="5822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7200" b="1" dirty="0">
                <a:solidFill>
                  <a:srgbClr val="002060"/>
                </a:solidFill>
              </a:rPr>
              <a:t>\</a:t>
            </a:r>
            <a:endParaRPr lang="en-US" sz="7200" b="1" dirty="0">
              <a:solidFill>
                <a:srgbClr val="00206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28" b="31410" l="35200" r="4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32" t="8964" r="51568" b="68970"/>
          <a:stretch/>
        </p:blipFill>
        <p:spPr>
          <a:xfrm>
            <a:off x="1949883" y="3438729"/>
            <a:ext cx="1200085" cy="12846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31538" l="19300" r="33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2" t="9017" r="67058" b="68917"/>
          <a:stretch/>
        </p:blipFill>
        <p:spPr>
          <a:xfrm>
            <a:off x="2335252" y="2373753"/>
            <a:ext cx="689229" cy="9125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49883" y="4784084"/>
            <a:ext cx="1353535" cy="17473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54" b="31026" l="50400" r="64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57" t="7828" r="35243" b="70106"/>
          <a:stretch/>
        </p:blipFill>
        <p:spPr>
          <a:xfrm>
            <a:off x="2260411" y="4976077"/>
            <a:ext cx="809696" cy="10720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47859" y="917011"/>
            <a:ext cx="1835055" cy="19204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077" b="82308" l="83100" r="9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6" t="62786" r="5124" b="16635"/>
          <a:stretch/>
        </p:blipFill>
        <p:spPr>
          <a:xfrm>
            <a:off x="4975226" y="1055551"/>
            <a:ext cx="864348" cy="10672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79015" y="2094727"/>
            <a:ext cx="1835055" cy="19204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51" b="32179" l="66700" r="78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34" t="6873" r="19927" b="68017"/>
          <a:stretch/>
        </p:blipFill>
        <p:spPr>
          <a:xfrm>
            <a:off x="5019407" y="2221253"/>
            <a:ext cx="837022" cy="12199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47542" y="3417920"/>
            <a:ext cx="1835055" cy="1920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10" b="56154" l="19200" r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04" t="30663" r="66996" b="43764"/>
          <a:stretch/>
        </p:blipFill>
        <p:spPr>
          <a:xfrm>
            <a:off x="5104255" y="3555829"/>
            <a:ext cx="719545" cy="110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5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89919" y="556312"/>
            <a:ext cx="88392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 QUEN VỚI </a:t>
            </a:r>
            <a:endParaRPr lang="en-US" sz="4000" b="1" smtClean="0">
              <a:solidFill>
                <a:srgbClr val="D933D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4000" b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</a:t>
            </a:r>
            <a:r>
              <a:rPr lang="en-US" sz="4000" b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 VIẾT CƠ BẢN, </a:t>
            </a:r>
            <a:endParaRPr lang="en-US" sz="4000" b="1" smtClean="0">
              <a:solidFill>
                <a:srgbClr val="D933D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4000" b="1" smtClean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</a:t>
            </a:r>
            <a:r>
              <a:rPr lang="en-US" sz="4000" b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 SỐ VÀ DẤU THANH</a:t>
            </a:r>
          </a:p>
        </p:txBody>
      </p:sp>
    </p:spTree>
    <p:extLst>
      <p:ext uri="{BB962C8B-B14F-4D97-AF65-F5344CB8AC3E}">
        <p14:creationId xmlns:p14="http://schemas.microsoft.com/office/powerpoint/2010/main" val="334951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8" b="37223"/>
          <a:stretch/>
        </p:blipFill>
        <p:spPr>
          <a:xfrm>
            <a:off x="6865938" y="139506"/>
            <a:ext cx="4167981" cy="4159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8" b="37223"/>
          <a:stretch/>
        </p:blipFill>
        <p:spPr>
          <a:xfrm>
            <a:off x="842169" y="139506"/>
            <a:ext cx="4167981" cy="415963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013743" y="879571"/>
            <a:ext cx="1824831" cy="5042094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500" dirty="0" smtClean="0">
                <a:solidFill>
                  <a:schemeClr val="tx2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Ḍ</a:t>
            </a:r>
            <a:endParaRPr lang="en-US" sz="32500" dirty="0">
              <a:solidFill>
                <a:schemeClr val="tx2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779542" y="4495800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7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r>
              <a:rPr lang="en-US" sz="7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thắt</a:t>
            </a:r>
            <a:r>
              <a:rPr lang="en-US" sz="7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endParaRPr lang="en-US" sz="72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35651" y="1524000"/>
            <a:ext cx="1925624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500" dirty="0">
              <a:solidFill>
                <a:schemeClr val="tx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402725" y="4495800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 </a:t>
            </a:r>
          </a:p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thắt giữa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80052" y="879571"/>
            <a:ext cx="1981200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500" dirty="0" smtClean="0">
                <a:solidFill>
                  <a:srgbClr val="00206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ḋ</a:t>
            </a:r>
            <a:endParaRPr lang="en-US" sz="32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45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76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119" y="457200"/>
            <a:ext cx="6353175" cy="5905500"/>
          </a:xfrm>
          <a:prstGeom prst="rect">
            <a:avLst/>
          </a:prstGeom>
        </p:spPr>
      </p:pic>
      <p:pic>
        <p:nvPicPr>
          <p:cNvPr id="4" name="slide 8_denois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61838" y="3105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2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30181"/>
            <a:ext cx="12146794" cy="1194089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985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Nhận diện các chữ số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53895" y="1247855"/>
          <a:ext cx="11857794" cy="5472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4197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941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6069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6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530" marR="88530" marT="44265" marB="4426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6098" y="2157056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22432" y="2157056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28609" y="2157056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34785" y="2157056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0962" y="2157056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47138" y="2157056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2418" y="4004515"/>
            <a:ext cx="1862281" cy="1473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14699" y="4004516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20876" y="4004516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27052" y="4004516"/>
            <a:ext cx="1102167" cy="150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33229" y="4004515"/>
            <a:ext cx="1806177" cy="1473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978" b="1">
                <a:solidFill>
                  <a:srgbClr val="FF0000"/>
                </a:solidFill>
                <a:latin typeface="HP001 4 hàng" pitchFamily="34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389" b="56296" l="26600" r="5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07" t="36825" r="45186" b="43492"/>
          <a:stretch/>
        </p:blipFill>
        <p:spPr>
          <a:xfrm>
            <a:off x="152025" y="3445717"/>
            <a:ext cx="2220394" cy="17221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667" b="58241" l="54200" r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03" t="32592" r="25245" b="42899"/>
          <a:stretch/>
        </p:blipFill>
        <p:spPr>
          <a:xfrm>
            <a:off x="433042" y="1487401"/>
            <a:ext cx="1251135" cy="16766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89" b="55741" l="75800" r="9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18" t="38306" r="3530" b="43746"/>
          <a:stretch/>
        </p:blipFill>
        <p:spPr>
          <a:xfrm>
            <a:off x="1946144" y="1743384"/>
            <a:ext cx="1537112" cy="15084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778" b="85648" l="759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70" t="68118" r="4078" b="13934"/>
          <a:stretch/>
        </p:blipFill>
        <p:spPr>
          <a:xfrm>
            <a:off x="3420517" y="1672722"/>
            <a:ext cx="1684436" cy="16530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67" b="84815" l="54000" r="7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56" t="67068" r="25892" b="14984"/>
          <a:stretch/>
        </p:blipFill>
        <p:spPr>
          <a:xfrm>
            <a:off x="5354403" y="1604724"/>
            <a:ext cx="1718976" cy="16869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30" b="27593" l="26800" r="4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58" t="7144" r="50424" b="71796"/>
          <a:stretch/>
        </p:blipFill>
        <p:spPr>
          <a:xfrm>
            <a:off x="3816869" y="3124956"/>
            <a:ext cx="1852163" cy="196690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852" b="83981" l="2100" r="26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7" t="67583" r="73671" b="17071"/>
          <a:stretch/>
        </p:blipFill>
        <p:spPr>
          <a:xfrm>
            <a:off x="7330905" y="1959237"/>
            <a:ext cx="1705412" cy="12417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27500" l="50300" r="7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86" t="3926" r="28692" b="71510"/>
          <a:stretch/>
        </p:blipFill>
        <p:spPr>
          <a:xfrm>
            <a:off x="2478287" y="3445719"/>
            <a:ext cx="1338580" cy="15795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04" b="27222" l="74100" r="92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37" t="4933" r="6411" b="71774"/>
          <a:stretch/>
        </p:blipFill>
        <p:spPr>
          <a:xfrm>
            <a:off x="9121380" y="1468075"/>
            <a:ext cx="1552802" cy="19776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56" b="86296" l="32000" r="5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03" t="55904" r="48345" b="13000"/>
          <a:stretch/>
        </p:blipFill>
        <p:spPr>
          <a:xfrm>
            <a:off x="5949407" y="3544563"/>
            <a:ext cx="1479813" cy="16213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52" b="60185" l="600" r="2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1" t="29159" r="73188" b="39745"/>
          <a:stretch/>
        </p:blipFill>
        <p:spPr>
          <a:xfrm>
            <a:off x="7531808" y="3349759"/>
            <a:ext cx="1881284" cy="191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4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5999749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</TotalTime>
  <Words>469</Words>
  <Application>Microsoft Office PowerPoint</Application>
  <PresentationFormat>Custom</PresentationFormat>
  <Paragraphs>197</Paragraphs>
  <Slides>24</Slides>
  <Notes>10</Notes>
  <HiddenSlides>1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Arial</vt:lpstr>
      <vt:lpstr>Arial-Rounded</vt:lpstr>
      <vt:lpstr>AvantGarde</vt:lpstr>
      <vt:lpstr>Calibri</vt:lpstr>
      <vt:lpstr>DomCasual</vt:lpstr>
      <vt:lpstr>HP001</vt:lpstr>
      <vt:lpstr>HP001 </vt:lpstr>
      <vt:lpstr>HP001 4 hàng</vt:lpstr>
      <vt:lpstr>HP001 4H</vt:lpstr>
      <vt:lpstr>Kids</vt:lpstr>
      <vt:lpstr>SimHei</vt:lpstr>
      <vt:lpstr>Times New Roman</vt:lpstr>
      <vt:lpstr>UTM Avo</vt:lpstr>
      <vt:lpstr>Wingdings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1</dc:title>
  <dc:creator>PC</dc:creator>
  <cp:lastModifiedBy>Admin</cp:lastModifiedBy>
  <cp:revision>104</cp:revision>
  <dcterms:created xsi:type="dcterms:W3CDTF">2021-06-13T09:23:33Z</dcterms:created>
  <dcterms:modified xsi:type="dcterms:W3CDTF">2021-09-16T06:48:36Z</dcterms:modified>
</cp:coreProperties>
</file>