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18"/>
  </p:notesMasterIdLst>
  <p:sldIdLst>
    <p:sldId id="256" r:id="rId7"/>
    <p:sldId id="257" r:id="rId8"/>
    <p:sldId id="263" r:id="rId9"/>
    <p:sldId id="265" r:id="rId10"/>
    <p:sldId id="267" r:id="rId11"/>
    <p:sldId id="276" r:id="rId12"/>
    <p:sldId id="268" r:id="rId13"/>
    <p:sldId id="269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A65E-A166-4A35-9758-4B18E526CC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E9C78-6E11-4684-9CA6-AC0C051F6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8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8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9110-65B4-40EF-8DEE-C3B59540CF5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6" name="文本框 15"/>
          <p:cNvSpPr txBox="1"/>
          <p:nvPr/>
        </p:nvSpPr>
        <p:spPr>
          <a:xfrm>
            <a:off x="4272424" y="659585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Mĩ</a:t>
            </a:r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thuật</a:t>
            </a:r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3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1293090" y="2000589"/>
            <a:ext cx="884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Chào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mừng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em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đến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với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tiết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mĩ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thuật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ngày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hôm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nay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3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5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10663" y="-91591"/>
            <a:ext cx="9396076" cy="5656000"/>
          </a:xfrm>
          <a:prstGeom prst="rect">
            <a:avLst/>
          </a:prstGeom>
        </p:spPr>
      </p:pic>
      <p:sp>
        <p:nvSpPr>
          <p:cNvPr id="5" name="PA_文本框 4">
            <a:extLst>
              <a:ext uri="{FF2B5EF4-FFF2-40B4-BE49-F238E27FC236}">
                <a16:creationId xmlns:a16="http://schemas.microsoft.com/office/drawing/2014/main" id="{9F860FCD-50F8-4237-9226-74BB70772A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82943" y="1862791"/>
            <a:ext cx="30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4000" b="1" dirty="0">
                <a:solidFill>
                  <a:srgbClr val="1F497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DẶN DÒ</a:t>
            </a:r>
            <a:endParaRPr lang="zh-CN" altLang="en-US" sz="4000" b="1" dirty="0">
              <a:solidFill>
                <a:srgbClr val="1F497D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207" y="3752482"/>
            <a:ext cx="3565400" cy="3105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97226-8610-2DC4-E3C2-0A1797F73828}"/>
              </a:ext>
            </a:extLst>
          </p:cNvPr>
          <p:cNvSpPr txBox="1"/>
          <p:nvPr/>
        </p:nvSpPr>
        <p:spPr>
          <a:xfrm>
            <a:off x="2540000" y="281940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121917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pPr defTabSz="121917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6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文本框 15"/>
          <p:cNvSpPr txBox="1"/>
          <p:nvPr/>
        </p:nvSpPr>
        <p:spPr>
          <a:xfrm>
            <a:off x="2716642" y="1043739"/>
            <a:ext cx="4580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XIN CHÀO </a:t>
            </a:r>
          </a:p>
          <a:p>
            <a:pPr algn="ctr" defTabSz="457200"/>
            <a:r>
              <a:rPr lang="vi-VN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 HẸN GẶP LẠI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3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18"/>
          <p:cNvSpPr txBox="1"/>
          <p:nvPr/>
        </p:nvSpPr>
        <p:spPr>
          <a:xfrm>
            <a:off x="2275753" y="2585400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KHỞI ĐỘNG</a:t>
            </a:r>
            <a:endParaRPr lang="zh-CN" alt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8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1741" y="-17875"/>
            <a:ext cx="1217846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123833" y="2545316"/>
            <a:ext cx="5685856" cy="4229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21024" y="4101913"/>
            <a:ext cx="6571705" cy="2745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793" r="52933" b="57807"/>
          <a:stretch/>
        </p:blipFill>
        <p:spPr>
          <a:xfrm>
            <a:off x="2322752" y="-76303"/>
            <a:ext cx="3468491" cy="25492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5356366" y="215378"/>
            <a:ext cx="4147516" cy="2478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5904375" y="2476129"/>
            <a:ext cx="4034175" cy="2356801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064108" y="287688"/>
            <a:ext cx="4281170" cy="16514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cxnSpLocks/>
          </p:cNvCxnSpPr>
          <p:nvPr/>
        </p:nvCxnSpPr>
        <p:spPr>
          <a:xfrm flipV="1">
            <a:off x="6747051" y="1146967"/>
            <a:ext cx="5430824" cy="580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cxnSpLocks/>
          </p:cNvCxnSpPr>
          <p:nvPr/>
        </p:nvCxnSpPr>
        <p:spPr>
          <a:xfrm flipV="1">
            <a:off x="9718958" y="3383222"/>
            <a:ext cx="2487980" cy="1663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34887" y="-37599"/>
            <a:ext cx="44614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phác các hình cơ bản tạo nhà và cây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34472" y="449395"/>
            <a:ext cx="292721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các chi tiết thể hiện đặc điểm của khu nhà 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5485" y="2363813"/>
            <a:ext cx="254107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thêm hoạt động của con người tạo điểm nhấn cho tranh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5387" y="4438173"/>
            <a:ext cx="4235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 dirty="0"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3200" b="1" dirty="0"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PHONG CẢNH ĐÔ THỊ</a:t>
            </a:r>
            <a:endParaRPr lang="en-US" sz="3200" b="1" dirty="0">
              <a:solidFill>
                <a:srgbClr val="FFFF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6438209" y="4655066"/>
            <a:ext cx="3971753" cy="2255657"/>
          </a:xfrm>
          <a:prstGeom prst="rect">
            <a:avLst/>
          </a:prstGeom>
        </p:spPr>
      </p:pic>
      <p:cxnSp>
        <p:nvCxnSpPr>
          <p:cNvPr id="26" name="直接连接符 24"/>
          <p:cNvCxnSpPr/>
          <p:nvPr/>
        </p:nvCxnSpPr>
        <p:spPr>
          <a:xfrm flipV="1">
            <a:off x="10112863" y="5359400"/>
            <a:ext cx="2063856" cy="1003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流程图: 摘录 23"/>
          <p:cNvSpPr/>
          <p:nvPr/>
        </p:nvSpPr>
        <p:spPr>
          <a:xfrm>
            <a:off x="8677149" y="4788139"/>
            <a:ext cx="288032" cy="218045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5689" y="4665527"/>
            <a:ext cx="217159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màu hoàn thiện sản phẩm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0" name="Ảnh 1" descr="20220602051515_wm_shs-mi-thuat-3---ban-1"/>
          <p:cNvPicPr/>
          <p:nvPr/>
        </p:nvPicPr>
        <p:blipFill rotWithShape="1">
          <a:blip r:embed="rId9"/>
          <a:srcRect l="11948" t="19149" r="47729" b="60637"/>
          <a:stretch/>
        </p:blipFill>
        <p:spPr bwMode="auto">
          <a:xfrm>
            <a:off x="2638296" y="170158"/>
            <a:ext cx="2830832" cy="2085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Ảnh 1" descr="20220602051515_wm_shs-mi-thuat-3---ban-1"/>
          <p:cNvPicPr/>
          <p:nvPr/>
        </p:nvPicPr>
        <p:blipFill rotWithShape="1">
          <a:blip r:embed="rId9"/>
          <a:srcRect l="52593" t="19188" r="8925" b="61122"/>
          <a:stretch/>
        </p:blipFill>
        <p:spPr bwMode="auto">
          <a:xfrm>
            <a:off x="5793193" y="394928"/>
            <a:ext cx="3294557" cy="2189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̉nh 1" descr="20220602051515_wm_shs-mi-thuat-3---ban-1"/>
          <p:cNvPicPr/>
          <p:nvPr/>
        </p:nvPicPr>
        <p:blipFill rotWithShape="1">
          <a:blip r:embed="rId9"/>
          <a:srcRect l="11545" t="48428" r="48691" b="31470"/>
          <a:stretch/>
        </p:blipFill>
        <p:spPr bwMode="auto">
          <a:xfrm>
            <a:off x="6174487" y="2700753"/>
            <a:ext cx="3503392" cy="1964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Ảnh 1" descr="20220602051515_wm_shs-mi-thuat-3---ban-1"/>
          <p:cNvPicPr/>
          <p:nvPr/>
        </p:nvPicPr>
        <p:blipFill rotWithShape="1">
          <a:blip r:embed="rId9"/>
          <a:srcRect l="52592" t="48428" r="7798" b="32384"/>
          <a:stretch/>
        </p:blipFill>
        <p:spPr bwMode="auto">
          <a:xfrm>
            <a:off x="6714820" y="4855575"/>
            <a:ext cx="3398043" cy="1869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024" y="203344"/>
            <a:ext cx="2395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 LẠI KIẾN THỨC TIẾT 1</a:t>
            </a:r>
          </a:p>
          <a:p>
            <a:pPr algn="ctr" defTabSz="457200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64D2">
                  <a:lumMod val="50000"/>
                </a:srgb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305491" y="-104074"/>
            <a:ext cx="1499041" cy="177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114408" y="1324427"/>
            <a:ext cx="3077592" cy="1400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" y="3479325"/>
            <a:ext cx="2497563" cy="3371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317457" y="1156002"/>
            <a:ext cx="3395763" cy="235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8224" y="52073"/>
            <a:ext cx="763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 2: KIẾN TẠO KIẾN THỨC KĨ NĂNG </a:t>
            </a:r>
          </a:p>
          <a:p>
            <a:pPr algn="ctr" defTabSz="457200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SỂ SẢN PHẨM TIẾT 1</a:t>
            </a:r>
          </a:p>
          <a:p>
            <a:pPr algn="ctr" defTabSz="457200"/>
            <a:endParaRPr lang="en-US" sz="2400" b="1" i="1" dirty="0">
              <a:solidFill>
                <a:srgbClr val="0064D2">
                  <a:lumMod val="50000"/>
                </a:srgb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4" name="Ảnh 4" descr="20220602051515_wm_shs-mi-thuat-3---ban-1"/>
          <p:cNvPicPr/>
          <p:nvPr/>
        </p:nvPicPr>
        <p:blipFill rotWithShape="1">
          <a:blip r:embed="rId7"/>
          <a:srcRect l="11106" t="17663" r="44909" b="60582"/>
          <a:stretch/>
        </p:blipFill>
        <p:spPr bwMode="auto">
          <a:xfrm>
            <a:off x="4030676" y="1041991"/>
            <a:ext cx="3688560" cy="2437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ộp_Văn_Bản 4"/>
          <p:cNvSpPr txBox="1"/>
          <p:nvPr/>
        </p:nvSpPr>
        <p:spPr>
          <a:xfrm>
            <a:off x="2360427" y="3991605"/>
            <a:ext cx="9831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them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  <a:endParaRPr lang="en-US" sz="3200" dirty="0">
              <a:solidFill>
                <a:srgbClr val="E53238">
                  <a:lumMod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0876" y="2519366"/>
            <a:ext cx="4421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HỌC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SINH NHẬN XÉT ĐÁNH GIÁ SẢN PHẨM CỦA MÌNH CỦA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48" y="37663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677" y="0"/>
            <a:ext cx="12246629" cy="717895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8400256" y="2780928"/>
            <a:ext cx="4104456" cy="42434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7484" y="2405216"/>
            <a:ext cx="5499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694" y="525151"/>
            <a:ext cx="701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H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oạt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ộng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3: </a:t>
            </a:r>
            <a:endParaRPr lang="vi-VN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457200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79576" y="-233623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̉nh 4" descr="20220602051515_wm_shs-mi-thuat-3---ban-1"/>
          <p:cNvPicPr/>
          <p:nvPr/>
        </p:nvPicPr>
        <p:blipFill rotWithShape="1">
          <a:blip r:embed="rId3"/>
          <a:srcRect l="11108" t="42498" r="12414" b="15815"/>
          <a:stretch/>
        </p:blipFill>
        <p:spPr bwMode="auto">
          <a:xfrm>
            <a:off x="375125" y="1063376"/>
            <a:ext cx="3906329" cy="2423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̉nh 4" descr="20220602051515_wm_shs-mi-thuat-3---ban-1"/>
          <p:cNvPicPr/>
          <p:nvPr/>
        </p:nvPicPr>
        <p:blipFill rotWithShape="1">
          <a:blip r:embed="rId3"/>
          <a:srcRect l="11106" t="17663" r="44909" b="60582"/>
          <a:stretch/>
        </p:blipFill>
        <p:spPr bwMode="auto">
          <a:xfrm>
            <a:off x="4594552" y="1071947"/>
            <a:ext cx="3483139" cy="241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̉nh 4" descr="20220602051515_wm_shs-mi-thuat-3---ban-1"/>
          <p:cNvPicPr/>
          <p:nvPr/>
        </p:nvPicPr>
        <p:blipFill rotWithShape="1">
          <a:blip r:embed="rId3"/>
          <a:srcRect l="57703" t="17847" r="11081" b="60490"/>
          <a:stretch/>
        </p:blipFill>
        <p:spPr bwMode="auto">
          <a:xfrm>
            <a:off x="711200" y="3879094"/>
            <a:ext cx="4188152" cy="240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̉nh 7" descr="20220602051515_wm_shs-mi-thuat-3---ban-1"/>
          <p:cNvPicPr/>
          <p:nvPr/>
        </p:nvPicPr>
        <p:blipFill rotWithShape="1">
          <a:blip r:embed="rId4"/>
          <a:srcRect l="17049" t="37058" r="10077" b="25675"/>
          <a:stretch/>
        </p:blipFill>
        <p:spPr bwMode="auto">
          <a:xfrm>
            <a:off x="5435600" y="3796146"/>
            <a:ext cx="5994400" cy="257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8432800" y="1025220"/>
            <a:ext cx="3395763" cy="235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3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59"/>
          </a:xfrm>
          <a:prstGeom prst="rect">
            <a:avLst/>
          </a:prstGeom>
        </p:spPr>
      </p:pic>
      <p:sp>
        <p:nvSpPr>
          <p:cNvPr id="4" name="Hộp_Văn_Bản 9"/>
          <p:cNvSpPr txBox="1"/>
          <p:nvPr/>
        </p:nvSpPr>
        <p:spPr>
          <a:xfrm>
            <a:off x="2798619" y="1777611"/>
            <a:ext cx="6567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</a:t>
            </a:r>
            <a:r>
              <a:rPr lang="vi-VN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oạt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Đ</a:t>
            </a:r>
            <a:r>
              <a:rPr lang="vi-VN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ộng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4:</a:t>
            </a:r>
            <a:endParaRPr lang="vi-VN" sz="5400" b="1" dirty="0" smtClean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ctr" defTabSz="457200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tích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đánh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giá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_Văn_Bản 9"/>
          <p:cNvSpPr txBox="1"/>
          <p:nvPr/>
        </p:nvSpPr>
        <p:spPr>
          <a:xfrm>
            <a:off x="4064000" y="404556"/>
            <a:ext cx="53690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tích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đánh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giá</a:t>
            </a:r>
            <a:endParaRPr lang="en-US" sz="3400" b="1" dirty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4" name="Hộp_Văn_Bản 4"/>
          <p:cNvSpPr txBox="1"/>
          <p:nvPr/>
        </p:nvSpPr>
        <p:spPr>
          <a:xfrm>
            <a:off x="3371272" y="1020109"/>
            <a:ext cx="8211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ảnh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 </a:t>
            </a: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sắc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điểm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lai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endParaRPr lang="en-US" dirty="0">
              <a:solidFill>
                <a:srgbClr val="FF000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051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Hộp_Văn_Bản 9"/>
          <p:cNvSpPr txBox="1"/>
          <p:nvPr/>
        </p:nvSpPr>
        <p:spPr>
          <a:xfrm>
            <a:off x="221673" y="0"/>
            <a:ext cx="780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625600" y="1614330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F0"/>
                </a:solidFill>
                <a:latin typeface="+mj-lt"/>
              </a:rPr>
              <a:t>Quan sát và chỉ ra cách sử dụng hình, màu tạo nhịp điệu và không gian trong sản phẩm mĩ thuật</a:t>
            </a:r>
          </a:p>
        </p:txBody>
      </p:sp>
      <p:pic>
        <p:nvPicPr>
          <p:cNvPr id="6" name="Ảnh 7" descr="20220602051515_wm_shs-mi-thuat-3---ban-1"/>
          <p:cNvPicPr/>
          <p:nvPr/>
        </p:nvPicPr>
        <p:blipFill rotWithShape="1">
          <a:blip r:embed="rId3"/>
          <a:srcRect l="17049" t="37058" r="10077" b="25675"/>
          <a:stretch/>
        </p:blipFill>
        <p:spPr bwMode="auto">
          <a:xfrm>
            <a:off x="1884218" y="2445327"/>
            <a:ext cx="8386618" cy="4195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9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316</Words>
  <Application>Microsoft Office PowerPoint</Application>
  <PresentationFormat>Widescreen</PresentationFormat>
  <Paragraphs>40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2_Office Theme</vt:lpstr>
      <vt:lpstr>3_Office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18</cp:revision>
  <dcterms:created xsi:type="dcterms:W3CDTF">2022-10-11T02:18:59Z</dcterms:created>
  <dcterms:modified xsi:type="dcterms:W3CDTF">2024-05-07T02:35:37Z</dcterms:modified>
</cp:coreProperties>
</file>