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9" r:id="rId3"/>
    <p:sldId id="271" r:id="rId4"/>
    <p:sldId id="293" r:id="rId5"/>
    <p:sldId id="273" r:id="rId6"/>
    <p:sldId id="283" r:id="rId7"/>
    <p:sldId id="285" r:id="rId8"/>
    <p:sldId id="279" r:id="rId9"/>
    <p:sldId id="294" r:id="rId10"/>
    <p:sldId id="281" r:id="rId11"/>
    <p:sldId id="288" r:id="rId12"/>
    <p:sldId id="290" r:id="rId13"/>
    <p:sldId id="292" r:id="rId14"/>
    <p:sldId id="2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25"/>
    <a:srgbClr val="E23F2E"/>
    <a:srgbClr val="FF3300"/>
    <a:srgbClr val="FF7C80"/>
    <a:srgbClr val="009900"/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8AC-9C41-43D2-BBB6-DC358F226D0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494D-F959-4386-980D-063E14C0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4.jpeg"/><Relationship Id="rId10" Type="http://schemas.openxmlformats.org/officeDocument/2006/relationships/image" Target="../media/image8.jfif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2.gi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C4D8C-BA2E-4911-BFDC-3706A1E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851" y="2511817"/>
            <a:ext cx="8646227" cy="13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9499"/>
              </a:lnSpc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CHỦ ĐỀ 6: ĐỒ CHƠI – ĐỒ DÙNG HỌC 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3478-AFB0-4E60-9445-4FE448DF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3" y="-152400"/>
            <a:ext cx="2197129" cy="1822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9836" y="3141338"/>
            <a:ext cx="5669280" cy="22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499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BÀI 1: CHIẾC BÁT XINH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XẮN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9499"/>
              </a:lnSpc>
            </a:pPr>
            <a:endParaRPr lang="en-US" dirty="0">
              <a:solidFill>
                <a:srgbClr val="002060"/>
              </a:solidFill>
              <a:latin typeface="Livvic Bol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5771" y="5081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689C0-13D7-4567-90B2-80FBD39B49FC}"/>
              </a:ext>
            </a:extLst>
          </p:cNvPr>
          <p:cNvSpPr txBox="1"/>
          <p:nvPr/>
        </p:nvSpPr>
        <p:spPr>
          <a:xfrm>
            <a:off x="3719548" y="1506480"/>
            <a:ext cx="6109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 </a:t>
            </a:r>
            <a:r>
              <a:rPr lang="en-US" sz="88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88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42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987637" y="193963"/>
            <a:ext cx="5735782" cy="1047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LUYỆN TẬP- SÁNG TẠO</a:t>
            </a:r>
            <a:endParaRPr lang="en-US" sz="24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08E6-A0AD-4975-9FF2-499055F30D2C}"/>
              </a:ext>
            </a:extLst>
          </p:cNvPr>
          <p:cNvSpPr txBox="1"/>
          <p:nvPr/>
        </p:nvSpPr>
        <p:spPr>
          <a:xfrm>
            <a:off x="1579419" y="3091980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 smtClean="0"/>
              <a:t>cắt</a:t>
            </a:r>
            <a:r>
              <a:rPr lang="en-US" sz="3600" dirty="0" smtClean="0"/>
              <a:t> </a:t>
            </a:r>
            <a:r>
              <a:rPr lang="en-US" sz="3600" dirty="0" err="1" smtClean="0"/>
              <a:t>dán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chiếc</a:t>
            </a:r>
            <a:r>
              <a:rPr lang="en-US" sz="3600" dirty="0" smtClean="0"/>
              <a:t> </a:t>
            </a:r>
            <a:r>
              <a:rPr lang="en-US" sz="3600" dirty="0" err="1" smtClean="0"/>
              <a:t>bát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ý </a:t>
            </a:r>
            <a:r>
              <a:rPr lang="en-US" sz="3600" dirty="0" err="1" smtClean="0"/>
              <a:t>thích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4" y="11913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PHÂN TÍCH- ĐÁNH GIÁ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8CAD7-40AA-4933-B355-86B27A69EA8B}"/>
              </a:ext>
            </a:extLst>
          </p:cNvPr>
          <p:cNvSpPr txBox="1"/>
          <p:nvPr/>
        </p:nvSpPr>
        <p:spPr>
          <a:xfrm>
            <a:off x="2383847" y="2270340"/>
            <a:ext cx="9073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vi-VN" sz="3200" dirty="0">
                <a:latin typeface="Livvic Bold"/>
              </a:rPr>
              <a:t>Giới thiệu và chia sẻ sản phẩm với </a:t>
            </a:r>
            <a:endParaRPr lang="en-US" sz="3200" dirty="0" smtClean="0">
              <a:latin typeface="Livvic Bold"/>
            </a:endParaRPr>
          </a:p>
          <a:p>
            <a:pPr indent="457200">
              <a:lnSpc>
                <a:spcPct val="150000"/>
              </a:lnSpc>
            </a:pPr>
            <a:r>
              <a:rPr lang="vi-VN" sz="3200" dirty="0" smtClean="0">
                <a:latin typeface="Livvic Bold"/>
              </a:rPr>
              <a:t>người </a:t>
            </a:r>
            <a:r>
              <a:rPr lang="vi-VN" sz="3200" dirty="0">
                <a:latin typeface="Livvic Bold"/>
              </a:rPr>
              <a:t>thân trong gia đình.</a:t>
            </a:r>
            <a:r>
              <a:rPr lang="en-US" sz="3200" dirty="0">
                <a:latin typeface="Livvic Bold"/>
              </a:rPr>
              <a:t> </a:t>
            </a:r>
            <a:endParaRPr lang="vi-VN" sz="2000" dirty="0">
              <a:latin typeface="Livvic Bold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Livvic Bold"/>
              </a:rPr>
              <a:t>Chia </a:t>
            </a:r>
            <a:r>
              <a:rPr lang="en-US" sz="2000" dirty="0" err="1" smtClean="0">
                <a:latin typeface="Livvic Bold"/>
              </a:rPr>
              <a:t>sẻ</a:t>
            </a:r>
            <a:r>
              <a:rPr lang="en-US" sz="2000" dirty="0" smtClean="0">
                <a:latin typeface="Livvic Bold"/>
              </a:rPr>
              <a:t> </a:t>
            </a:r>
            <a:r>
              <a:rPr lang="en-US" sz="2000" dirty="0" err="1" smtClean="0">
                <a:latin typeface="Livvic Bold"/>
              </a:rPr>
              <a:t>về</a:t>
            </a:r>
            <a:r>
              <a:rPr lang="vi-VN" sz="2000" dirty="0" smtClean="0">
                <a:latin typeface="Livvic Bold"/>
              </a:rPr>
              <a:t> </a:t>
            </a:r>
            <a:r>
              <a:rPr lang="vi-VN" sz="2000" dirty="0">
                <a:latin typeface="Livvic Bold"/>
              </a:rPr>
              <a:t>cách </a:t>
            </a:r>
            <a:r>
              <a:rPr lang="en-US" sz="2000" dirty="0" err="1" smtClean="0">
                <a:latin typeface="Livvic Bold"/>
              </a:rPr>
              <a:t>cắt</a:t>
            </a:r>
            <a:r>
              <a:rPr lang="en-US" sz="2000" dirty="0" smtClean="0">
                <a:latin typeface="Livvic Bold"/>
              </a:rPr>
              <a:t>, </a:t>
            </a:r>
            <a:r>
              <a:rPr lang="en-US" sz="2000" dirty="0" err="1" smtClean="0">
                <a:latin typeface="Livvic Bold"/>
              </a:rPr>
              <a:t>dán</a:t>
            </a:r>
            <a:r>
              <a:rPr lang="vi-VN" sz="2000" dirty="0" smtClean="0">
                <a:latin typeface="Livvic Bold"/>
              </a:rPr>
              <a:t> c</a:t>
            </a:r>
            <a:r>
              <a:rPr lang="en-US" sz="2000" dirty="0" err="1" smtClean="0">
                <a:latin typeface="Livvic Bold"/>
              </a:rPr>
              <a:t>hiếc</a:t>
            </a:r>
            <a:r>
              <a:rPr lang="en-US" sz="2000" dirty="0">
                <a:latin typeface="Livvic Bold"/>
              </a:rPr>
              <a:t> </a:t>
            </a:r>
            <a:r>
              <a:rPr lang="vi-VN" sz="2000" dirty="0" smtClean="0">
                <a:latin typeface="Livvic Bold"/>
              </a:rPr>
              <a:t>bát</a:t>
            </a:r>
            <a:endParaRPr lang="vi-VN" sz="2000" dirty="0">
              <a:latin typeface="Livvic Bold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vi-VN" sz="2000" dirty="0" smtClean="0">
                <a:latin typeface="Livvic Bold"/>
              </a:rPr>
              <a:t>Em </a:t>
            </a:r>
            <a:r>
              <a:rPr lang="vi-VN" sz="2000" dirty="0">
                <a:latin typeface="Livvic Bold"/>
              </a:rPr>
              <a:t>đã dùng </a:t>
            </a:r>
            <a:r>
              <a:rPr lang="en-US" sz="2000" dirty="0" err="1" smtClean="0">
                <a:latin typeface="Livvic Bold"/>
              </a:rPr>
              <a:t>họa</a:t>
            </a:r>
            <a:r>
              <a:rPr lang="en-US" sz="2000" dirty="0" smtClean="0">
                <a:latin typeface="Livvic Bold"/>
              </a:rPr>
              <a:t> </a:t>
            </a:r>
            <a:r>
              <a:rPr lang="en-US" sz="2000" dirty="0" err="1" smtClean="0">
                <a:latin typeface="Livvic Bold"/>
              </a:rPr>
              <a:t>tiết</a:t>
            </a:r>
            <a:r>
              <a:rPr lang="en-US" sz="2000" dirty="0" smtClean="0">
                <a:latin typeface="Livvic Bold"/>
              </a:rPr>
              <a:t> </a:t>
            </a:r>
            <a:r>
              <a:rPr lang="en-US" sz="2000" dirty="0" err="1" smtClean="0">
                <a:latin typeface="Livvic Bold"/>
              </a:rPr>
              <a:t>gì</a:t>
            </a:r>
            <a:r>
              <a:rPr lang="en-US" sz="2000" dirty="0" smtClean="0">
                <a:latin typeface="Livvic Bold"/>
              </a:rPr>
              <a:t> </a:t>
            </a:r>
            <a:r>
              <a:rPr lang="vi-VN" sz="2000" dirty="0" smtClean="0">
                <a:latin typeface="Livvic Bold"/>
              </a:rPr>
              <a:t>để </a:t>
            </a:r>
            <a:r>
              <a:rPr lang="vi-VN" sz="2000" dirty="0">
                <a:latin typeface="Livvic Bold"/>
              </a:rPr>
              <a:t>trang trí cái </a:t>
            </a:r>
            <a:r>
              <a:rPr lang="vi-VN" sz="2000" dirty="0" smtClean="0">
                <a:latin typeface="Livvic Bold"/>
              </a:rPr>
              <a:t>bát</a:t>
            </a:r>
            <a:endParaRPr lang="vi-VN" sz="2000" dirty="0">
              <a:latin typeface="Livvic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E698F-13D6-4783-981D-ED070F3CD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" y="59657"/>
            <a:ext cx="12192000" cy="70519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449038" y="170424"/>
            <a:ext cx="7008672" cy="1339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8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VẬN DỤNG- PHÁT TRIỂN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EEE07-AF2E-4726-8776-3FA2D5003164}"/>
              </a:ext>
            </a:extLst>
          </p:cNvPr>
          <p:cNvSpPr txBox="1"/>
          <p:nvPr/>
        </p:nvSpPr>
        <p:spPr>
          <a:xfrm>
            <a:off x="6622473" y="170424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EC6C50-9AD4-4044-9217-4DD4BC96D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5" y="224037"/>
            <a:ext cx="2197129" cy="1822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811" y="2869873"/>
            <a:ext cx="896112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41"/>
              </a:lnSpc>
              <a:spcBef>
                <a:spcPct val="0"/>
              </a:spcBef>
            </a:pPr>
            <a:r>
              <a:rPr lang="vi-VN" sz="3200" b="1" dirty="0">
                <a:latin typeface="Times New Roman" panose="02020603050405020304" pitchFamily="18" charset="0"/>
              </a:rPr>
              <a:t>Em hãy quan sát và kể tên những đồ vật có khối lồi lõm trong gia đình mình nhé!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27290">
            <a:off x="860176" y="922337"/>
            <a:ext cx="2976405" cy="32618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8197" y="4576554"/>
            <a:ext cx="2184488" cy="28278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976779" y="4293142"/>
            <a:ext cx="3325157" cy="26227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56139">
            <a:off x="3578164" y="131110"/>
            <a:ext cx="2125232" cy="21548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58690" y="2420892"/>
            <a:ext cx="590404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5774" dirty="0">
                <a:solidFill>
                  <a:srgbClr val="002060"/>
                </a:solidFill>
                <a:latin typeface="Livvic Bold Bold"/>
              </a:rPr>
              <a:t>Xin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chào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và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hẹn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gặp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lại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các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 </a:t>
            </a:r>
            <a:r>
              <a:rPr lang="en-US" sz="5774" dirty="0" err="1">
                <a:solidFill>
                  <a:srgbClr val="002060"/>
                </a:solidFill>
                <a:latin typeface="Livvic Bold Bold"/>
              </a:rPr>
              <a:t>em</a:t>
            </a:r>
            <a:r>
              <a:rPr lang="en-US" sz="5774" dirty="0">
                <a:solidFill>
                  <a:srgbClr val="002060"/>
                </a:solidFill>
                <a:latin typeface="Livvic Bold Bold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" y="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-166254" y="605871"/>
            <a:ext cx="5652654" cy="9559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260580" y="2374280"/>
            <a:ext cx="103311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2597" lvl="1" indent="-531299">
              <a:lnSpc>
                <a:spcPct val="150000"/>
              </a:lnSpc>
              <a:buFont typeface="Arial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tạo chiếc bát từ khối tròn và sự tương phản của khối.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2597" lvl="1" indent="-531299">
              <a:lnSpc>
                <a:spcPct val="150000"/>
              </a:lnSpc>
              <a:buFont typeface="Arial"/>
              <a:buChar char="•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được chiếc bát.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2597" lvl="1" indent="-531299">
              <a:lnSpc>
                <a:spcPct val="150000"/>
              </a:lnSpc>
              <a:buFont typeface="Arial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quý trọng đồ dùng trong gia đình. Chỉ ra được khối lõm trong đồ dùng và sản phẩm mĩ thuật.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33F4-45DA-4033-8FDB-72DEBC0E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56" y="17272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5666508" y="-129754"/>
            <a:ext cx="4807527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KHÁM PHÁ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1697F-83D3-4CF1-A853-0652D720EF71}"/>
              </a:ext>
            </a:extLst>
          </p:cNvPr>
          <p:cNvSpPr/>
          <p:nvPr/>
        </p:nvSpPr>
        <p:spPr>
          <a:xfrm>
            <a:off x="460664" y="1092636"/>
            <a:ext cx="11270672" cy="569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A693B-1B84-4B14-AE48-DB6966956AC1}"/>
              </a:ext>
            </a:extLst>
          </p:cNvPr>
          <p:cNvSpPr txBox="1"/>
          <p:nvPr/>
        </p:nvSpPr>
        <p:spPr>
          <a:xfrm>
            <a:off x="1011265" y="2721599"/>
            <a:ext cx="4044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dáng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</a:rPr>
              <a:t>Họa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5124" name="Picture 4" descr="Pin on Mắt mí">
            <a:extLst>
              <a:ext uri="{FF2B5EF4-FFF2-40B4-BE49-F238E27FC236}">
                <a16:creationId xmlns:a16="http://schemas.microsoft.com/office/drawing/2014/main" id="{97525E4B-0CC4-4D16-A85B-6421B1D1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51"/>
            <a:ext cx="1179312" cy="1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64986-D9FE-400A-9A64-DA4EEEED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9" y="-12895"/>
            <a:ext cx="2197129" cy="1822266"/>
          </a:xfrm>
          <a:prstGeom prst="rect">
            <a:avLst/>
          </a:prstGeom>
        </p:spPr>
      </p:pic>
      <p:pic>
        <p:nvPicPr>
          <p:cNvPr id="1030" name="Picture 6" descr="Những món đồ gốm sứ Trung Quốc đắt nhất tại các sàn đấu giá năm 2014 | Nghệ  Thuật Xư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94" y="1809371"/>
            <a:ext cx="2961827" cy="194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Sơ lược về gốm sứ thời Minh của Trung Quốc – DIVA Gốm S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41" y="4196615"/>
            <a:ext cx="3003586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26" y="4196463"/>
            <a:ext cx="3045562" cy="2030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3"/>
          <a:stretch/>
        </p:blipFill>
        <p:spPr>
          <a:xfrm>
            <a:off x="8560641" y="1593041"/>
            <a:ext cx="3117669" cy="2336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972509" y="3076902"/>
            <a:ext cx="11219491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TẠO KIẾN THỨC- KỸ NĂNG</a:t>
            </a:r>
          </a:p>
          <a:p>
            <a:pPr algn="ctr"/>
            <a:r>
              <a:rPr lang="en-US" sz="2400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bát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8" y="174114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1510146" y="210879"/>
            <a:ext cx="10557163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TẠO KIẾN THỨC- KỸ NĂNG</a:t>
            </a:r>
          </a:p>
          <a:p>
            <a:pPr algn="ctr"/>
            <a:r>
              <a:rPr lang="en-US" sz="2400" cap="none" spc="0" dirty="0" err="1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cắt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bát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182880" y="1837118"/>
            <a:ext cx="11884429" cy="5182936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721F1F-387E-45A6-815A-2557FF00270F}"/>
              </a:ext>
            </a:extLst>
          </p:cNvPr>
          <p:cNvSpPr txBox="1"/>
          <p:nvPr/>
        </p:nvSpPr>
        <p:spPr>
          <a:xfrm>
            <a:off x="493469" y="5721430"/>
            <a:ext cx="277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</a:rPr>
              <a:t>Gập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đôi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tờ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giấy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vẽ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BFCA0-882E-4659-9D56-822C4E4986D6}"/>
              </a:ext>
            </a:extLst>
          </p:cNvPr>
          <p:cNvSpPr txBox="1"/>
          <p:nvPr/>
        </p:nvSpPr>
        <p:spPr>
          <a:xfrm>
            <a:off x="4395279" y="5716361"/>
            <a:ext cx="30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</a:rPr>
              <a:t>Cắt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hoặc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xé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theo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vẽ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A5D21-56F6-4A93-B70D-CAE197D83960}"/>
              </a:ext>
            </a:extLst>
          </p:cNvPr>
          <p:cNvSpPr txBox="1"/>
          <p:nvPr/>
        </p:nvSpPr>
        <p:spPr>
          <a:xfrm>
            <a:off x="8531826" y="5716361"/>
            <a:ext cx="25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trí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màu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4" y="-90587"/>
            <a:ext cx="2197129" cy="1822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635"/>
          <a:stretch/>
        </p:blipFill>
        <p:spPr>
          <a:xfrm>
            <a:off x="540295" y="2573844"/>
            <a:ext cx="2626342" cy="286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3700" t="34334" r="1994" b="34477"/>
          <a:stretch/>
        </p:blipFill>
        <p:spPr>
          <a:xfrm>
            <a:off x="3524052" y="2573842"/>
            <a:ext cx="3944604" cy="286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33955" r="9211" b="34300"/>
          <a:stretch/>
        </p:blipFill>
        <p:spPr>
          <a:xfrm>
            <a:off x="7762800" y="2573842"/>
            <a:ext cx="4083200" cy="286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7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059872" y="2230445"/>
            <a:ext cx="93795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A2964-D051-487F-90A8-44895C39CE04}"/>
              </a:ext>
            </a:extLst>
          </p:cNvPr>
          <p:cNvSpPr txBox="1"/>
          <p:nvPr/>
        </p:nvSpPr>
        <p:spPr>
          <a:xfrm>
            <a:off x="927463" y="3179583"/>
            <a:ext cx="108200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      -</a:t>
            </a:r>
            <a:r>
              <a:rPr lang="en-US" sz="2800" dirty="0" err="1">
                <a:latin typeface="Times New Roman" panose="02020603050405020304" pitchFamily="18" charset="0"/>
              </a:rPr>
              <a:t>Gập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nửa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gập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bát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         -</a:t>
            </a:r>
            <a:r>
              <a:rPr lang="en-US" sz="2800" dirty="0" err="1">
                <a:latin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BF380-4786-4706-A2AA-EFF70C6913DA}"/>
              </a:ext>
            </a:extLst>
          </p:cNvPr>
          <p:cNvSpPr txBox="1"/>
          <p:nvPr/>
        </p:nvSpPr>
        <p:spPr>
          <a:xfrm>
            <a:off x="1428650" y="4522445"/>
            <a:ext cx="591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08610-5B86-47B2-80E9-F55148F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9" y="20409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" y="352697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803466" y="3224018"/>
            <a:ext cx="1004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bát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khổ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2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2813630" y="59657"/>
            <a:ext cx="8783781" cy="14033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 THAM KHẢO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328748" y="1675064"/>
            <a:ext cx="11586755" cy="51829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CB4C9-1636-4A20-8BDF-6314A8C81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53"/>
            <a:ext cx="2197129" cy="1822266"/>
          </a:xfrm>
          <a:prstGeom prst="rect">
            <a:avLst/>
          </a:prstGeom>
        </p:spPr>
      </p:pic>
      <p:pic>
        <p:nvPicPr>
          <p:cNvPr id="2050" name="Picture 2" descr="Bài 4: Vẽ trang trí – Tạo dáng và trang trí chậu cảnh - HocDo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978606"/>
            <a:ext cx="3017521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IÁO ÁN TẠO TÌNH: TÔ MÀU CÁI B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16" y="2008443"/>
            <a:ext cx="2956967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Vẽ cái bát » Tài liệu miễn phí cho Giáo viên, học sinh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09" y="1978606"/>
            <a:ext cx="2920902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Vẽ cái bát » Tài liệu miễn phí cho Giáo viên, học sinh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4" y="4077855"/>
            <a:ext cx="3004194" cy="216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Vẽ cái bát » Tài liệu miễn phí cho Giáo viên, học sinh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16" y="4077855"/>
            <a:ext cx="2956967" cy="216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Vẽ cái bát » Tài liệu miễn phí cho Giáo viên, học sinh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09" y="4139524"/>
            <a:ext cx="2920902" cy="210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9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t="22659" r="22674" b="15928"/>
          <a:stretch/>
        </p:blipFill>
        <p:spPr>
          <a:xfrm>
            <a:off x="212861" y="252692"/>
            <a:ext cx="8675940" cy="6073158"/>
          </a:xfrm>
          <a:prstGeom prst="rect">
            <a:avLst/>
          </a:prstGeom>
        </p:spPr>
      </p:pic>
      <p:pic>
        <p:nvPicPr>
          <p:cNvPr id="3" name="Picture 2" descr="Bài 4: Vẽ trang trí – Tạo dáng và trang trí chậu cảnh - HocDo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80" y="2338370"/>
            <a:ext cx="3017521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6" descr="Vẽ cái bát » Tài liệu miễn phí cho Giáo viên, học sin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80" y="191252"/>
            <a:ext cx="3017521" cy="191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72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074929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0.3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303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Livvic Bold</vt:lpstr>
      <vt:lpstr>Livvic Bold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83</cp:revision>
  <dcterms:created xsi:type="dcterms:W3CDTF">2021-10-24T01:35:39Z</dcterms:created>
  <dcterms:modified xsi:type="dcterms:W3CDTF">2024-04-15T09:41:51Z</dcterms:modified>
</cp:coreProperties>
</file>