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8288000" cy="10287000"/>
  <p:notesSz cx="6858000" cy="9144000"/>
  <p:embeddedFontLst>
    <p:embeddedFont>
      <p:font typeface="Dancing Script" panose="020B0604020202020204" charset="0"/>
      <p:regular r:id="rId10"/>
    </p:embeddedFont>
    <p:embeddedFont>
      <p:font typeface="Montserrat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Italics" panose="020B0604020202020204" charset="0"/>
      <p:regular r:id="rId16"/>
    </p:embeddedFont>
    <p:embeddedFont>
      <p:font typeface="Dancing Script Bold" panose="020B0604020202020204" charset="0"/>
      <p:regular r:id="rId17"/>
    </p:embeddedFont>
    <p:embeddedFont>
      <p:font typeface="Montserrat Bold" panose="020B0604020202020204" charset="0"/>
      <p:regular r:id="rId18"/>
    </p:embeddedFont>
    <p:embeddedFont>
      <p:font typeface="Montserrat Bold Italic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3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9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42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 rot="-14048">
            <a:off x="8841178" y="2862217"/>
            <a:ext cx="7806541" cy="5017022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72351">
            <a:off x="15490976" y="5237168"/>
            <a:ext cx="2333924" cy="2582814"/>
          </a:xfrm>
          <a:custGeom>
            <a:avLst/>
            <a:gdLst/>
            <a:ahLst/>
            <a:cxnLst/>
            <a:rect l="l" t="t" r="r" b="b"/>
            <a:pathLst>
              <a:path w="2333924" h="2582814">
                <a:moveTo>
                  <a:pt x="0" y="0"/>
                </a:moveTo>
                <a:lnTo>
                  <a:pt x="2333924" y="0"/>
                </a:lnTo>
                <a:lnTo>
                  <a:pt x="2333924" y="2582814"/>
                </a:lnTo>
                <a:lnTo>
                  <a:pt x="0" y="2582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2160">
            <a:off x="9552175" y="3396278"/>
            <a:ext cx="6384547" cy="194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6854" spc="-390">
                <a:solidFill>
                  <a:srgbClr val="272727"/>
                </a:solidFill>
                <a:latin typeface="Dancing Script"/>
              </a:rPr>
              <a:t>Bài 2</a:t>
            </a:r>
          </a:p>
          <a:p>
            <a:pPr algn="ctr">
              <a:lnSpc>
                <a:spcPts val="8147"/>
              </a:lnSpc>
            </a:pPr>
            <a:r>
              <a:rPr lang="en-US" sz="8313" spc="-473">
                <a:solidFill>
                  <a:srgbClr val="457D58"/>
                </a:solidFill>
                <a:latin typeface="Dancing Script"/>
              </a:rPr>
              <a:t>Họa tiết Trang trí</a:t>
            </a:r>
          </a:p>
        </p:txBody>
      </p:sp>
      <p:sp>
        <p:nvSpPr>
          <p:cNvPr id="9" name="TextBox 9"/>
          <p:cNvSpPr txBox="1"/>
          <p:nvPr/>
        </p:nvSpPr>
        <p:spPr>
          <a:xfrm rot="-33196">
            <a:off x="9677162" y="5190755"/>
            <a:ext cx="5952357" cy="99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3"/>
              </a:lnSpc>
            </a:pPr>
            <a:r>
              <a:rPr lang="en-US" sz="5641" spc="-321">
                <a:solidFill>
                  <a:srgbClr val="457D58"/>
                </a:solidFill>
                <a:latin typeface="Dancing Script Bold"/>
              </a:rPr>
              <a:t>từ hình cắt giấy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69837" y="1577779"/>
            <a:ext cx="7549224" cy="126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CHỦ ĐỀ:</a:t>
            </a:r>
          </a:p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GIA ĐÌNH VÀ ĐỒ VẬT THÂN QUEN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48813" y="6255570"/>
            <a:ext cx="1009055" cy="4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  <a:spcBef>
                <a:spcPct val="0"/>
              </a:spcBef>
            </a:pPr>
            <a:r>
              <a:rPr lang="en-US" sz="2873" spc="-163">
                <a:solidFill>
                  <a:srgbClr val="272727"/>
                </a:solidFill>
                <a:latin typeface="Montserrat Bold Italics"/>
              </a:rPr>
              <a:t>2 TIẾT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331097">
            <a:off x="677464" y="738768"/>
            <a:ext cx="13351674" cy="997888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21306635">
            <a:off x="1892744" y="1814549"/>
            <a:ext cx="9621094" cy="113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-438" dirty="0" err="1">
                <a:solidFill>
                  <a:srgbClr val="272727"/>
                </a:solidFill>
                <a:latin typeface="Dancing Script"/>
              </a:rPr>
              <a:t>Hoạt</a:t>
            </a:r>
            <a:r>
              <a:rPr lang="en-US" sz="7700" spc="-438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7700" spc="-438" dirty="0" err="1">
                <a:solidFill>
                  <a:srgbClr val="272727"/>
                </a:solidFill>
                <a:latin typeface="Dancing Script"/>
              </a:rPr>
              <a:t>động</a:t>
            </a:r>
            <a:r>
              <a:rPr lang="en-US" sz="7700" spc="-438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7700" spc="-438" dirty="0" err="1">
                <a:solidFill>
                  <a:srgbClr val="272727"/>
                </a:solidFill>
                <a:latin typeface="Dancing Script"/>
              </a:rPr>
              <a:t>Khám</a:t>
            </a:r>
            <a:r>
              <a:rPr lang="en-US" sz="7700" spc="-438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7700" spc="-438" dirty="0" err="1">
                <a:solidFill>
                  <a:srgbClr val="272727"/>
                </a:solidFill>
                <a:latin typeface="Dancing Script"/>
              </a:rPr>
              <a:t>phá</a:t>
            </a:r>
            <a:endParaRPr lang="en-US" sz="7700" spc="-438" dirty="0">
              <a:solidFill>
                <a:srgbClr val="272727"/>
              </a:solidFill>
              <a:latin typeface="Dancing Script"/>
            </a:endParaRPr>
          </a:p>
        </p:txBody>
      </p:sp>
      <p:grpSp>
        <p:nvGrpSpPr>
          <p:cNvPr id="5" name="Group 5"/>
          <p:cNvGrpSpPr/>
          <p:nvPr/>
        </p:nvGrpSpPr>
        <p:grpSpPr>
          <a:xfrm rot="244483">
            <a:off x="11182981" y="4135189"/>
            <a:ext cx="7047243" cy="5496849"/>
            <a:chOff x="0" y="0"/>
            <a:chExt cx="9396323" cy="7329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96323" cy="7329132"/>
            </a:xfrm>
            <a:custGeom>
              <a:avLst/>
              <a:gdLst/>
              <a:ahLst/>
              <a:cxnLst/>
              <a:rect l="l" t="t" r="r" b="b"/>
              <a:pathLst>
                <a:path w="9396323" h="7329132">
                  <a:moveTo>
                    <a:pt x="0" y="0"/>
                  </a:moveTo>
                  <a:lnTo>
                    <a:pt x="9396323" y="0"/>
                  </a:lnTo>
                  <a:lnTo>
                    <a:pt x="9396323" y="7329132"/>
                  </a:lnTo>
                  <a:lnTo>
                    <a:pt x="0" y="732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3711" y="384665"/>
              <a:ext cx="8723098" cy="6616545"/>
            </a:xfrm>
            <a:custGeom>
              <a:avLst/>
              <a:gdLst/>
              <a:ahLst/>
              <a:cxnLst/>
              <a:rect l="l" t="t" r="r" b="b"/>
              <a:pathLst>
                <a:path w="8723098" h="6616545">
                  <a:moveTo>
                    <a:pt x="0" y="0"/>
                  </a:moveTo>
                  <a:lnTo>
                    <a:pt x="8723098" y="0"/>
                  </a:lnTo>
                  <a:lnTo>
                    <a:pt x="8723098" y="6616545"/>
                  </a:lnTo>
                  <a:lnTo>
                    <a:pt x="0" y="661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69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329322">
            <a:off x="2924367" y="1195864"/>
            <a:ext cx="7315200" cy="605790"/>
          </a:xfrm>
          <a:custGeom>
            <a:avLst/>
            <a:gdLst/>
            <a:ahLst/>
            <a:cxnLst/>
            <a:rect l="l" t="t" r="r" b="b"/>
            <a:pathLst>
              <a:path w="7315200" h="605790">
                <a:moveTo>
                  <a:pt x="0" y="0"/>
                </a:moveTo>
                <a:lnTo>
                  <a:pt x="7315200" y="0"/>
                </a:lnTo>
                <a:lnTo>
                  <a:pt x="7315200" y="605790"/>
                </a:lnTo>
                <a:lnTo>
                  <a:pt x="0" y="60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15639">
            <a:off x="1800910" y="3248538"/>
            <a:ext cx="9111328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Khám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phá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các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hoạ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tiết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trang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trí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từ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 Bold"/>
              </a:rPr>
              <a:t>giấy</a:t>
            </a:r>
            <a:r>
              <a:rPr lang="en-US" sz="4400" spc="148" dirty="0">
                <a:solidFill>
                  <a:srgbClr val="272727"/>
                </a:solidFill>
                <a:latin typeface="Montserrat Bold"/>
              </a:rPr>
              <a:t>.</a:t>
            </a:r>
          </a:p>
          <a:p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Các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hoạ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tiết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có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trong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hình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.</a:t>
            </a:r>
          </a:p>
          <a:p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Điểm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giống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nhau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và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khác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nhau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của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các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hoạ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tiết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.</a:t>
            </a:r>
          </a:p>
          <a:p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Cách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tạo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hoạ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tiết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trang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trí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từ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hình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cắt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giấy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và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khoảng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trống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còn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lại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của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hình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4400" spc="148" dirty="0" err="1">
                <a:solidFill>
                  <a:srgbClr val="272727"/>
                </a:solidFill>
                <a:latin typeface="Montserrat"/>
              </a:rPr>
              <a:t>cắt</a:t>
            </a:r>
            <a:r>
              <a:rPr lang="en-US" sz="4400" spc="148" dirty="0">
                <a:solidFill>
                  <a:srgbClr val="272727"/>
                </a:solidFill>
                <a:latin typeface="Montserrat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3400" y="6362700"/>
            <a:ext cx="6267119" cy="3658431"/>
          </a:xfrm>
          <a:custGeom>
            <a:avLst/>
            <a:gdLst/>
            <a:ahLst/>
            <a:cxnLst/>
            <a:rect l="l" t="t" r="r" b="b"/>
            <a:pathLst>
              <a:path w="6267119" h="3658431">
                <a:moveTo>
                  <a:pt x="0" y="0"/>
                </a:moveTo>
                <a:lnTo>
                  <a:pt x="6267119" y="0"/>
                </a:lnTo>
                <a:lnTo>
                  <a:pt x="6267119" y="3658431"/>
                </a:lnTo>
                <a:lnTo>
                  <a:pt x="0" y="3658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49000" y="3184283"/>
            <a:ext cx="5326935" cy="383328"/>
          </a:xfrm>
          <a:custGeom>
            <a:avLst/>
            <a:gdLst/>
            <a:ahLst/>
            <a:cxnLst/>
            <a:rect l="l" t="t" r="r" b="b"/>
            <a:pathLst>
              <a:path w="5326935" h="383328">
                <a:moveTo>
                  <a:pt x="0" y="0"/>
                </a:moveTo>
                <a:lnTo>
                  <a:pt x="5326936" y="0"/>
                </a:lnTo>
                <a:lnTo>
                  <a:pt x="5326936" y="383328"/>
                </a:lnTo>
                <a:lnTo>
                  <a:pt x="0" y="38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32612" y="3706396"/>
            <a:ext cx="11942927" cy="87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71"/>
              </a:lnSpc>
            </a:pPr>
            <a:r>
              <a:rPr lang="en-US" sz="5992" spc="-17">
                <a:solidFill>
                  <a:srgbClr val="F2ECE5"/>
                </a:solidFill>
                <a:latin typeface="Dancing Script"/>
              </a:rPr>
              <a:t>Cách tạo hoạ tiết trang trí từ hình cắt giấy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54633" y="1257300"/>
            <a:ext cx="10320906" cy="157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00"/>
              </a:lnSpc>
            </a:pPr>
            <a:r>
              <a:rPr lang="en-US" sz="4500" dirty="0" smtClean="0">
                <a:solidFill>
                  <a:srgbClr val="F2ECE5"/>
                </a:solidFill>
                <a:latin typeface="Montserrat Bold"/>
              </a:rPr>
              <a:t>HOẠT ĐỘNG</a:t>
            </a:r>
          </a:p>
          <a:p>
            <a:pPr algn="r">
              <a:lnSpc>
                <a:spcPts val="6300"/>
              </a:lnSpc>
            </a:pPr>
            <a:r>
              <a:rPr lang="en-US" sz="4500" dirty="0" smtClean="0">
                <a:solidFill>
                  <a:srgbClr val="F2ECE5"/>
                </a:solidFill>
                <a:latin typeface="Montserrat Italics"/>
              </a:rPr>
              <a:t>KIẾN TẠO KIẾN THỨC KỸ NĂNG</a:t>
            </a:r>
            <a:endParaRPr lang="en-US" sz="4500" dirty="0">
              <a:solidFill>
                <a:srgbClr val="F2ECE5"/>
              </a:solidFill>
              <a:latin typeface="Montserrat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9005" y="-2346261"/>
            <a:ext cx="16912832" cy="15671945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2678472" y="3714351"/>
            <a:ext cx="12690401" cy="20227"/>
          </a:xfrm>
          <a:prstGeom prst="line">
            <a:avLst/>
          </a:prstGeom>
          <a:ln w="38100" cap="flat">
            <a:solidFill>
              <a:srgbClr val="457D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43530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" name="AutoShape 6"/>
          <p:cNvSpPr/>
          <p:nvPr/>
        </p:nvSpPr>
        <p:spPr>
          <a:xfrm>
            <a:off x="694404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>
            <a:off x="1114455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34506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9" name="Freeform 9"/>
          <p:cNvSpPr/>
          <p:nvPr/>
        </p:nvSpPr>
        <p:spPr>
          <a:xfrm>
            <a:off x="1551663" y="5967457"/>
            <a:ext cx="2723079" cy="3701067"/>
          </a:xfrm>
          <a:custGeom>
            <a:avLst/>
            <a:gdLst/>
            <a:ahLst/>
            <a:cxnLst/>
            <a:rect l="l" t="t" r="r" b="b"/>
            <a:pathLst>
              <a:path w="2723079" h="3701067">
                <a:moveTo>
                  <a:pt x="0" y="0"/>
                </a:moveTo>
                <a:lnTo>
                  <a:pt x="2723079" y="0"/>
                </a:lnTo>
                <a:lnTo>
                  <a:pt x="2723079" y="3701067"/>
                </a:lnTo>
                <a:lnTo>
                  <a:pt x="0" y="370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20594" b="-26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02430" y="5951459"/>
            <a:ext cx="2729364" cy="3733063"/>
          </a:xfrm>
          <a:custGeom>
            <a:avLst/>
            <a:gdLst/>
            <a:ahLst/>
            <a:cxnLst/>
            <a:rect l="l" t="t" r="r" b="b"/>
            <a:pathLst>
              <a:path w="2729364" h="3733063">
                <a:moveTo>
                  <a:pt x="0" y="0"/>
                </a:moveTo>
                <a:lnTo>
                  <a:pt x="2729364" y="0"/>
                </a:lnTo>
                <a:lnTo>
                  <a:pt x="2729364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403" r="-277991" b="-17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59482" y="5951459"/>
            <a:ext cx="2818826" cy="3733063"/>
          </a:xfrm>
          <a:custGeom>
            <a:avLst/>
            <a:gdLst/>
            <a:ahLst/>
            <a:cxnLst/>
            <a:rect l="l" t="t" r="r" b="b"/>
            <a:pathLst>
              <a:path w="2818826" h="3733063">
                <a:moveTo>
                  <a:pt x="0" y="0"/>
                </a:moveTo>
                <a:lnTo>
                  <a:pt x="2818826" y="0"/>
                </a:lnTo>
                <a:lnTo>
                  <a:pt x="2818826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9683" r="-133228" b="-174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05996" y="5918972"/>
            <a:ext cx="2630340" cy="3798037"/>
          </a:xfrm>
          <a:custGeom>
            <a:avLst/>
            <a:gdLst/>
            <a:ahLst/>
            <a:cxnLst/>
            <a:rect l="l" t="t" r="r" b="b"/>
            <a:pathLst>
              <a:path w="2630340" h="3798037">
                <a:moveTo>
                  <a:pt x="0" y="0"/>
                </a:moveTo>
                <a:lnTo>
                  <a:pt x="2630341" y="0"/>
                </a:lnTo>
                <a:lnTo>
                  <a:pt x="2630341" y="3798037"/>
                </a:lnTo>
                <a:lnTo>
                  <a:pt x="0" y="3798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94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72218" y="440908"/>
            <a:ext cx="5412449" cy="639653"/>
          </a:xfrm>
          <a:custGeom>
            <a:avLst/>
            <a:gdLst/>
            <a:ahLst/>
            <a:cxnLst/>
            <a:rect l="l" t="t" r="r" b="b"/>
            <a:pathLst>
              <a:path w="5412449" h="639653">
                <a:moveTo>
                  <a:pt x="0" y="0"/>
                </a:moveTo>
                <a:lnTo>
                  <a:pt x="5412449" y="0"/>
                </a:lnTo>
                <a:lnTo>
                  <a:pt x="5412449" y="639653"/>
                </a:lnTo>
                <a:lnTo>
                  <a:pt x="0" y="63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42519" y="1992924"/>
            <a:ext cx="11271847" cy="10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6"/>
              </a:lnSpc>
            </a:pPr>
            <a:r>
              <a:rPr lang="en-US" sz="7038" spc="-401">
                <a:solidFill>
                  <a:srgbClr val="272727"/>
                </a:solidFill>
                <a:latin typeface="Dancing Script"/>
              </a:rPr>
              <a:t>Kiến tạo Kiến thức Kỹ năng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0566" y="4876932"/>
            <a:ext cx="232527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2 tờ giấy màu ,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tờ nhỏ bằng ½ tờ 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89432" y="4743648"/>
            <a:ext cx="2942361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Gấp đôi tờ giấy nhỏ vẽ và cắt hình trang trí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sát mép giấy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4743648"/>
            <a:ext cx="2396584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tờ giấy nhỏ đã cắt hình vào một nửa tờ giấy lớn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12088" y="4610365"/>
            <a:ext cx="3218157" cy="106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các hình cắt vào nửa còn lại của tờ giấy theo nguyên lý cân bằng, tương phản lặp lại để tạo họa tiết trang trí.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23594" y="1290111"/>
            <a:ext cx="421600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smtClean="0">
                <a:solidFill>
                  <a:srgbClr val="272727"/>
                </a:solidFill>
                <a:latin typeface="Montserrat Bold Italics"/>
              </a:rPr>
              <a:t>HOẠT  </a:t>
            </a: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10777">
            <a:off x="7443818" y="3805291"/>
            <a:ext cx="3542189" cy="1983626"/>
          </a:xfrm>
          <a:custGeom>
            <a:avLst/>
            <a:gdLst/>
            <a:ahLst/>
            <a:cxnLst/>
            <a:rect l="l" t="t" r="r" b="b"/>
            <a:pathLst>
              <a:path w="3542189" h="1983626">
                <a:moveTo>
                  <a:pt x="0" y="0"/>
                </a:moveTo>
                <a:lnTo>
                  <a:pt x="3542190" y="0"/>
                </a:lnTo>
                <a:lnTo>
                  <a:pt x="3542190" y="1983626"/>
                </a:lnTo>
                <a:lnTo>
                  <a:pt x="0" y="198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1500" y="7645151"/>
            <a:ext cx="2424349" cy="2340599"/>
          </a:xfrm>
          <a:custGeom>
            <a:avLst/>
            <a:gdLst/>
            <a:ahLst/>
            <a:cxnLst/>
            <a:rect l="l" t="t" r="r" b="b"/>
            <a:pathLst>
              <a:path w="2424349" h="2340599">
                <a:moveTo>
                  <a:pt x="0" y="0"/>
                </a:moveTo>
                <a:lnTo>
                  <a:pt x="2424348" y="0"/>
                </a:lnTo>
                <a:lnTo>
                  <a:pt x="2424348" y="2340598"/>
                </a:lnTo>
                <a:lnTo>
                  <a:pt x="0" y="2340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08405" y="2975098"/>
            <a:ext cx="8413015" cy="93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66"/>
              </a:lnSpc>
            </a:pPr>
            <a:r>
              <a:rPr lang="en-US" sz="6138" spc="-349">
                <a:solidFill>
                  <a:srgbClr val="272727"/>
                </a:solidFill>
                <a:latin typeface="Dancing Script"/>
              </a:rPr>
              <a:t>Kiến tạo Kiến thức Kỹ năng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5475625" y="245554"/>
            <a:ext cx="2424349" cy="2340599"/>
          </a:xfrm>
          <a:custGeom>
            <a:avLst/>
            <a:gdLst/>
            <a:ahLst/>
            <a:cxnLst/>
            <a:rect l="l" t="t" r="r" b="b"/>
            <a:pathLst>
              <a:path w="2424349" h="2340599">
                <a:moveTo>
                  <a:pt x="0" y="0"/>
                </a:moveTo>
                <a:lnTo>
                  <a:pt x="2424349" y="0"/>
                </a:lnTo>
                <a:lnTo>
                  <a:pt x="2424349" y="2340599"/>
                </a:lnTo>
                <a:lnTo>
                  <a:pt x="0" y="2340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0100" y="508698"/>
            <a:ext cx="16687800" cy="9269604"/>
          </a:xfrm>
          <a:custGeom>
            <a:avLst/>
            <a:gdLst/>
            <a:ahLst/>
            <a:cxnLst/>
            <a:rect l="l" t="t" r="r" b="b"/>
            <a:pathLst>
              <a:path w="8295491" h="8254013">
                <a:moveTo>
                  <a:pt x="0" y="0"/>
                </a:moveTo>
                <a:lnTo>
                  <a:pt x="8295491" y="0"/>
                </a:lnTo>
                <a:lnTo>
                  <a:pt x="8295491" y="8254014"/>
                </a:lnTo>
                <a:lnTo>
                  <a:pt x="0" y="8254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134052" y="4625704"/>
            <a:ext cx="6161719" cy="65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r>
              <a:rPr lang="en-US" sz="5998" spc="-341" dirty="0" err="1">
                <a:solidFill>
                  <a:srgbClr val="272727"/>
                </a:solidFill>
                <a:latin typeface="Dancing Script Bold"/>
              </a:rPr>
              <a:t>Ghi</a:t>
            </a:r>
            <a:r>
              <a:rPr lang="en-US" sz="5998" spc="-341" dirty="0">
                <a:solidFill>
                  <a:srgbClr val="272727"/>
                </a:solidFill>
                <a:latin typeface="Dancing Script Bold"/>
              </a:rPr>
              <a:t> </a:t>
            </a:r>
            <a:r>
              <a:rPr lang="en-US" sz="5998" spc="-341" dirty="0" err="1">
                <a:solidFill>
                  <a:srgbClr val="272727"/>
                </a:solidFill>
                <a:latin typeface="Dancing Script Bold"/>
              </a:rPr>
              <a:t>nhớ</a:t>
            </a:r>
            <a:r>
              <a:rPr lang="en-US" sz="5998" spc="-341" dirty="0">
                <a:solidFill>
                  <a:srgbClr val="272727"/>
                </a:solidFill>
                <a:latin typeface="Dancing Script Bold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33600" y="5912498"/>
            <a:ext cx="14554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Kết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hợp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giấy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với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khoảng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trống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còn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lại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của</a:t>
            </a:r>
            <a:endParaRPr lang="en-US" sz="4000" spc="127" dirty="0">
              <a:solidFill>
                <a:srgbClr val="272727"/>
              </a:solidFill>
              <a:latin typeface="Montserrat Bold"/>
            </a:endParaRPr>
          </a:p>
          <a:p>
            <a:pPr algn="ctr"/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vừa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có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thể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tạo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được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hoạ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tiết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trang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trí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có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 smtClean="0">
                <a:solidFill>
                  <a:srgbClr val="272727"/>
                </a:solidFill>
                <a:latin typeface="Montserrat Bold"/>
              </a:rPr>
              <a:t>tính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 smtClean="0">
                <a:solidFill>
                  <a:srgbClr val="272727"/>
                </a:solidFill>
                <a:latin typeface="Montserrat Bold"/>
              </a:rPr>
              <a:t>cân</a:t>
            </a:r>
            <a:r>
              <a:rPr lang="en-US" sz="4000" spc="127" dirty="0" smtClean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bằng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,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tương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phản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,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lặp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4000" spc="127" dirty="0" err="1">
                <a:solidFill>
                  <a:srgbClr val="272727"/>
                </a:solidFill>
                <a:latin typeface="Montserrat Bold"/>
              </a:rPr>
              <a:t>lại</a:t>
            </a:r>
            <a:r>
              <a:rPr lang="en-US" sz="4000" spc="127" dirty="0">
                <a:solidFill>
                  <a:srgbClr val="272727"/>
                </a:solidFill>
                <a:latin typeface="Montserrat Bold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98786" y="1771348"/>
            <a:ext cx="4648200" cy="613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5400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200" y="495301"/>
            <a:ext cx="16459200" cy="9601200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50965" y="4578203"/>
            <a:ext cx="12595669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Tạo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hoạ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tiết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trang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trí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cân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bằng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,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tương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phản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,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lặp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lại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bằng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cách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cắt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dán</a:t>
            </a:r>
            <a:r>
              <a:rPr lang="en-US" sz="3600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 Italics"/>
              </a:rPr>
              <a:t>giấy</a:t>
            </a:r>
            <a:endParaRPr lang="en-US" sz="3600" b="1" spc="166" dirty="0">
              <a:solidFill>
                <a:srgbClr val="272727"/>
              </a:solidFill>
              <a:latin typeface="Montserrat Italics"/>
            </a:endParaRPr>
          </a:p>
          <a:p>
            <a:pPr algn="ctr">
              <a:lnSpc>
                <a:spcPts val="3893"/>
              </a:lnSpc>
            </a:pPr>
            <a:endParaRPr sz="3600" b="1" dirty="0"/>
          </a:p>
          <a:p>
            <a:pPr>
              <a:lnSpc>
                <a:spcPts val="3893"/>
              </a:lnSpc>
            </a:pP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+ Ý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tưởng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thể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hiện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sản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phẩm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của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cá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nhân</a:t>
            </a:r>
            <a:endParaRPr lang="en-US" sz="3600" b="1" spc="166" dirty="0">
              <a:solidFill>
                <a:srgbClr val="272727"/>
              </a:solidFill>
              <a:latin typeface="Montserrat"/>
            </a:endParaRPr>
          </a:p>
          <a:p>
            <a:pPr>
              <a:lnSpc>
                <a:spcPts val="3893"/>
              </a:lnSpc>
            </a:pPr>
            <a:r>
              <a:rPr lang="en-US" sz="3600" b="1" spc="166" dirty="0" smtClean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Giấy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màu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sẽ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sử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dụng</a:t>
            </a:r>
            <a:endParaRPr lang="en-US" sz="3600" b="1" spc="166" dirty="0">
              <a:solidFill>
                <a:srgbClr val="272727"/>
              </a:solidFill>
              <a:latin typeface="Montserrat"/>
            </a:endParaRPr>
          </a:p>
          <a:p>
            <a:pPr>
              <a:lnSpc>
                <a:spcPts val="3893"/>
              </a:lnSpc>
            </a:pP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Cách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tạo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hoạ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tiết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trang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trí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mình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lựa</a:t>
            </a:r>
            <a:r>
              <a:rPr lang="en-US" sz="3600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b="1" spc="166" dirty="0" err="1">
                <a:solidFill>
                  <a:srgbClr val="272727"/>
                </a:solidFill>
                <a:latin typeface="Montserrat"/>
              </a:rPr>
              <a:t>chọn</a:t>
            </a:r>
            <a:r>
              <a:rPr lang="en-US" sz="3600" spc="166" dirty="0">
                <a:solidFill>
                  <a:srgbClr val="272727"/>
                </a:solidFill>
                <a:latin typeface="Montserrat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7296697" y="1600020"/>
            <a:ext cx="3890841" cy="763578"/>
          </a:xfrm>
          <a:custGeom>
            <a:avLst/>
            <a:gdLst/>
            <a:ahLst/>
            <a:cxnLst/>
            <a:rect l="l" t="t" r="r" b="b"/>
            <a:pathLst>
              <a:path w="3890841" h="763578">
                <a:moveTo>
                  <a:pt x="0" y="0"/>
                </a:moveTo>
                <a:lnTo>
                  <a:pt x="3890841" y="0"/>
                </a:lnTo>
                <a:lnTo>
                  <a:pt x="3890841" y="763577"/>
                </a:lnTo>
                <a:lnTo>
                  <a:pt x="0" y="763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255141" y="3283868"/>
            <a:ext cx="5777718" cy="92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4"/>
              </a:lnSpc>
            </a:pPr>
            <a:r>
              <a:rPr lang="en-US" sz="6366" spc="-362" dirty="0" err="1">
                <a:solidFill>
                  <a:srgbClr val="272727"/>
                </a:solidFill>
                <a:latin typeface="Dancing Script Bold"/>
              </a:rPr>
              <a:t>Luyện</a:t>
            </a:r>
            <a:r>
              <a:rPr lang="en-US" sz="6366" spc="-362" dirty="0">
                <a:solidFill>
                  <a:srgbClr val="272727"/>
                </a:solidFill>
                <a:latin typeface="Dancing Script Bold"/>
              </a:rPr>
              <a:t> </a:t>
            </a:r>
            <a:r>
              <a:rPr lang="en-US" sz="6366" spc="-362" dirty="0" err="1">
                <a:solidFill>
                  <a:srgbClr val="272727"/>
                </a:solidFill>
                <a:latin typeface="Dancing Script Bold"/>
              </a:rPr>
              <a:t>tập</a:t>
            </a:r>
            <a:r>
              <a:rPr lang="en-US" sz="6366" spc="-362" dirty="0">
                <a:solidFill>
                  <a:srgbClr val="272727"/>
                </a:solidFill>
                <a:latin typeface="Dancing Script Bold"/>
              </a:rPr>
              <a:t> - </a:t>
            </a:r>
            <a:r>
              <a:rPr lang="en-US" sz="6366" spc="-362" dirty="0" err="1">
                <a:solidFill>
                  <a:srgbClr val="272727"/>
                </a:solidFill>
                <a:latin typeface="Dancing Script Bold"/>
              </a:rPr>
              <a:t>Sáng</a:t>
            </a:r>
            <a:r>
              <a:rPr lang="en-US" sz="6366" spc="-362" dirty="0">
                <a:solidFill>
                  <a:srgbClr val="272727"/>
                </a:solidFill>
                <a:latin typeface="Dancing Script Bold"/>
              </a:rPr>
              <a:t> </a:t>
            </a:r>
            <a:r>
              <a:rPr lang="en-US" sz="6366" spc="-362" dirty="0" err="1">
                <a:solidFill>
                  <a:srgbClr val="272727"/>
                </a:solidFill>
                <a:latin typeface="Dancing Script Bold"/>
              </a:rPr>
              <a:t>tạo</a:t>
            </a:r>
            <a:endParaRPr lang="en-US" sz="6366" spc="-362" dirty="0">
              <a:solidFill>
                <a:srgbClr val="272727"/>
              </a:solidFill>
              <a:latin typeface="Dancing Scrip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87268" y="2533430"/>
            <a:ext cx="462853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118650">
            <a:off x="16564617" y="7969874"/>
            <a:ext cx="2660522" cy="3954600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420276">
            <a:off x="2361315" y="-455946"/>
            <a:ext cx="9255763" cy="11482914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2"/>
                </a:lnTo>
                <a:lnTo>
                  <a:pt x="0" y="7961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259">
            <a:off x="4693271" y="519433"/>
            <a:ext cx="662313" cy="674968"/>
          </a:xfrm>
          <a:custGeom>
            <a:avLst/>
            <a:gdLst/>
            <a:ahLst/>
            <a:cxnLst/>
            <a:rect l="l" t="t" r="r" b="b"/>
            <a:pathLst>
              <a:path w="662313" h="674968">
                <a:moveTo>
                  <a:pt x="0" y="0"/>
                </a:moveTo>
                <a:lnTo>
                  <a:pt x="662313" y="0"/>
                </a:lnTo>
                <a:lnTo>
                  <a:pt x="662313" y="674968"/>
                </a:lnTo>
                <a:lnTo>
                  <a:pt x="0" y="674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5495" y="24576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72258" y="1713834"/>
            <a:ext cx="4628991" cy="66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Phân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tích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-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Đánh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giá</a:t>
            </a:r>
            <a:endParaRPr lang="en-US" sz="5099" spc="-290" dirty="0">
              <a:solidFill>
                <a:srgbClr val="272727"/>
              </a:solidFill>
              <a:latin typeface="Dancing Script"/>
            </a:endParaRPr>
          </a:p>
        </p:txBody>
      </p:sp>
      <p:sp>
        <p:nvSpPr>
          <p:cNvPr id="13" name="TextBox 13"/>
          <p:cNvSpPr txBox="1"/>
          <p:nvPr/>
        </p:nvSpPr>
        <p:spPr>
          <a:xfrm rot="-15471">
            <a:off x="2930917" y="3041561"/>
            <a:ext cx="824212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Hình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trang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trí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em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yêu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thích</a:t>
            </a:r>
            <a:endParaRPr lang="en-US" sz="3600" spc="132" dirty="0">
              <a:solidFill>
                <a:srgbClr val="272727"/>
              </a:solidFill>
              <a:latin typeface="Montserrat"/>
            </a:endParaRPr>
          </a:p>
          <a:p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Cách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tạo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họa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tiết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từ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hình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trang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trí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từ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hình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cắt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giấy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..</a:t>
            </a:r>
          </a:p>
          <a:p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Cách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chọn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giấy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màu</a:t>
            </a:r>
            <a:endParaRPr lang="en-US" sz="3600" spc="132" dirty="0">
              <a:solidFill>
                <a:srgbClr val="272727"/>
              </a:solidFill>
              <a:latin typeface="Montserrat"/>
            </a:endParaRPr>
          </a:p>
          <a:p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Chỉ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ra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được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các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nguyên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lý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tạo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hình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trong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sản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phẩm</a:t>
            </a:r>
            <a:endParaRPr lang="en-US" sz="3600" spc="132" dirty="0">
              <a:solidFill>
                <a:srgbClr val="272727"/>
              </a:solidFill>
              <a:latin typeface="Montserrat"/>
            </a:endParaRPr>
          </a:p>
          <a:p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+ Ý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tưởng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điều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3600" spc="132" dirty="0" err="1">
                <a:solidFill>
                  <a:srgbClr val="272727"/>
                </a:solidFill>
                <a:latin typeface="Montserrat"/>
              </a:rPr>
              <a:t>chỉnh</a:t>
            </a:r>
            <a:r>
              <a:rPr lang="en-US" sz="3600" spc="132" dirty="0">
                <a:solidFill>
                  <a:srgbClr val="272727"/>
                </a:solidFill>
                <a:latin typeface="Montserrat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35344" y="957217"/>
            <a:ext cx="450282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67800" y="4076700"/>
            <a:ext cx="3657600" cy="5181600"/>
          </a:xfrm>
          <a:custGeom>
            <a:avLst/>
            <a:gdLst/>
            <a:ahLst/>
            <a:cxnLst/>
            <a:rect l="l" t="t" r="r" b="b"/>
            <a:pathLst>
              <a:path w="4221421" h="5643584">
                <a:moveTo>
                  <a:pt x="0" y="0"/>
                </a:moveTo>
                <a:lnTo>
                  <a:pt x="4221421" y="0"/>
                </a:lnTo>
                <a:lnTo>
                  <a:pt x="4221421" y="5643585"/>
                </a:lnTo>
                <a:lnTo>
                  <a:pt x="0" y="5643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63000" y="3543300"/>
            <a:ext cx="4191000" cy="6165060"/>
          </a:xfrm>
          <a:custGeom>
            <a:avLst/>
            <a:gdLst/>
            <a:ahLst/>
            <a:cxnLst/>
            <a:rect l="l" t="t" r="r" b="b"/>
            <a:pathLst>
              <a:path w="4572262" h="6317460">
                <a:moveTo>
                  <a:pt x="0" y="0"/>
                </a:moveTo>
                <a:lnTo>
                  <a:pt x="4572262" y="0"/>
                </a:lnTo>
                <a:lnTo>
                  <a:pt x="4572262" y="6317460"/>
                </a:lnTo>
                <a:lnTo>
                  <a:pt x="0" y="631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34000" y="1562100"/>
            <a:ext cx="6163091" cy="699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Vận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dụng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-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Phát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triển</a:t>
            </a:r>
            <a:endParaRPr lang="en-US" sz="6291" spc="-358" dirty="0">
              <a:solidFill>
                <a:srgbClr val="F2ECE5"/>
              </a:solidFill>
              <a:latin typeface="Dancing Scrip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3737369"/>
            <a:ext cx="2841038" cy="293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</a:pP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Tìm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hiểu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dụng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của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trang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trí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với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hoạ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tiết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có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tính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cân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bằng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tương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lặp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lại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trong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cuộc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sống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94362" y="3205752"/>
            <a:ext cx="2841038" cy="504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</a:pP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Hoạ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tiết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trang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trí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có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tính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cân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bằng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tương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lặp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lại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được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bởi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cắt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nền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một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thức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các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phẩm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mĩ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thuật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dụng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thú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vị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trong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cuộc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sống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43600" y="723900"/>
            <a:ext cx="4759167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E1D9CE"/>
                </a:solidFill>
                <a:latin typeface="Montserrat Bold Italics"/>
              </a:rPr>
              <a:t>HOẠT ĐỘNG</a:t>
            </a:r>
          </a:p>
        </p:txBody>
      </p:sp>
      <p:sp>
        <p:nvSpPr>
          <p:cNvPr id="12" name="Freeform 4"/>
          <p:cNvSpPr/>
          <p:nvPr/>
        </p:nvSpPr>
        <p:spPr>
          <a:xfrm>
            <a:off x="3581400" y="3238500"/>
            <a:ext cx="4495800" cy="6553200"/>
          </a:xfrm>
          <a:custGeom>
            <a:avLst/>
            <a:gdLst/>
            <a:ahLst/>
            <a:cxnLst/>
            <a:rect l="l" t="t" r="r" b="b"/>
            <a:pathLst>
              <a:path w="4572262" h="6317460">
                <a:moveTo>
                  <a:pt x="0" y="0"/>
                </a:moveTo>
                <a:lnTo>
                  <a:pt x="4572262" y="0"/>
                </a:lnTo>
                <a:lnTo>
                  <a:pt x="4572262" y="6317460"/>
                </a:lnTo>
                <a:lnTo>
                  <a:pt x="0" y="631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C:\Users\ADMINI~1.ADM\AppData\Local\Temp\Rar$DIa3644.20789\z4272147855553_046a41c776222003a252a192062ac5f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071" y="3543300"/>
            <a:ext cx="3658129" cy="6014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391</Words>
  <Application>Microsoft Office PowerPoint</Application>
  <PresentationFormat>Custom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Dancing Script</vt:lpstr>
      <vt:lpstr>Montserrat</vt:lpstr>
      <vt:lpstr>Calibri</vt:lpstr>
      <vt:lpstr>Montserrat Italics</vt:lpstr>
      <vt:lpstr>Dancing Script Bold</vt:lpstr>
      <vt:lpstr>Arial</vt:lpstr>
      <vt:lpstr>Montserrat Bold</vt:lpstr>
      <vt:lpstr>Montserrat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Thiết kế không tên</dc:title>
  <cp:lastModifiedBy>Techsi.vn</cp:lastModifiedBy>
  <cp:revision>10</cp:revision>
  <dcterms:created xsi:type="dcterms:W3CDTF">2006-08-16T00:00:00Z</dcterms:created>
  <dcterms:modified xsi:type="dcterms:W3CDTF">2024-12-06T08:20:55Z</dcterms:modified>
  <dc:identifier>DAF4oyCFMDA</dc:identifier>
</cp:coreProperties>
</file>