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4"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BE-95B7-ABDA-FE4D-C8CE02E27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7F6FF-3D10-3B25-2AD3-1E5BA145D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4785F-3F6D-488D-9367-5C75C1960501}"/>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20B4B07C-4004-FB22-56F2-2B969018D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65454-759D-1944-12E6-C303220A51D4}"/>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5663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51FE-C738-8217-E461-75D244608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06F0F-3197-4A75-FFC0-FA9209072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5E3E3-0C09-2A11-2778-032D130275B7}"/>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AD2597AF-B59F-9159-0085-748A4A73E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AC644-D9C4-325F-8DDD-AFD8565FBAFC}"/>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81043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F70C-2569-BB18-11BD-866162C7C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D3CC7-8057-5A23-A4F5-26AF84427B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A2192-85A9-894C-1308-963B444ECB6E}"/>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AC8D520B-66B7-7E7A-EF38-679DA2954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6BDD1-88E7-60EE-83DD-3456ECC0C48C}"/>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39668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53D4-6976-0EB7-B47F-4CB9DE55C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E1186-96FE-1255-34B5-7A04B2F1E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74C54-5C6C-2561-9BFD-C66498320174}"/>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FBC098E4-E50C-9970-D416-96CFD68A2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D67DE-B70D-B87D-8459-0CC5402F9E62}"/>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147034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12C1-67D8-11A4-ED58-CF5E53319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5C0A3-515B-1B7B-4D0F-819D4F804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6D434-1F9B-E0D3-2D3B-7B2A7A5EAA3F}"/>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850D29C7-35E9-A8F3-8DA8-BB50322AE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63F84-67D1-F96C-B2A9-BF8DB2F4FF17}"/>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79354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6796-CE99-DC3E-D121-E6790718F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E0477-99C9-DFE7-9ABA-CB4231AF5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0ABB1-E591-880E-FAA0-5A00B4DA9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7832D1-D085-47E2-FA8B-0128E502F1BD}"/>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6" name="Footer Placeholder 5">
            <a:extLst>
              <a:ext uri="{FF2B5EF4-FFF2-40B4-BE49-F238E27FC236}">
                <a16:creationId xmlns:a16="http://schemas.microsoft.com/office/drawing/2014/main" id="{1F895409-F7F4-B401-4862-E34C1D1D9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47AEA-0644-2F4D-7F5D-2708077B11E0}"/>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37938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843C-9631-FBB3-676A-CD68ED68E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220351-5C88-F88C-528D-33C90D68F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175CB-3A2F-ABF6-1C37-34D473BC7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5FF8F-FC12-DFC5-4D9E-6E4CD8B1E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9D2FA-BE27-E8FA-CA3A-B0922D7C77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F20A3-D8AC-86D1-AE63-8E23BF95ED40}"/>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8" name="Footer Placeholder 7">
            <a:extLst>
              <a:ext uri="{FF2B5EF4-FFF2-40B4-BE49-F238E27FC236}">
                <a16:creationId xmlns:a16="http://schemas.microsoft.com/office/drawing/2014/main" id="{AF008437-63DC-7C16-9816-E4E970D46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C7D1B-4357-87CB-8819-508C01F60A81}"/>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73630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FFAA-C038-82D2-08FC-4822B109B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1EB1B-045B-5241-5466-2AC53F02FD47}"/>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4" name="Footer Placeholder 3">
            <a:extLst>
              <a:ext uri="{FF2B5EF4-FFF2-40B4-BE49-F238E27FC236}">
                <a16:creationId xmlns:a16="http://schemas.microsoft.com/office/drawing/2014/main" id="{972F817F-6AE3-FC19-778A-340EE92DF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C78994-34F6-A7B7-873F-A8E11473FDEA}"/>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49420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7E32B-8518-30D6-FE5D-27916E2F79A5}"/>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3" name="Footer Placeholder 2">
            <a:extLst>
              <a:ext uri="{FF2B5EF4-FFF2-40B4-BE49-F238E27FC236}">
                <a16:creationId xmlns:a16="http://schemas.microsoft.com/office/drawing/2014/main" id="{0271B306-C690-5849-A84D-9727137AD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9CE96-7E3E-B8DA-3811-8481A0EB6E6A}"/>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153765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A28-D63E-009E-9993-E1D8DB7FA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026B9-5FF2-AEFB-F145-E9D61BEBA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108DF-C13F-3D83-270C-59A6DC9B5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25452-D673-B43D-D3D3-58DDF5B53B82}"/>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6" name="Footer Placeholder 5">
            <a:extLst>
              <a:ext uri="{FF2B5EF4-FFF2-40B4-BE49-F238E27FC236}">
                <a16:creationId xmlns:a16="http://schemas.microsoft.com/office/drawing/2014/main" id="{0FBB3320-D00A-4BFE-08E1-14F28B2A5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43C0F-EC46-988C-6DA2-52428F478AE7}"/>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47887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53BB-088A-7A9E-163A-DC5B6331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03B2A0-D806-C8E9-D513-AAF9CA563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B4127-481A-88FA-3815-91CDC62C8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6048-71B8-7A8C-291B-EF127835B6CC}"/>
              </a:ext>
            </a:extLst>
          </p:cNvPr>
          <p:cNvSpPr>
            <a:spLocks noGrp="1"/>
          </p:cNvSpPr>
          <p:nvPr>
            <p:ph type="dt" sz="half" idx="10"/>
          </p:nvPr>
        </p:nvSpPr>
        <p:spPr/>
        <p:txBody>
          <a:bodyPr/>
          <a:lstStyle/>
          <a:p>
            <a:fld id="{39E13973-5122-4648-BCB6-A88BBB8F423F}" type="datetimeFigureOut">
              <a:rPr lang="en-US" smtClean="0"/>
              <a:t>12/6/2024</a:t>
            </a:fld>
            <a:endParaRPr lang="en-US"/>
          </a:p>
        </p:txBody>
      </p:sp>
      <p:sp>
        <p:nvSpPr>
          <p:cNvPr id="6" name="Footer Placeholder 5">
            <a:extLst>
              <a:ext uri="{FF2B5EF4-FFF2-40B4-BE49-F238E27FC236}">
                <a16:creationId xmlns:a16="http://schemas.microsoft.com/office/drawing/2014/main" id="{A0886537-0E59-8DB6-3DE4-555F79EAF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F89B4-CFBA-0F97-F65E-10BB62FC56D0}"/>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49131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A1983-A43F-8BD5-1F9C-884712E23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A603A-7D52-8216-A766-314498621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ACA2E-75F6-FFF3-8E8E-04A7E673B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13973-5122-4648-BCB6-A88BBB8F423F}" type="datetimeFigureOut">
              <a:rPr lang="en-US" smtClean="0"/>
              <a:t>12/6/2024</a:t>
            </a:fld>
            <a:endParaRPr lang="en-US"/>
          </a:p>
        </p:txBody>
      </p:sp>
      <p:sp>
        <p:nvSpPr>
          <p:cNvPr id="5" name="Footer Placeholder 4">
            <a:extLst>
              <a:ext uri="{FF2B5EF4-FFF2-40B4-BE49-F238E27FC236}">
                <a16:creationId xmlns:a16="http://schemas.microsoft.com/office/drawing/2014/main" id="{139820CB-0432-B94F-9EF1-AE30E26BE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78C27-5622-9526-030D-A05F3166C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66CA-C0DC-4CFC-87C7-495D0BF81826}" type="slidenum">
              <a:rPr lang="en-US" smtClean="0"/>
              <a:t>‹#›</a:t>
            </a:fld>
            <a:endParaRPr lang="en-US"/>
          </a:p>
        </p:txBody>
      </p:sp>
    </p:spTree>
    <p:extLst>
      <p:ext uri="{BB962C8B-B14F-4D97-AF65-F5344CB8AC3E}">
        <p14:creationId xmlns:p14="http://schemas.microsoft.com/office/powerpoint/2010/main" val="22717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A87-49D3-DC84-D8F0-84547D1E33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5D2FD1-6061-0998-C7FF-43602C3EE35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839A92-7052-9195-B31A-343115D5E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7513D5-1128-A4CC-1EE0-D5F7246D25C3}"/>
              </a:ext>
            </a:extLst>
          </p:cNvPr>
          <p:cNvSpPr/>
          <p:nvPr/>
        </p:nvSpPr>
        <p:spPr>
          <a:xfrm>
            <a:off x="2365505" y="1600200"/>
            <a:ext cx="7818807" cy="2246769"/>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MĨ THUẬT</a:t>
            </a:r>
          </a:p>
          <a:p>
            <a:pPr algn="ctr"/>
            <a:r>
              <a:rPr lang="en-US" sz="3200" b="1" dirty="0" err="1">
                <a:solidFill>
                  <a:schemeClr val="accent1"/>
                </a:solidFill>
                <a:effectLst/>
                <a:latin typeface="Times New Roman" panose="02020603050405020304" pitchFamily="18" charset="0"/>
                <a:ea typeface="Times New Roman" panose="02020603050405020304" pitchFamily="18" charset="0"/>
              </a:rPr>
              <a:t>Chủ</a:t>
            </a:r>
            <a:r>
              <a:rPr lang="en-US" sz="3200" b="1" dirty="0">
                <a:solidFill>
                  <a:schemeClr val="accent1"/>
                </a:solidFill>
                <a:effectLst/>
                <a:latin typeface="Times New Roman" panose="02020603050405020304" pitchFamily="18" charset="0"/>
                <a:ea typeface="Times New Roman" panose="02020603050405020304" pitchFamily="18" charset="0"/>
              </a:rPr>
              <a:t> </a:t>
            </a:r>
            <a:r>
              <a:rPr lang="en-US" sz="3200" b="1" dirty="0" err="1">
                <a:solidFill>
                  <a:schemeClr val="accent1"/>
                </a:solidFill>
                <a:effectLst/>
                <a:latin typeface="Times New Roman" panose="02020603050405020304" pitchFamily="18" charset="0"/>
                <a:ea typeface="Times New Roman" panose="02020603050405020304" pitchFamily="18" charset="0"/>
              </a:rPr>
              <a:t>đề</a:t>
            </a:r>
            <a:r>
              <a:rPr lang="en-US" sz="3200" b="1" dirty="0">
                <a:solidFill>
                  <a:schemeClr val="accent1"/>
                </a:solidFill>
                <a:effectLst/>
                <a:latin typeface="Times New Roman" panose="02020603050405020304" pitchFamily="18" charset="0"/>
                <a:ea typeface="Times New Roman" panose="02020603050405020304" pitchFamily="18" charset="0"/>
              </a:rPr>
              <a:t>: THẾ GIỚI TỰ NHIÊN</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BÀI 2: TRANH CHẤM MÀU</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5550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DE85-679B-A476-038D-16C6D3857C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149166-A7E1-DD9A-3C2F-1F9DCE54A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8594C403-3B4F-B478-2AB0-EF9A35AABF9B}"/>
              </a:ext>
            </a:extLst>
          </p:cNvPr>
          <p:cNvSpPr txBox="1"/>
          <p:nvPr/>
        </p:nvSpPr>
        <p:spPr>
          <a:xfrm>
            <a:off x="1656935" y="365125"/>
            <a:ext cx="8878129" cy="707886"/>
          </a:xfrm>
          <a:prstGeom prst="rect">
            <a:avLst/>
          </a:prstGeom>
          <a:noFill/>
        </p:spPr>
        <p:txBody>
          <a:bodyPr wrap="square">
            <a:spAutoFit/>
          </a:bodyPr>
          <a:lstStyle/>
          <a:p>
            <a:r>
              <a:rPr lang="en-US" sz="4000" dirty="0">
                <a:solidFill>
                  <a:schemeClr val="accent2">
                    <a:lumMod val="75000"/>
                  </a:schemeClr>
                </a:solidFill>
              </a:rPr>
              <a:t>1: </a:t>
            </a:r>
            <a:r>
              <a:rPr lang="en-US" sz="4000" dirty="0" err="1">
                <a:solidFill>
                  <a:schemeClr val="accent2">
                    <a:lumMod val="75000"/>
                  </a:schemeClr>
                </a:solidFill>
              </a:rPr>
              <a:t>Khám</a:t>
            </a:r>
            <a:r>
              <a:rPr lang="en-US" sz="4000" dirty="0">
                <a:solidFill>
                  <a:schemeClr val="accent2">
                    <a:lumMod val="75000"/>
                  </a:schemeClr>
                </a:solidFill>
              </a:rPr>
              <a:t> </a:t>
            </a:r>
            <a:r>
              <a:rPr lang="en-US" sz="4000" dirty="0" err="1">
                <a:solidFill>
                  <a:schemeClr val="accent2">
                    <a:lumMod val="75000"/>
                  </a:schemeClr>
                </a:solidFill>
              </a:rPr>
              <a:t>phá</a:t>
            </a:r>
            <a:r>
              <a:rPr lang="en-US" sz="4000" dirty="0">
                <a:solidFill>
                  <a:schemeClr val="accent2">
                    <a:lumMod val="75000"/>
                  </a:schemeClr>
                </a:solidFill>
              </a:rPr>
              <a:t> </a:t>
            </a:r>
            <a:r>
              <a:rPr lang="en-US" sz="4000" dirty="0" err="1">
                <a:solidFill>
                  <a:schemeClr val="accent2">
                    <a:lumMod val="75000"/>
                  </a:schemeClr>
                </a:solidFill>
              </a:rPr>
              <a:t>các</a:t>
            </a:r>
            <a:r>
              <a:rPr lang="en-US" sz="4000" dirty="0">
                <a:solidFill>
                  <a:schemeClr val="accent2">
                    <a:lumMod val="75000"/>
                  </a:schemeClr>
                </a:solidFill>
              </a:rPr>
              <a:t> </a:t>
            </a:r>
            <a:r>
              <a:rPr lang="en-US" sz="4000" dirty="0" err="1">
                <a:solidFill>
                  <a:schemeClr val="accent2">
                    <a:lumMod val="75000"/>
                  </a:schemeClr>
                </a:solidFill>
              </a:rPr>
              <a:t>hình</a:t>
            </a:r>
            <a:r>
              <a:rPr lang="en-US" sz="4000" dirty="0">
                <a:solidFill>
                  <a:schemeClr val="accent2">
                    <a:lumMod val="75000"/>
                  </a:schemeClr>
                </a:solidFill>
              </a:rPr>
              <a:t> </a:t>
            </a:r>
            <a:r>
              <a:rPr lang="en-US" sz="4000" dirty="0" err="1">
                <a:solidFill>
                  <a:schemeClr val="accent2">
                    <a:lumMod val="75000"/>
                  </a:schemeClr>
                </a:solidFill>
              </a:rPr>
              <a:t>thức</a:t>
            </a:r>
            <a:r>
              <a:rPr lang="en-US" sz="4000" dirty="0">
                <a:solidFill>
                  <a:schemeClr val="accent2">
                    <a:lumMod val="75000"/>
                  </a:schemeClr>
                </a:solidFill>
              </a:rPr>
              <a:t> </a:t>
            </a:r>
            <a:r>
              <a:rPr lang="en-US" sz="4000" dirty="0" err="1">
                <a:solidFill>
                  <a:schemeClr val="accent2">
                    <a:lumMod val="75000"/>
                  </a:schemeClr>
                </a:solidFill>
              </a:rPr>
              <a:t>chấm</a:t>
            </a:r>
            <a:r>
              <a:rPr lang="en-US" sz="4000" dirty="0">
                <a:solidFill>
                  <a:schemeClr val="accent2">
                    <a:lumMod val="75000"/>
                  </a:schemeClr>
                </a:solidFill>
              </a:rPr>
              <a:t> </a:t>
            </a:r>
            <a:r>
              <a:rPr lang="en-US" sz="4000" dirty="0" err="1">
                <a:solidFill>
                  <a:schemeClr val="accent2">
                    <a:lumMod val="75000"/>
                  </a:schemeClr>
                </a:solidFill>
              </a:rPr>
              <a:t>màu</a:t>
            </a:r>
            <a:r>
              <a:rPr lang="en-US" sz="4000" dirty="0">
                <a:solidFill>
                  <a:schemeClr val="accent2">
                    <a:lumMod val="75000"/>
                  </a:schemeClr>
                </a:solidFill>
              </a:rPr>
              <a:t>.</a:t>
            </a:r>
          </a:p>
        </p:txBody>
      </p:sp>
      <p:sp>
        <p:nvSpPr>
          <p:cNvPr id="7" name="TextBox 6">
            <a:extLst>
              <a:ext uri="{FF2B5EF4-FFF2-40B4-BE49-F238E27FC236}">
                <a16:creationId xmlns:a16="http://schemas.microsoft.com/office/drawing/2014/main" id="{C8CF3C11-AE51-5E49-3F89-ACB50B725F5A}"/>
              </a:ext>
            </a:extLst>
          </p:cNvPr>
          <p:cNvSpPr txBox="1"/>
          <p:nvPr/>
        </p:nvSpPr>
        <p:spPr>
          <a:xfrm>
            <a:off x="1219615" y="4050828"/>
            <a:ext cx="9315449" cy="1815882"/>
          </a:xfrm>
          <a:prstGeom prst="rect">
            <a:avLst/>
          </a:prstGeom>
          <a:noFill/>
        </p:spPr>
        <p:txBody>
          <a:bodyPr wrap="square">
            <a:spAutoFit/>
          </a:bodyPr>
          <a:lstStyle/>
          <a:p>
            <a:r>
              <a:rPr lang="vi-VN" sz="2800" dirty="0">
                <a:solidFill>
                  <a:srgbClr val="FF0000"/>
                </a:solidFill>
              </a:rPr>
              <a:t>+ Có bao nhiêu hình thức chấm màu thể hiện ở hình minh họa.</a:t>
            </a:r>
          </a:p>
          <a:p>
            <a:r>
              <a:rPr lang="vi-VN" sz="2800" dirty="0">
                <a:solidFill>
                  <a:srgbClr val="FF0000"/>
                </a:solidFill>
              </a:rPr>
              <a:t>+ Em sẽ chấm kết hợp màu như thế nào để tạo được màu thứ cấp là cam, xanh lục, tím? </a:t>
            </a:r>
          </a:p>
        </p:txBody>
      </p:sp>
      <p:pic>
        <p:nvPicPr>
          <p:cNvPr id="8" name="Picture 7">
            <a:extLst>
              <a:ext uri="{FF2B5EF4-FFF2-40B4-BE49-F238E27FC236}">
                <a16:creationId xmlns:a16="http://schemas.microsoft.com/office/drawing/2014/main" id="{BA49F3C4-FE9D-38F1-C794-52B6702438CD}"/>
              </a:ext>
            </a:extLst>
          </p:cNvPr>
          <p:cNvPicPr>
            <a:picLocks noChangeAspect="1"/>
          </p:cNvPicPr>
          <p:nvPr/>
        </p:nvPicPr>
        <p:blipFill>
          <a:blip r:embed="rId3"/>
          <a:stretch>
            <a:fillRect/>
          </a:stretch>
        </p:blipFill>
        <p:spPr>
          <a:xfrm>
            <a:off x="916329" y="1413840"/>
            <a:ext cx="2075615" cy="2015160"/>
          </a:xfrm>
          <a:prstGeom prst="rect">
            <a:avLst/>
          </a:prstGeom>
        </p:spPr>
      </p:pic>
      <p:pic>
        <p:nvPicPr>
          <p:cNvPr id="9" name="Picture 8">
            <a:extLst>
              <a:ext uri="{FF2B5EF4-FFF2-40B4-BE49-F238E27FC236}">
                <a16:creationId xmlns:a16="http://schemas.microsoft.com/office/drawing/2014/main" id="{A48EA52D-7EB8-FAEC-4BAF-AFE8BC842031}"/>
              </a:ext>
            </a:extLst>
          </p:cNvPr>
          <p:cNvPicPr>
            <a:picLocks noChangeAspect="1"/>
          </p:cNvPicPr>
          <p:nvPr/>
        </p:nvPicPr>
        <p:blipFill>
          <a:blip r:embed="rId4"/>
          <a:stretch>
            <a:fillRect/>
          </a:stretch>
        </p:blipFill>
        <p:spPr>
          <a:xfrm>
            <a:off x="3272169" y="1438136"/>
            <a:ext cx="2294108" cy="1990864"/>
          </a:xfrm>
          <a:prstGeom prst="rect">
            <a:avLst/>
          </a:prstGeom>
        </p:spPr>
      </p:pic>
      <p:pic>
        <p:nvPicPr>
          <p:cNvPr id="10" name="Picture 9">
            <a:extLst>
              <a:ext uri="{FF2B5EF4-FFF2-40B4-BE49-F238E27FC236}">
                <a16:creationId xmlns:a16="http://schemas.microsoft.com/office/drawing/2014/main" id="{B1C26705-5348-2F25-D8D0-2AF900D9132B}"/>
              </a:ext>
            </a:extLst>
          </p:cNvPr>
          <p:cNvPicPr>
            <a:picLocks noChangeAspect="1"/>
          </p:cNvPicPr>
          <p:nvPr/>
        </p:nvPicPr>
        <p:blipFill>
          <a:blip r:embed="rId5"/>
          <a:stretch>
            <a:fillRect/>
          </a:stretch>
        </p:blipFill>
        <p:spPr>
          <a:xfrm>
            <a:off x="5740119" y="1460554"/>
            <a:ext cx="2075615" cy="1995342"/>
          </a:xfrm>
          <a:prstGeom prst="rect">
            <a:avLst/>
          </a:prstGeom>
        </p:spPr>
      </p:pic>
      <p:pic>
        <p:nvPicPr>
          <p:cNvPr id="11" name="Picture 10">
            <a:extLst>
              <a:ext uri="{FF2B5EF4-FFF2-40B4-BE49-F238E27FC236}">
                <a16:creationId xmlns:a16="http://schemas.microsoft.com/office/drawing/2014/main" id="{9E474406-8FB9-42F8-6F9E-D9118227DD74}"/>
              </a:ext>
            </a:extLst>
          </p:cNvPr>
          <p:cNvPicPr>
            <a:picLocks noChangeAspect="1"/>
          </p:cNvPicPr>
          <p:nvPr/>
        </p:nvPicPr>
        <p:blipFill>
          <a:blip r:embed="rId6"/>
          <a:stretch>
            <a:fillRect/>
          </a:stretch>
        </p:blipFill>
        <p:spPr>
          <a:xfrm>
            <a:off x="8208069" y="1438136"/>
            <a:ext cx="2187725" cy="2024101"/>
          </a:xfrm>
          <a:prstGeom prst="rect">
            <a:avLst/>
          </a:prstGeom>
        </p:spPr>
      </p:pic>
    </p:spTree>
    <p:extLst>
      <p:ext uri="{BB962C8B-B14F-4D97-AF65-F5344CB8AC3E}">
        <p14:creationId xmlns:p14="http://schemas.microsoft.com/office/powerpoint/2010/main" val="373917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7A5A-9DFA-9313-D32C-0FB28CCC5C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140A52-3C50-8C73-B2E7-67A84B9DED16}"/>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81360DEE-C3A0-A6E3-515D-38BD5CD6E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BD4C130-416A-7F89-048C-209A9699E950}"/>
              </a:ext>
            </a:extLst>
          </p:cNvPr>
          <p:cNvSpPr txBox="1"/>
          <p:nvPr/>
        </p:nvSpPr>
        <p:spPr>
          <a:xfrm>
            <a:off x="2087217" y="436702"/>
            <a:ext cx="7814640" cy="707886"/>
          </a:xfrm>
          <a:prstGeom prst="rect">
            <a:avLst/>
          </a:prstGeom>
          <a:noFill/>
        </p:spPr>
        <p:txBody>
          <a:bodyPr wrap="square">
            <a:spAutoFit/>
          </a:bodyPr>
          <a:lstStyle/>
          <a:p>
            <a:r>
              <a:rPr lang="vi-VN" sz="4000" dirty="0">
                <a:solidFill>
                  <a:schemeClr val="accent2">
                    <a:lumMod val="75000"/>
                  </a:schemeClr>
                </a:solidFill>
              </a:rPr>
              <a:t>2: Các bước vẽ tranh chấm màu.</a:t>
            </a:r>
            <a:endParaRPr lang="en-US" sz="4000" dirty="0">
              <a:solidFill>
                <a:schemeClr val="accent2">
                  <a:lumMod val="75000"/>
                </a:schemeClr>
              </a:solidFill>
            </a:endParaRPr>
          </a:p>
        </p:txBody>
      </p:sp>
      <p:pic>
        <p:nvPicPr>
          <p:cNvPr id="7" name="Picture 6">
            <a:extLst>
              <a:ext uri="{FF2B5EF4-FFF2-40B4-BE49-F238E27FC236}">
                <a16:creationId xmlns:a16="http://schemas.microsoft.com/office/drawing/2014/main" id="{FA449E23-0E1A-BC62-B4E9-B4253104C105}"/>
              </a:ext>
            </a:extLst>
          </p:cNvPr>
          <p:cNvPicPr>
            <a:picLocks noChangeAspect="1"/>
          </p:cNvPicPr>
          <p:nvPr/>
        </p:nvPicPr>
        <p:blipFill>
          <a:blip r:embed="rId3"/>
          <a:stretch>
            <a:fillRect/>
          </a:stretch>
        </p:blipFill>
        <p:spPr>
          <a:xfrm>
            <a:off x="867102" y="1825623"/>
            <a:ext cx="2943809" cy="2308638"/>
          </a:xfrm>
          <a:prstGeom prst="rect">
            <a:avLst/>
          </a:prstGeom>
        </p:spPr>
      </p:pic>
      <p:pic>
        <p:nvPicPr>
          <p:cNvPr id="8" name="Picture 7">
            <a:extLst>
              <a:ext uri="{FF2B5EF4-FFF2-40B4-BE49-F238E27FC236}">
                <a16:creationId xmlns:a16="http://schemas.microsoft.com/office/drawing/2014/main" id="{80E116DC-22E9-589F-009D-DAD4A49FD87E}"/>
              </a:ext>
            </a:extLst>
          </p:cNvPr>
          <p:cNvPicPr>
            <a:picLocks noChangeAspect="1"/>
          </p:cNvPicPr>
          <p:nvPr/>
        </p:nvPicPr>
        <p:blipFill>
          <a:blip r:embed="rId4"/>
          <a:stretch>
            <a:fillRect/>
          </a:stretch>
        </p:blipFill>
        <p:spPr>
          <a:xfrm>
            <a:off x="4081829" y="1762265"/>
            <a:ext cx="2943809" cy="2308639"/>
          </a:xfrm>
          <a:prstGeom prst="rect">
            <a:avLst/>
          </a:prstGeom>
        </p:spPr>
      </p:pic>
      <p:pic>
        <p:nvPicPr>
          <p:cNvPr id="9" name="Picture 8">
            <a:extLst>
              <a:ext uri="{FF2B5EF4-FFF2-40B4-BE49-F238E27FC236}">
                <a16:creationId xmlns:a16="http://schemas.microsoft.com/office/drawing/2014/main" id="{F1C07124-01B5-EBF7-7842-7D3DAC153901}"/>
              </a:ext>
            </a:extLst>
          </p:cNvPr>
          <p:cNvPicPr>
            <a:picLocks noChangeAspect="1"/>
          </p:cNvPicPr>
          <p:nvPr/>
        </p:nvPicPr>
        <p:blipFill>
          <a:blip r:embed="rId5"/>
          <a:stretch>
            <a:fillRect/>
          </a:stretch>
        </p:blipFill>
        <p:spPr>
          <a:xfrm>
            <a:off x="7296557" y="1603375"/>
            <a:ext cx="3572496" cy="2467529"/>
          </a:xfrm>
          <a:prstGeom prst="rect">
            <a:avLst/>
          </a:prstGeom>
        </p:spPr>
      </p:pic>
      <p:sp>
        <p:nvSpPr>
          <p:cNvPr id="11" name="TextBox 10">
            <a:extLst>
              <a:ext uri="{FF2B5EF4-FFF2-40B4-BE49-F238E27FC236}">
                <a16:creationId xmlns:a16="http://schemas.microsoft.com/office/drawing/2014/main" id="{FF250260-FE44-D824-869C-ABC58E198849}"/>
              </a:ext>
            </a:extLst>
          </p:cNvPr>
          <p:cNvSpPr txBox="1"/>
          <p:nvPr/>
        </p:nvSpPr>
        <p:spPr>
          <a:xfrm>
            <a:off x="1131488" y="1223496"/>
            <a:ext cx="6197046" cy="523220"/>
          </a:xfrm>
          <a:prstGeom prst="rect">
            <a:avLst/>
          </a:prstGeom>
          <a:noFill/>
        </p:spPr>
        <p:txBody>
          <a:bodyPr wrap="square">
            <a:spAutoFit/>
          </a:bodyPr>
          <a:lstStyle/>
          <a:p>
            <a:r>
              <a:rPr lang="vi-VN" sz="2800" dirty="0">
                <a:solidFill>
                  <a:srgbClr val="FF0000"/>
                </a:solidFill>
              </a:rPr>
              <a:t>+ Nêu các bước vẽ tranh chấm màu?</a:t>
            </a:r>
            <a:endParaRPr lang="en-US" sz="2800" dirty="0">
              <a:solidFill>
                <a:srgbClr val="FF0000"/>
              </a:solidFill>
            </a:endParaRPr>
          </a:p>
        </p:txBody>
      </p:sp>
      <p:sp>
        <p:nvSpPr>
          <p:cNvPr id="12" name="TextBox 11">
            <a:extLst>
              <a:ext uri="{FF2B5EF4-FFF2-40B4-BE49-F238E27FC236}">
                <a16:creationId xmlns:a16="http://schemas.microsoft.com/office/drawing/2014/main" id="{6CB79FC3-1E0E-D641-B983-3F005DB64EE9}"/>
              </a:ext>
            </a:extLst>
          </p:cNvPr>
          <p:cNvSpPr txBox="1"/>
          <p:nvPr/>
        </p:nvSpPr>
        <p:spPr>
          <a:xfrm>
            <a:off x="828592" y="4370782"/>
            <a:ext cx="2982319" cy="1384995"/>
          </a:xfrm>
          <a:prstGeom prst="rect">
            <a:avLst/>
          </a:prstGeom>
          <a:noFill/>
        </p:spPr>
        <p:txBody>
          <a:bodyPr wrap="square">
            <a:spAutoFit/>
          </a:bodyPr>
          <a:lstStyle/>
          <a:p>
            <a:r>
              <a:rPr lang="en-US" sz="2800" dirty="0"/>
              <a:t>+B1: </a:t>
            </a:r>
            <a:r>
              <a:rPr lang="en-US" sz="2800" dirty="0" err="1"/>
              <a:t>Vẽ</a:t>
            </a:r>
            <a:r>
              <a:rPr lang="en-US" sz="2800" dirty="0"/>
              <a:t> </a:t>
            </a:r>
            <a:r>
              <a:rPr lang="en-US" sz="2800" dirty="0" err="1"/>
              <a:t>các</a:t>
            </a:r>
            <a:r>
              <a:rPr lang="en-US" sz="2800" dirty="0"/>
              <a:t> </a:t>
            </a:r>
            <a:r>
              <a:rPr lang="en-US" sz="2800" dirty="0" err="1"/>
              <a:t>hình</a:t>
            </a:r>
            <a:r>
              <a:rPr lang="en-US" sz="2800" dirty="0"/>
              <a:t> </a:t>
            </a:r>
            <a:r>
              <a:rPr lang="en-US" sz="2800" dirty="0" err="1"/>
              <a:t>trong</a:t>
            </a:r>
            <a:r>
              <a:rPr lang="en-US" sz="2800" dirty="0"/>
              <a:t> </a:t>
            </a:r>
            <a:r>
              <a:rPr lang="en-US" sz="2800" dirty="0" err="1"/>
              <a:t>tranh</a:t>
            </a:r>
            <a:r>
              <a:rPr lang="en-US" sz="2800" dirty="0"/>
              <a:t> </a:t>
            </a:r>
            <a:r>
              <a:rPr lang="en-US" sz="2800" dirty="0" err="1"/>
              <a:t>bằng</a:t>
            </a:r>
            <a:r>
              <a:rPr lang="en-US" sz="2800" dirty="0"/>
              <a:t> </a:t>
            </a:r>
            <a:r>
              <a:rPr lang="en-US" sz="2800" dirty="0" err="1"/>
              <a:t>nét</a:t>
            </a:r>
            <a:r>
              <a:rPr lang="en-US" sz="2800" dirty="0"/>
              <a:t> </a:t>
            </a:r>
            <a:r>
              <a:rPr lang="en-US" sz="2800" dirty="0" err="1"/>
              <a:t>chì</a:t>
            </a:r>
            <a:r>
              <a:rPr lang="en-US" sz="2800" dirty="0"/>
              <a:t> </a:t>
            </a:r>
            <a:r>
              <a:rPr lang="en-US" sz="2800" dirty="0" err="1"/>
              <a:t>mờ</a:t>
            </a:r>
            <a:endParaRPr lang="en-US" sz="2800" dirty="0"/>
          </a:p>
        </p:txBody>
      </p:sp>
      <p:sp>
        <p:nvSpPr>
          <p:cNvPr id="13" name="TextBox 12">
            <a:extLst>
              <a:ext uri="{FF2B5EF4-FFF2-40B4-BE49-F238E27FC236}">
                <a16:creationId xmlns:a16="http://schemas.microsoft.com/office/drawing/2014/main" id="{6A6C001C-CF6E-61B3-2D7A-AA81087334B9}"/>
              </a:ext>
            </a:extLst>
          </p:cNvPr>
          <p:cNvSpPr txBox="1"/>
          <p:nvPr/>
        </p:nvSpPr>
        <p:spPr>
          <a:xfrm>
            <a:off x="4062573" y="4439989"/>
            <a:ext cx="2982319" cy="1384995"/>
          </a:xfrm>
          <a:prstGeom prst="rect">
            <a:avLst/>
          </a:prstGeom>
          <a:noFill/>
        </p:spPr>
        <p:txBody>
          <a:bodyPr wrap="square">
            <a:spAutoFit/>
          </a:bodyPr>
          <a:lstStyle/>
          <a:p>
            <a:r>
              <a:rPr lang="en-US" sz="2800" dirty="0"/>
              <a:t>+B2: </a:t>
            </a:r>
            <a:r>
              <a:rPr lang="en-US" sz="2800" dirty="0" err="1"/>
              <a:t>Chấm</a:t>
            </a:r>
            <a:r>
              <a:rPr lang="en-US" sz="2800" dirty="0"/>
              <a:t> </a:t>
            </a:r>
            <a:r>
              <a:rPr lang="en-US" sz="2800" dirty="0" err="1"/>
              <a:t>màu</a:t>
            </a:r>
            <a:r>
              <a:rPr lang="en-US" sz="2800" dirty="0"/>
              <a:t> </a:t>
            </a:r>
            <a:r>
              <a:rPr lang="en-US" sz="2800" dirty="0" err="1"/>
              <a:t>tạo</a:t>
            </a:r>
            <a:r>
              <a:rPr lang="en-US" sz="2800" dirty="0"/>
              <a:t> </a:t>
            </a:r>
            <a:r>
              <a:rPr lang="en-US" sz="2800" dirty="0" err="1"/>
              <a:t>hình</a:t>
            </a:r>
            <a:r>
              <a:rPr lang="en-US" sz="2800" dirty="0"/>
              <a:t> </a:t>
            </a:r>
            <a:r>
              <a:rPr lang="en-US" sz="2800" dirty="0" err="1"/>
              <a:t>các</a:t>
            </a:r>
            <a:r>
              <a:rPr lang="en-US" sz="2800" dirty="0"/>
              <a:t> </a:t>
            </a:r>
            <a:r>
              <a:rPr lang="en-US" sz="2800" dirty="0" err="1"/>
              <a:t>cảnh</a:t>
            </a:r>
            <a:r>
              <a:rPr lang="en-US" sz="2800" dirty="0"/>
              <a:t> </a:t>
            </a:r>
            <a:r>
              <a:rPr lang="en-US" sz="2800" dirty="0" err="1"/>
              <a:t>vật</a:t>
            </a:r>
            <a:endParaRPr lang="en-US" sz="2800" dirty="0"/>
          </a:p>
        </p:txBody>
      </p:sp>
      <p:sp>
        <p:nvSpPr>
          <p:cNvPr id="14" name="TextBox 13">
            <a:extLst>
              <a:ext uri="{FF2B5EF4-FFF2-40B4-BE49-F238E27FC236}">
                <a16:creationId xmlns:a16="http://schemas.microsoft.com/office/drawing/2014/main" id="{4CF21307-2492-DB13-14B3-A1E6C3A6CFBD}"/>
              </a:ext>
            </a:extLst>
          </p:cNvPr>
          <p:cNvSpPr txBox="1"/>
          <p:nvPr/>
        </p:nvSpPr>
        <p:spPr>
          <a:xfrm>
            <a:off x="7603435" y="4370781"/>
            <a:ext cx="3223237" cy="1384995"/>
          </a:xfrm>
          <a:prstGeom prst="rect">
            <a:avLst/>
          </a:prstGeom>
          <a:noFill/>
        </p:spPr>
        <p:txBody>
          <a:bodyPr wrap="square">
            <a:spAutoFit/>
          </a:bodyPr>
          <a:lstStyle/>
          <a:p>
            <a:r>
              <a:rPr lang="en-US" sz="2800" dirty="0"/>
              <a:t>+B3: </a:t>
            </a:r>
            <a:r>
              <a:rPr lang="en-US" sz="2800" dirty="0" err="1"/>
              <a:t>Chấm</a:t>
            </a:r>
            <a:r>
              <a:rPr lang="en-US" sz="2800" dirty="0"/>
              <a:t> </a:t>
            </a:r>
            <a:r>
              <a:rPr lang="en-US" sz="2800" dirty="0" err="1"/>
              <a:t>màu</a:t>
            </a:r>
            <a:r>
              <a:rPr lang="en-US" sz="2800" dirty="0"/>
              <a:t> </a:t>
            </a:r>
            <a:r>
              <a:rPr lang="en-US" sz="2800" dirty="0" err="1"/>
              <a:t>tạo</a:t>
            </a:r>
            <a:r>
              <a:rPr lang="en-US" sz="2800" dirty="0"/>
              <a:t> </a:t>
            </a:r>
            <a:r>
              <a:rPr lang="en-US" sz="2800" dirty="0" err="1"/>
              <a:t>không</a:t>
            </a:r>
            <a:r>
              <a:rPr lang="en-US" sz="2800" dirty="0"/>
              <a:t> </a:t>
            </a:r>
            <a:r>
              <a:rPr lang="en-US" sz="2800" dirty="0" err="1"/>
              <a:t>gian</a:t>
            </a:r>
            <a:r>
              <a:rPr lang="en-US" sz="2800" dirty="0"/>
              <a:t> </a:t>
            </a:r>
            <a:r>
              <a:rPr lang="en-US" sz="2800" dirty="0" err="1"/>
              <a:t>và</a:t>
            </a:r>
            <a:r>
              <a:rPr lang="en-US" sz="2800" dirty="0"/>
              <a:t> </a:t>
            </a:r>
            <a:r>
              <a:rPr lang="en-US" sz="2800" dirty="0" err="1"/>
              <a:t>hoàn</a:t>
            </a:r>
            <a:r>
              <a:rPr lang="en-US" sz="2800" dirty="0"/>
              <a:t> </a:t>
            </a:r>
            <a:r>
              <a:rPr lang="en-US" sz="2800" dirty="0" err="1"/>
              <a:t>thiện</a:t>
            </a:r>
            <a:r>
              <a:rPr lang="en-US" sz="2800" dirty="0"/>
              <a:t> </a:t>
            </a:r>
            <a:r>
              <a:rPr lang="en-US" sz="2800" dirty="0" err="1"/>
              <a:t>bức</a:t>
            </a:r>
            <a:r>
              <a:rPr lang="en-US" sz="2800" dirty="0"/>
              <a:t> </a:t>
            </a:r>
            <a:r>
              <a:rPr lang="en-US" sz="2800" dirty="0" err="1"/>
              <a:t>tranh</a:t>
            </a:r>
            <a:endParaRPr lang="en-US" sz="2800" dirty="0"/>
          </a:p>
        </p:txBody>
      </p:sp>
    </p:spTree>
    <p:extLst>
      <p:ext uri="{BB962C8B-B14F-4D97-AF65-F5344CB8AC3E}">
        <p14:creationId xmlns:p14="http://schemas.microsoft.com/office/powerpoint/2010/main" val="214867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80">
                                          <p:stCondLst>
                                            <p:cond delay="0"/>
                                          </p:stCondLst>
                                        </p:cTn>
                                        <p:tgtEl>
                                          <p:spTgt spid="11">
                                            <p:txEl>
                                              <p:pRg st="0" end="0"/>
                                            </p:txEl>
                                          </p:spTgt>
                                        </p:tgtEl>
                                      </p:cBhvr>
                                    </p:animEffect>
                                    <p:anim calcmode="lin" valueType="num">
                                      <p:cBhvr>
                                        <p:cTn id="13"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xEl>
                                              <p:pRg st="0" end="0"/>
                                            </p:txEl>
                                          </p:spTgt>
                                        </p:tgtEl>
                                      </p:cBhvr>
                                      <p:to x="100000" y="60000"/>
                                    </p:animScale>
                                    <p:animScale>
                                      <p:cBhvr>
                                        <p:cTn id="19" dur="166" decel="50000">
                                          <p:stCondLst>
                                            <p:cond delay="676"/>
                                          </p:stCondLst>
                                        </p:cTn>
                                        <p:tgtEl>
                                          <p:spTgt spid="11">
                                            <p:txEl>
                                              <p:pRg st="0" end="0"/>
                                            </p:txEl>
                                          </p:spTgt>
                                        </p:tgtEl>
                                      </p:cBhvr>
                                      <p:to x="100000" y="100000"/>
                                    </p:animScale>
                                    <p:animScale>
                                      <p:cBhvr>
                                        <p:cTn id="20" dur="26">
                                          <p:stCondLst>
                                            <p:cond delay="1312"/>
                                          </p:stCondLst>
                                        </p:cTn>
                                        <p:tgtEl>
                                          <p:spTgt spid="11">
                                            <p:txEl>
                                              <p:pRg st="0" end="0"/>
                                            </p:txEl>
                                          </p:spTgt>
                                        </p:tgtEl>
                                      </p:cBhvr>
                                      <p:to x="100000" y="80000"/>
                                    </p:animScale>
                                    <p:animScale>
                                      <p:cBhvr>
                                        <p:cTn id="21" dur="166" decel="50000">
                                          <p:stCondLst>
                                            <p:cond delay="1338"/>
                                          </p:stCondLst>
                                        </p:cTn>
                                        <p:tgtEl>
                                          <p:spTgt spid="11">
                                            <p:txEl>
                                              <p:pRg st="0" end="0"/>
                                            </p:txEl>
                                          </p:spTgt>
                                        </p:tgtEl>
                                      </p:cBhvr>
                                      <p:to x="100000" y="100000"/>
                                    </p:animScale>
                                    <p:animScale>
                                      <p:cBhvr>
                                        <p:cTn id="22" dur="26">
                                          <p:stCondLst>
                                            <p:cond delay="1642"/>
                                          </p:stCondLst>
                                        </p:cTn>
                                        <p:tgtEl>
                                          <p:spTgt spid="11">
                                            <p:txEl>
                                              <p:pRg st="0" end="0"/>
                                            </p:txEl>
                                          </p:spTgt>
                                        </p:tgtEl>
                                      </p:cBhvr>
                                      <p:to x="100000" y="90000"/>
                                    </p:animScale>
                                    <p:animScale>
                                      <p:cBhvr>
                                        <p:cTn id="23" dur="166" decel="50000">
                                          <p:stCondLst>
                                            <p:cond delay="1668"/>
                                          </p:stCondLst>
                                        </p:cTn>
                                        <p:tgtEl>
                                          <p:spTgt spid="11">
                                            <p:txEl>
                                              <p:pRg st="0" end="0"/>
                                            </p:txEl>
                                          </p:spTgt>
                                        </p:tgtEl>
                                      </p:cBhvr>
                                      <p:to x="100000" y="100000"/>
                                    </p:animScale>
                                    <p:animScale>
                                      <p:cBhvr>
                                        <p:cTn id="24" dur="26">
                                          <p:stCondLst>
                                            <p:cond delay="1808"/>
                                          </p:stCondLst>
                                        </p:cTn>
                                        <p:tgtEl>
                                          <p:spTgt spid="11">
                                            <p:txEl>
                                              <p:pRg st="0" end="0"/>
                                            </p:txEl>
                                          </p:spTgt>
                                        </p:tgtEl>
                                      </p:cBhvr>
                                      <p:to x="100000" y="95000"/>
                                    </p:animScale>
                                    <p:animScale>
                                      <p:cBhvr>
                                        <p:cTn id="25" dur="166" decel="50000">
                                          <p:stCondLst>
                                            <p:cond delay="1834"/>
                                          </p:stCondLst>
                                        </p:cTn>
                                        <p:tgtEl>
                                          <p:spTgt spid="11">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1000"/>
                                        <p:tgtEl>
                                          <p:spTgt spid="12">
                                            <p:txEl>
                                              <p:pRg st="0" end="0"/>
                                            </p:txEl>
                                          </p:spTgt>
                                        </p:tgtEl>
                                      </p:cBhvr>
                                    </p:animEffect>
                                    <p:anim calcmode="lin" valueType="num">
                                      <p:cBhvr>
                                        <p:cTn id="3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barn(inVertical)">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fade">
                                      <p:cBhvr>
                                        <p:cTn id="59" dur="1000"/>
                                        <p:tgtEl>
                                          <p:spTgt spid="14">
                                            <p:txEl>
                                              <p:pRg st="0" end="0"/>
                                            </p:txEl>
                                          </p:spTgt>
                                        </p:tgtEl>
                                      </p:cBhvr>
                                    </p:animEffect>
                                    <p:anim calcmode="lin" valueType="num">
                                      <p:cBhvr>
                                        <p:cTn id="6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9A2D-7703-B7E9-85A4-3515E82F2C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50B461-6346-307C-7E90-B3A151C67E8F}"/>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5C9052D6-210A-DD13-F3BF-8F2593026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4377141C-A93E-CBD0-1E2B-29BCC19DC2D0}"/>
              </a:ext>
            </a:extLst>
          </p:cNvPr>
          <p:cNvSpPr txBox="1"/>
          <p:nvPr/>
        </p:nvSpPr>
        <p:spPr>
          <a:xfrm>
            <a:off x="2239203" y="681037"/>
            <a:ext cx="7713593" cy="1451359"/>
          </a:xfrm>
          <a:prstGeom prst="rect">
            <a:avLst/>
          </a:prstGeom>
          <a:noFill/>
        </p:spPr>
        <p:txBody>
          <a:bodyPr wrap="square">
            <a:spAutoFit/>
          </a:bodyPr>
          <a:lstStyle/>
          <a:p>
            <a:pPr algn="just">
              <a:lnSpc>
                <a:spcPct val="115000"/>
              </a:lnSpc>
            </a:pP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3. LUYỆN TẬP – SÁNG TẠO.</a:t>
            </a:r>
          </a:p>
          <a:p>
            <a:pPr algn="just">
              <a:lnSpc>
                <a:spcPct val="115000"/>
              </a:lnSpc>
            </a:pP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Vẽ</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tranh</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với</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các</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chấm</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màu</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a:t>
            </a:r>
            <a:endParaRPr lang="en-US" sz="40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FAC5520-FBF1-1D9E-105E-10E076D75AFC}"/>
              </a:ext>
            </a:extLst>
          </p:cNvPr>
          <p:cNvSpPr txBox="1"/>
          <p:nvPr/>
        </p:nvSpPr>
        <p:spPr>
          <a:xfrm>
            <a:off x="1116080" y="2448308"/>
            <a:ext cx="9469093" cy="548099"/>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5" name="Picture 4" descr="s_f_01_589_01_02">
            <a:extLst>
              <a:ext uri="{FF2B5EF4-FFF2-40B4-BE49-F238E27FC236}">
                <a16:creationId xmlns:a16="http://schemas.microsoft.com/office/drawing/2014/main" id="{E9579A5E-9FE7-718D-479D-4FF1445ED7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8644" y="2677103"/>
            <a:ext cx="2754409" cy="38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5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B98-E075-2C86-B955-0C9B30EE7AA7}"/>
              </a:ext>
            </a:extLst>
          </p:cNvPr>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Content Placeholder 4">
            <a:extLst>
              <a:ext uri="{FF2B5EF4-FFF2-40B4-BE49-F238E27FC236}">
                <a16:creationId xmlns:a16="http://schemas.microsoft.com/office/drawing/2014/main" id="{7D285D3E-DD07-1237-5F37-829CEC4A6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54D0F0-9173-A270-CB15-1BA63D810DB2}"/>
              </a:ext>
            </a:extLst>
          </p:cNvPr>
          <p:cNvSpPr txBox="1"/>
          <p:nvPr/>
        </p:nvSpPr>
        <p:spPr>
          <a:xfrm>
            <a:off x="4055979" y="610644"/>
            <a:ext cx="7814640" cy="707886"/>
          </a:xfrm>
          <a:prstGeom prst="rect">
            <a:avLst/>
          </a:prstGeom>
          <a:noFill/>
        </p:spPr>
        <p:txBody>
          <a:bodyPr wrap="square">
            <a:spAutoFit/>
          </a:bodyPr>
          <a:lstStyle/>
          <a:p>
            <a:r>
              <a:rPr lang="en-US" sz="4000" dirty="0" err="1">
                <a:solidFill>
                  <a:schemeClr val="accent2">
                    <a:lumMod val="75000"/>
                  </a:schemeClr>
                </a:solidFill>
              </a:rPr>
              <a:t>Bài</a:t>
            </a:r>
            <a:r>
              <a:rPr lang="en-US" sz="4000" dirty="0">
                <a:solidFill>
                  <a:schemeClr val="accent2">
                    <a:lumMod val="75000"/>
                  </a:schemeClr>
                </a:solidFill>
              </a:rPr>
              <a:t> </a:t>
            </a:r>
            <a:r>
              <a:rPr lang="en-US" sz="4000" dirty="0" err="1">
                <a:solidFill>
                  <a:schemeClr val="accent2">
                    <a:lumMod val="75000"/>
                  </a:schemeClr>
                </a:solidFill>
              </a:rPr>
              <a:t>tham</a:t>
            </a:r>
            <a:r>
              <a:rPr lang="en-US" sz="4000" dirty="0">
                <a:solidFill>
                  <a:schemeClr val="accent2">
                    <a:lumMod val="75000"/>
                  </a:schemeClr>
                </a:solidFill>
              </a:rPr>
              <a:t> </a:t>
            </a:r>
            <a:r>
              <a:rPr lang="en-US" sz="4000" dirty="0" err="1">
                <a:solidFill>
                  <a:schemeClr val="accent2">
                    <a:lumMod val="75000"/>
                  </a:schemeClr>
                </a:solidFill>
              </a:rPr>
              <a:t>khảo</a:t>
            </a:r>
            <a:endParaRPr lang="en-US" sz="4000" dirty="0">
              <a:solidFill>
                <a:schemeClr val="accent2">
                  <a:lumMod val="75000"/>
                </a:schemeClr>
              </a:solidFill>
            </a:endParaRPr>
          </a:p>
        </p:txBody>
      </p:sp>
      <p:pic>
        <p:nvPicPr>
          <p:cNvPr id="6" name="Picture 5">
            <a:extLst>
              <a:ext uri="{FF2B5EF4-FFF2-40B4-BE49-F238E27FC236}">
                <a16:creationId xmlns:a16="http://schemas.microsoft.com/office/drawing/2014/main" id="{01335CCA-EA69-F283-0508-E85D04086716}"/>
              </a:ext>
            </a:extLst>
          </p:cNvPr>
          <p:cNvPicPr>
            <a:picLocks noChangeAspect="1"/>
          </p:cNvPicPr>
          <p:nvPr/>
        </p:nvPicPr>
        <p:blipFill>
          <a:blip r:embed="rId4"/>
          <a:stretch>
            <a:fillRect/>
          </a:stretch>
        </p:blipFill>
        <p:spPr>
          <a:xfrm>
            <a:off x="1112240" y="1589172"/>
            <a:ext cx="3236415" cy="2153687"/>
          </a:xfrm>
          <a:prstGeom prst="rect">
            <a:avLst/>
          </a:prstGeom>
        </p:spPr>
      </p:pic>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13896" y="4001294"/>
            <a:ext cx="3353955" cy="2384452"/>
          </a:xfrm>
          <a:prstGeom prst="rect">
            <a:avLst/>
          </a:prstGeom>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0166" y="1564049"/>
            <a:ext cx="2947685" cy="2210764"/>
          </a:xfrm>
          <a:prstGeom prst="rect">
            <a:avLst/>
          </a:prstGeom>
        </p:spPr>
      </p:pic>
      <p:pic>
        <p:nvPicPr>
          <p:cNvPr id="14" name="Pictur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97630" y="1564049"/>
            <a:ext cx="3097158" cy="220188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240" y="3877796"/>
            <a:ext cx="3615143" cy="2726289"/>
          </a:xfrm>
          <a:prstGeom prst="rect">
            <a:avLst/>
          </a:prstGeom>
        </p:spPr>
      </p:pic>
      <p:pic>
        <p:nvPicPr>
          <p:cNvPr id="8" name="Picture 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959349" y="3872300"/>
            <a:ext cx="1973719" cy="2726288"/>
          </a:xfrm>
          <a:prstGeom prst="rect">
            <a:avLst/>
          </a:prstGeom>
        </p:spPr>
      </p:pic>
    </p:spTree>
    <p:extLst>
      <p:ext uri="{BB962C8B-B14F-4D97-AF65-F5344CB8AC3E}">
        <p14:creationId xmlns:p14="http://schemas.microsoft.com/office/powerpoint/2010/main" val="253429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A201989F-A56C-103F-C3AE-0ABE03C9D054}"/>
              </a:ext>
            </a:extLst>
          </p:cNvPr>
          <p:cNvSpPr txBox="1"/>
          <p:nvPr/>
        </p:nvSpPr>
        <p:spPr>
          <a:xfrm>
            <a:off x="2633869" y="1167056"/>
            <a:ext cx="8122753" cy="707886"/>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Times New Roman" panose="02020603050405020304" pitchFamily="18" charset="0"/>
              </a:rPr>
              <a:t>4: </a:t>
            </a:r>
            <a:r>
              <a:rPr lang="en-US" sz="4000" b="1" dirty="0" err="1">
                <a:solidFill>
                  <a:srgbClr val="000000"/>
                </a:solidFill>
                <a:effectLst/>
                <a:latin typeface="Times New Roman" panose="02020603050405020304" pitchFamily="18" charset="0"/>
                <a:ea typeface="Times New Roman" panose="02020603050405020304" pitchFamily="18" charset="0"/>
              </a:rPr>
              <a:t>Trưng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bày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sản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phẩm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chia </a:t>
            </a:r>
            <a:r>
              <a:rPr lang="en-US" sz="4000" b="1" dirty="0" err="1">
                <a:solidFill>
                  <a:srgbClr val="000000"/>
                </a:solidFill>
                <a:effectLst/>
                <a:latin typeface="Times New Roman" panose="02020603050405020304" pitchFamily="18" charset="0"/>
                <a:ea typeface="Times New Roman" panose="02020603050405020304" pitchFamily="18" charset="0"/>
              </a:rPr>
              <a:t>sẻ</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dirty="0"/>
          </a:p>
        </p:txBody>
      </p:sp>
      <p:sp>
        <p:nvSpPr>
          <p:cNvPr id="7" name="TextBox 6">
            <a:extLst>
              <a:ext uri="{FF2B5EF4-FFF2-40B4-BE49-F238E27FC236}">
                <a16:creationId xmlns:a16="http://schemas.microsoft.com/office/drawing/2014/main" id="{E11C7403-54DC-DF67-7A70-534C7F0A11E8}"/>
              </a:ext>
            </a:extLst>
          </p:cNvPr>
          <p:cNvSpPr txBox="1"/>
          <p:nvPr/>
        </p:nvSpPr>
        <p:spPr>
          <a:xfrm>
            <a:off x="1908313" y="2055814"/>
            <a:ext cx="9285631" cy="3025700"/>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565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C305C0A6-B977-CC2E-4F54-2563F90A5619}"/>
              </a:ext>
            </a:extLst>
          </p:cNvPr>
          <p:cNvSpPr txBox="1"/>
          <p:nvPr/>
        </p:nvSpPr>
        <p:spPr>
          <a:xfrm>
            <a:off x="2126974" y="1027906"/>
            <a:ext cx="11926956" cy="1323439"/>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Times New Roman" panose="02020603050405020304" pitchFamily="18" charset="0"/>
              </a:rPr>
              <a:t>5: </a:t>
            </a:r>
            <a:r>
              <a:rPr lang="en-US" sz="4000" b="1" dirty="0" err="1">
                <a:solidFill>
                  <a:srgbClr val="000000"/>
                </a:solidFill>
                <a:effectLst/>
                <a:latin typeface="Times New Roman" panose="02020603050405020304" pitchFamily="18" charset="0"/>
                <a:ea typeface="Times New Roman" panose="02020603050405020304" pitchFamily="18" charset="0"/>
              </a:rPr>
              <a:t>Tìm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hiểu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cách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màu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tranh</a:t>
            </a:r>
            <a:endParaRPr lang="en-US" sz="4000" b="1" dirty="0">
              <a:solidFill>
                <a:srgbClr val="000000"/>
              </a:solidFill>
              <a:effectLst/>
              <a:latin typeface="Times New Roman" panose="02020603050405020304" pitchFamily="18" charset="0"/>
              <a:ea typeface="Times New Roman" panose="02020603050405020304" pitchFamily="18" charset="0"/>
            </a:endParaRPr>
          </a:p>
          <a:p>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sĩ</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dirty="0"/>
          </a:p>
        </p:txBody>
      </p:sp>
      <p:sp>
        <p:nvSpPr>
          <p:cNvPr id="7" name="TextBox 6">
            <a:extLst>
              <a:ext uri="{FF2B5EF4-FFF2-40B4-BE49-F238E27FC236}">
                <a16:creationId xmlns:a16="http://schemas.microsoft.com/office/drawing/2014/main" id="{C22B6E91-CF9B-C68B-D79B-44A4A8E6C11F}"/>
              </a:ext>
            </a:extLst>
          </p:cNvPr>
          <p:cNvSpPr txBox="1"/>
          <p:nvPr/>
        </p:nvSpPr>
        <p:spPr>
          <a:xfrm>
            <a:off x="1570382" y="2520454"/>
            <a:ext cx="3677479" cy="3025700"/>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CA42FF30-9B43-E6EB-FF15-1F9E00A6CEA3}"/>
              </a:ext>
            </a:extLst>
          </p:cNvPr>
          <p:cNvPicPr>
            <a:picLocks noChangeAspect="1"/>
          </p:cNvPicPr>
          <p:nvPr/>
        </p:nvPicPr>
        <p:blipFill>
          <a:blip r:embed="rId3"/>
          <a:stretch>
            <a:fillRect/>
          </a:stretch>
        </p:blipFill>
        <p:spPr>
          <a:xfrm>
            <a:off x="5623768" y="1841328"/>
            <a:ext cx="5135738" cy="3794158"/>
          </a:xfrm>
          <a:prstGeom prst="rect">
            <a:avLst/>
          </a:prstGeom>
        </p:spPr>
      </p:pic>
    </p:spTree>
    <p:extLst>
      <p:ext uri="{BB962C8B-B14F-4D97-AF65-F5344CB8AC3E}">
        <p14:creationId xmlns:p14="http://schemas.microsoft.com/office/powerpoint/2010/main" val="317561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5EC4B76B-1875-0F7B-1B4E-9E09E11A4F5A}"/>
              </a:ext>
            </a:extLst>
          </p:cNvPr>
          <p:cNvSpPr txBox="1"/>
          <p:nvPr/>
        </p:nvSpPr>
        <p:spPr>
          <a:xfrm>
            <a:off x="1848678" y="2312001"/>
            <a:ext cx="8729040" cy="2062103"/>
          </a:xfrm>
          <a:prstGeom prst="rect">
            <a:avLst/>
          </a:prstGeom>
          <a:noFill/>
        </p:spPr>
        <p:txBody>
          <a:bodyPr wrap="square">
            <a:spAutoFit/>
          </a:bodyPr>
          <a:lstStyle/>
          <a:p>
            <a:r>
              <a:rPr lang="vi-VN" sz="3200" dirty="0"/>
              <a:t>Các chấm màu có thể diễn tả được vẻ đẹp của cảnh vật và màu sắc trong cuộc sống một cách sinh động. Tranh chấm màu giúp rèn luyện và nâng cao tính kiên trì, tỉ mỉ của người vẽ.</a:t>
            </a:r>
            <a:endParaRPr lang="en-US" sz="3200" dirty="0"/>
          </a:p>
        </p:txBody>
      </p:sp>
    </p:spTree>
    <p:extLst>
      <p:ext uri="{BB962C8B-B14F-4D97-AF65-F5344CB8AC3E}">
        <p14:creationId xmlns:p14="http://schemas.microsoft.com/office/powerpoint/2010/main" val="191356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315</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13</cp:revision>
  <dcterms:created xsi:type="dcterms:W3CDTF">2023-08-09T13:51:36Z</dcterms:created>
  <dcterms:modified xsi:type="dcterms:W3CDTF">2024-12-06T08:16:45Z</dcterms:modified>
</cp:coreProperties>
</file>