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media/audio9.wav" ContentType="audio/x-wav"/>
  <Override PartName="/ppt/media/audio11.wav" ContentType="audio/x-wav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media/audio12.wav" ContentType="audio/x-wav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sldIdLst>
    <p:sldId id="258" r:id="rId2"/>
    <p:sldId id="289" r:id="rId3"/>
    <p:sldId id="290" r:id="rId4"/>
    <p:sldId id="401" r:id="rId5"/>
    <p:sldId id="404" r:id="rId6"/>
    <p:sldId id="296" r:id="rId7"/>
    <p:sldId id="390" r:id="rId8"/>
    <p:sldId id="391" r:id="rId9"/>
    <p:sldId id="392" r:id="rId10"/>
    <p:sldId id="377" r:id="rId11"/>
    <p:sldId id="378" r:id="rId12"/>
    <p:sldId id="379" r:id="rId13"/>
    <p:sldId id="299" r:id="rId14"/>
    <p:sldId id="406" r:id="rId15"/>
    <p:sldId id="300" r:id="rId16"/>
    <p:sldId id="408" r:id="rId17"/>
    <p:sldId id="409" r:id="rId18"/>
    <p:sldId id="410" r:id="rId19"/>
    <p:sldId id="39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4AFA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 autoAdjust="0"/>
    <p:restoredTop sz="86443" autoAdjust="0"/>
  </p:normalViewPr>
  <p:slideViewPr>
    <p:cSldViewPr snapToGrid="0">
      <p:cViewPr varScale="1">
        <p:scale>
          <a:sx n="92" d="100"/>
          <a:sy n="92" d="100"/>
        </p:scale>
        <p:origin x="151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653D-818A-3044-BDC6-AF467C036815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96E19-9A1E-084E-BBCD-0EC896C32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6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3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Đây</a:t>
            </a:r>
            <a:r>
              <a:rPr lang="en-US" baseline="0" dirty="0"/>
              <a:t> k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extra,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3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657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5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3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382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2550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4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9.wav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8.wav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1.wav"/><Relationship Id="rId7" Type="http://schemas.openxmlformats.org/officeDocument/2006/relationships/image" Target="../media/image22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10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audio" Target="../media/audio9.wav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microsoft.com/office/2007/relationships/hdphoto" Target="../media/hdphoto6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7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10" Type="http://schemas.openxmlformats.org/officeDocument/2006/relationships/audio" Target="../media/audio4.wav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7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ounds In My House - Ourboox">
            <a:extLst>
              <a:ext uri="{FF2B5EF4-FFF2-40B4-BE49-F238E27FC236}">
                <a16:creationId xmlns:a16="http://schemas.microsoft.com/office/drawing/2014/main" id="{E6168F80-C364-47A1-B895-46D99030E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9360"/>
          <a:stretch/>
        </p:blipFill>
        <p:spPr bwMode="auto">
          <a:xfrm>
            <a:off x="858982" y="0"/>
            <a:ext cx="10317018" cy="68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ECF44-8EBD-44A2-BA7E-4AEF11A7F617}"/>
              </a:ext>
            </a:extLst>
          </p:cNvPr>
          <p:cNvSpPr txBox="1"/>
          <p:nvPr/>
        </p:nvSpPr>
        <p:spPr>
          <a:xfrm>
            <a:off x="1193856" y="130269"/>
            <a:ext cx="8627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50" dirty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itchFamily="66" charset="0"/>
              </a:rPr>
              <a:t>Unit 2 - My Home</a:t>
            </a:r>
          </a:p>
        </p:txBody>
      </p:sp>
      <p:pic>
        <p:nvPicPr>
          <p:cNvPr id="19" name="图片 55">
            <a:extLst>
              <a:ext uri="{FF2B5EF4-FFF2-40B4-BE49-F238E27FC236}">
                <a16:creationId xmlns:a16="http://schemas.microsoft.com/office/drawing/2014/main" id="{D9096E0E-BEC4-43B5-A54F-76B4FEE74E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138" y="1145309"/>
            <a:ext cx="4716355" cy="1870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A59EF3-A19C-45EE-9A95-BA513AB16C18}"/>
              </a:ext>
            </a:extLst>
          </p:cNvPr>
          <p:cNvSpPr txBox="1"/>
          <p:nvPr/>
        </p:nvSpPr>
        <p:spPr>
          <a:xfrm>
            <a:off x="3810446" y="1788103"/>
            <a:ext cx="408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  <a:cs typeface="Aharoni" panose="02010803020104030203" pitchFamily="2" charset="-79"/>
              </a:rPr>
              <a:t>Lesson 2 – Period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47482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ảnh, Bầu Trời, Cầu Vồng Vườ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6"/>
            <a:ext cx="12192000" cy="71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EDA5DFB-83EB-4E8A-A13D-868978624B6C}"/>
              </a:ext>
            </a:extLst>
          </p:cNvPr>
          <p:cNvGrpSpPr/>
          <p:nvPr/>
        </p:nvGrpSpPr>
        <p:grpSpPr>
          <a:xfrm>
            <a:off x="397164" y="249386"/>
            <a:ext cx="3037951" cy="769441"/>
            <a:chOff x="397164" y="323274"/>
            <a:chExt cx="3037951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C10B1D-EF78-426B-8F05-84BAB2A13EA2}"/>
                </a:ext>
              </a:extLst>
            </p:cNvPr>
            <p:cNvSpPr txBox="1"/>
            <p:nvPr/>
          </p:nvSpPr>
          <p:spPr>
            <a:xfrm>
              <a:off x="397164" y="323274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66"/>
                  </a:solidFill>
                  <a:latin typeface="Comic Sans MS" pitchFamily="66" charset="0"/>
                </a:rPr>
                <a:t>5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9031AD-99A4-4409-ABB5-E2F0658D9632}"/>
                </a:ext>
              </a:extLst>
            </p:cNvPr>
            <p:cNvSpPr txBox="1"/>
            <p:nvPr/>
          </p:nvSpPr>
          <p:spPr>
            <a:xfrm>
              <a:off x="844341" y="419634"/>
              <a:ext cx="25907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mic Sans MS" pitchFamily="66" charset="0"/>
                </a:rPr>
                <a:t>Look and say.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B6F11A-2958-4010-BDDE-2B41B0600F21}"/>
              </a:ext>
            </a:extLst>
          </p:cNvPr>
          <p:cNvGrpSpPr/>
          <p:nvPr/>
        </p:nvGrpSpPr>
        <p:grpSpPr>
          <a:xfrm>
            <a:off x="2359876" y="5018922"/>
            <a:ext cx="5372005" cy="699005"/>
            <a:chOff x="3268975" y="334541"/>
            <a:chExt cx="5372005" cy="699005"/>
          </a:xfrm>
        </p:grpSpPr>
        <p:pic>
          <p:nvPicPr>
            <p:cNvPr id="27" name="Picture 2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C93CBC14-4D4A-49DB-8535-B9B39BA7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8975" y="334541"/>
              <a:ext cx="3407426" cy="69900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3BED36-2B47-44A9-B1C4-4D109036684C}"/>
                </a:ext>
              </a:extLst>
            </p:cNvPr>
            <p:cNvSpPr txBox="1"/>
            <p:nvPr/>
          </p:nvSpPr>
          <p:spPr>
            <a:xfrm>
              <a:off x="3513005" y="384689"/>
              <a:ext cx="5127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Where is the rug?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C3A72F-22D5-42FC-8362-7804311A2216}"/>
              </a:ext>
            </a:extLst>
          </p:cNvPr>
          <p:cNvGrpSpPr/>
          <p:nvPr/>
        </p:nvGrpSpPr>
        <p:grpSpPr>
          <a:xfrm>
            <a:off x="6322978" y="5069070"/>
            <a:ext cx="4223102" cy="1027324"/>
            <a:chOff x="3377015" y="565375"/>
            <a:chExt cx="3247189" cy="619891"/>
          </a:xfrm>
        </p:grpSpPr>
        <p:pic>
          <p:nvPicPr>
            <p:cNvPr id="30" name="Picture 29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AB0B508-3E32-4EF7-A4A3-4C24AC9E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15" y="565375"/>
              <a:ext cx="3247189" cy="61989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88440A-0236-47E6-8598-8144615D6081}"/>
                </a:ext>
              </a:extLst>
            </p:cNvPr>
            <p:cNvSpPr txBox="1"/>
            <p:nvPr/>
          </p:nvSpPr>
          <p:spPr>
            <a:xfrm>
              <a:off x="3560535" y="598293"/>
              <a:ext cx="2654133" cy="575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It’s in front of the fridge.</a:t>
              </a:r>
            </a:p>
          </p:txBody>
        </p:sp>
      </p:grpSp>
      <p:pic>
        <p:nvPicPr>
          <p:cNvPr id="34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46" y="372117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3247747" y="726439"/>
            <a:ext cx="6767791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The rug/ in front of/ the fridge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0868" y="1541979"/>
            <a:ext cx="4629052" cy="31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659758"/>
      </p:ext>
    </p:extLst>
  </p:cSld>
  <p:clrMapOvr>
    <a:masterClrMapping/>
  </p:clrMapOvr>
  <p:transition spd="slow">
    <p:push dir="u"/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ảnh, Bầu Trời, Cầu Vồng Vườ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5B6F11A-2958-4010-BDDE-2B41B0600F21}"/>
              </a:ext>
            </a:extLst>
          </p:cNvPr>
          <p:cNvGrpSpPr/>
          <p:nvPr/>
        </p:nvGrpSpPr>
        <p:grpSpPr>
          <a:xfrm>
            <a:off x="0" y="4689533"/>
            <a:ext cx="6829854" cy="699005"/>
            <a:chOff x="-1429366" y="3208370"/>
            <a:chExt cx="6002551" cy="699005"/>
          </a:xfrm>
        </p:grpSpPr>
        <p:pic>
          <p:nvPicPr>
            <p:cNvPr id="6" name="Picture 5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C93CBC14-4D4A-49DB-8535-B9B39BA7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429366" y="3208370"/>
              <a:ext cx="4154545" cy="6990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3BED36-2B47-44A9-B1C4-4D109036684C}"/>
                </a:ext>
              </a:extLst>
            </p:cNvPr>
            <p:cNvSpPr txBox="1"/>
            <p:nvPr/>
          </p:nvSpPr>
          <p:spPr>
            <a:xfrm>
              <a:off x="-994023" y="3247763"/>
              <a:ext cx="5567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Where is the table?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C3A72F-22D5-42FC-8362-7804311A2216}"/>
              </a:ext>
            </a:extLst>
          </p:cNvPr>
          <p:cNvGrpSpPr/>
          <p:nvPr/>
        </p:nvGrpSpPr>
        <p:grpSpPr>
          <a:xfrm>
            <a:off x="1200156" y="5713522"/>
            <a:ext cx="6191169" cy="619891"/>
            <a:chOff x="3377015" y="1352082"/>
            <a:chExt cx="3247189" cy="619891"/>
          </a:xfrm>
        </p:grpSpPr>
        <p:pic>
          <p:nvPicPr>
            <p:cNvPr id="9" name="Picture 8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AB0B508-3E32-4EF7-A4A3-4C24AC9E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15" y="1352082"/>
              <a:ext cx="3247189" cy="6198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88440A-0236-47E6-8598-8144615D6081}"/>
                </a:ext>
              </a:extLst>
            </p:cNvPr>
            <p:cNvSpPr txBox="1"/>
            <p:nvPr/>
          </p:nvSpPr>
          <p:spPr>
            <a:xfrm>
              <a:off x="3377015" y="1373693"/>
              <a:ext cx="3247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The table is between two chairs.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2938765" y="150897"/>
            <a:ext cx="6619573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The table/ between/ two chairs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0159" y="1080698"/>
            <a:ext cx="6271277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suction.wav"/>
          </p:stSnd>
        </p:sndAc>
      </p:transition>
    </mc:Choice>
    <mc:Fallback xmlns="">
      <p:transition spd="slow">
        <p:split orient="vert"/>
        <p:sndAc>
          <p:stSnd>
            <p:snd r:embed="rId10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gic-chim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ảnh, Bầu Trời, Cầu Vồng Vườ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5B6F11A-2958-4010-BDDE-2B41B0600F21}"/>
              </a:ext>
            </a:extLst>
          </p:cNvPr>
          <p:cNvGrpSpPr/>
          <p:nvPr/>
        </p:nvGrpSpPr>
        <p:grpSpPr>
          <a:xfrm>
            <a:off x="6782591" y="1736243"/>
            <a:ext cx="5576098" cy="699005"/>
            <a:chOff x="2521856" y="334541"/>
            <a:chExt cx="5365266" cy="699005"/>
          </a:xfrm>
        </p:grpSpPr>
        <p:pic>
          <p:nvPicPr>
            <p:cNvPr id="6" name="Picture 5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C93CBC14-4D4A-49DB-8535-B9B39BA7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21856" y="334541"/>
              <a:ext cx="4154545" cy="6990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3BED36-2B47-44A9-B1C4-4D109036684C}"/>
                </a:ext>
              </a:extLst>
            </p:cNvPr>
            <p:cNvSpPr txBox="1"/>
            <p:nvPr/>
          </p:nvSpPr>
          <p:spPr>
            <a:xfrm>
              <a:off x="2966766" y="384688"/>
              <a:ext cx="4920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Where is the bowl?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2938765" y="369259"/>
            <a:ext cx="6619573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The bowl/ next to/ the spoon</a:t>
            </a: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76" y="4033070"/>
            <a:ext cx="1944239" cy="250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466" y="1825625"/>
            <a:ext cx="5761939" cy="39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2F0B7-1BB8-C122-1DB9-671378AF3C8E}"/>
              </a:ext>
            </a:extLst>
          </p:cNvPr>
          <p:cNvSpPr txBox="1"/>
          <p:nvPr/>
        </p:nvSpPr>
        <p:spPr>
          <a:xfrm>
            <a:off x="8242300" y="432247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CD0E74-0E10-A931-FAFF-0887578C0AC2}"/>
              </a:ext>
            </a:extLst>
          </p:cNvPr>
          <p:cNvGrpSpPr/>
          <p:nvPr/>
        </p:nvGrpSpPr>
        <p:grpSpPr>
          <a:xfrm>
            <a:off x="6944058" y="2739333"/>
            <a:ext cx="4986005" cy="1213797"/>
            <a:chOff x="3250070" y="565375"/>
            <a:chExt cx="3247189" cy="1033220"/>
          </a:xfrm>
        </p:grpSpPr>
        <p:pic>
          <p:nvPicPr>
            <p:cNvPr id="20" name="Picture 19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B20C2952-7B6D-7F06-8679-A7F7CAB6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070" y="565375"/>
              <a:ext cx="3247189" cy="10332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72E09F-09CB-0572-2DBD-B4EC424DB010}"/>
                </a:ext>
              </a:extLst>
            </p:cNvPr>
            <p:cNvSpPr txBox="1"/>
            <p:nvPr/>
          </p:nvSpPr>
          <p:spPr>
            <a:xfrm>
              <a:off x="3700669" y="644487"/>
              <a:ext cx="2330480" cy="8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It’s next to the spoon.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826566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9CED6B-8FB9-407C-B86A-5E2CF961081D}"/>
              </a:ext>
            </a:extLst>
          </p:cNvPr>
          <p:cNvGrpSpPr/>
          <p:nvPr/>
        </p:nvGrpSpPr>
        <p:grpSpPr>
          <a:xfrm>
            <a:off x="3685311" y="2059098"/>
            <a:ext cx="6836155" cy="2230532"/>
            <a:chOff x="-11932666" y="5193608"/>
            <a:chExt cx="17391339" cy="43195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BB65AB-4914-4746-AFD3-4CE9508C70CF}"/>
                </a:ext>
              </a:extLst>
            </p:cNvPr>
            <p:cNvSpPr txBox="1"/>
            <p:nvPr/>
          </p:nvSpPr>
          <p:spPr>
            <a:xfrm>
              <a:off x="-6666265" y="6191124"/>
              <a:ext cx="12124938" cy="2324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200" b="1" dirty="0">
                  <a:solidFill>
                    <a:srgbClr val="FF0000"/>
                  </a:solidFill>
                  <a:effectLst/>
                  <a:latin typeface="Comic Sans MS" pitchFamily="66" charset="0"/>
                  <a:ea typeface="Times New Roman" panose="02020603050405020304" pitchFamily="18" charset="0"/>
                </a:rPr>
                <a:t>Production</a:t>
              </a:r>
              <a:endParaRPr lang="en-US" sz="9600" b="1" dirty="0">
                <a:solidFill>
                  <a:srgbClr val="FF0000"/>
                </a:solidFill>
                <a:latin typeface="Comic Sans MS" pitchFamily="66" charset="0"/>
                <a:cs typeface="Aharoni" panose="02010803020104030203" pitchFamily="2" charset="-79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0FBE0C-B88A-436E-97A3-4A51CF83B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9" r="-848"/>
            <a:stretch/>
          </p:blipFill>
          <p:spPr>
            <a:xfrm>
              <a:off x="-11932666" y="5193608"/>
              <a:ext cx="4975326" cy="431952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CC66FD-AC40-45E0-9C18-BD6AD943081D}"/>
              </a:ext>
            </a:extLst>
          </p:cNvPr>
          <p:cNvGrpSpPr/>
          <p:nvPr/>
        </p:nvGrpSpPr>
        <p:grpSpPr>
          <a:xfrm>
            <a:off x="5641003" y="3628592"/>
            <a:ext cx="3718893" cy="769441"/>
            <a:chOff x="342882" y="323273"/>
            <a:chExt cx="3718893" cy="7694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679FC6-F684-4DB1-B02D-A2EE7B65EA11}"/>
                </a:ext>
              </a:extLst>
            </p:cNvPr>
            <p:cNvSpPr txBox="1"/>
            <p:nvPr/>
          </p:nvSpPr>
          <p:spPr>
            <a:xfrm>
              <a:off x="342882" y="323273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>
                  <a:solidFill>
                    <a:srgbClr val="FF0066"/>
                  </a:solidFill>
                  <a:latin typeface=".VnBlack" panose="020B7200000000000000" pitchFamily="34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D2A179-9B87-4B50-95C2-D9F28F4CE396}"/>
                </a:ext>
              </a:extLst>
            </p:cNvPr>
            <p:cNvSpPr txBox="1"/>
            <p:nvPr/>
          </p:nvSpPr>
          <p:spPr>
            <a:xfrm>
              <a:off x="834610" y="446383"/>
              <a:ext cx="3227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mic Sans MS" pitchFamily="66" charset="0"/>
                </a:rPr>
                <a:t>Listen and chant.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Đám Mây, Nền, Bầu Trời, Hình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4759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2700" r="16178"/>
          <a:stretch/>
        </p:blipFill>
        <p:spPr>
          <a:xfrm>
            <a:off x="775631" y="957263"/>
            <a:ext cx="6882469" cy="5429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D2A179-9B87-4B50-95C2-D9F28F4CE396}"/>
              </a:ext>
            </a:extLst>
          </p:cNvPr>
          <p:cNvSpPr txBox="1"/>
          <p:nvPr/>
        </p:nvSpPr>
        <p:spPr>
          <a:xfrm>
            <a:off x="1959601" y="13275"/>
            <a:ext cx="8970521" cy="796469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What do you see in the picture?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7867953" y="1016245"/>
            <a:ext cx="2433334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big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fridge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7867953" y="1831037"/>
            <a:ext cx="2433334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small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7867952" y="2640257"/>
            <a:ext cx="3062171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brown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7867953" y="3428998"/>
            <a:ext cx="2804810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black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chairs</a:t>
            </a:r>
          </a:p>
        </p:txBody>
      </p:sp>
      <p:pic>
        <p:nvPicPr>
          <p:cNvPr id="14" name="Picture 2" descr="Ảnh miễn phí của Những cái thả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688" b="93750" l="34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35656" r="40174" b="13502"/>
          <a:stretch/>
        </p:blipFill>
        <p:spPr bwMode="auto">
          <a:xfrm rot="16822753">
            <a:off x="6765663" y="4926383"/>
            <a:ext cx="745531" cy="1027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7867952" y="4176640"/>
            <a:ext cx="2804810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colorful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rug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7867952" y="4956904"/>
            <a:ext cx="2804810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some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bowls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7867953" y="5739526"/>
            <a:ext cx="2804810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9100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ute Bell Sound Effect.wav"/>
          </p:stSnd>
        </p:sndAc>
      </p:transition>
    </mc:Choice>
    <mc:Fallback xmlns="">
      <p:transition spd="slow">
        <p:blinds dir="vert"/>
        <p:sndAc>
          <p:stSnd>
            <p:snd r:embed="rId9" name="Cute Bell Sound Effec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9CED6B-8FB9-407C-B86A-5E2CF961081D}"/>
              </a:ext>
            </a:extLst>
          </p:cNvPr>
          <p:cNvGrpSpPr/>
          <p:nvPr/>
        </p:nvGrpSpPr>
        <p:grpSpPr>
          <a:xfrm>
            <a:off x="3685311" y="2059098"/>
            <a:ext cx="7277983" cy="2230532"/>
            <a:chOff x="-11932666" y="5193608"/>
            <a:chExt cx="18515361" cy="43195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BB65AB-4914-4746-AFD3-4CE9508C70CF}"/>
                </a:ext>
              </a:extLst>
            </p:cNvPr>
            <p:cNvSpPr txBox="1"/>
            <p:nvPr/>
          </p:nvSpPr>
          <p:spPr>
            <a:xfrm>
              <a:off x="-6957339" y="6191124"/>
              <a:ext cx="13540034" cy="2324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200" b="1" dirty="0">
                  <a:solidFill>
                    <a:srgbClr val="FF0000"/>
                  </a:solidFill>
                  <a:latin typeface="Comic Sans MS" pitchFamily="66" charset="0"/>
                  <a:cs typeface="Aharoni" panose="02010803020104030203" pitchFamily="2" charset="-79"/>
                </a:rPr>
                <a:t>Assessment</a:t>
              </a:r>
              <a:endParaRPr lang="en-US" sz="9600" b="1" dirty="0">
                <a:solidFill>
                  <a:srgbClr val="FF0000"/>
                </a:solidFill>
                <a:latin typeface="Comic Sans MS" pitchFamily="66" charset="0"/>
                <a:cs typeface="Aharoni" panose="02010803020104030203" pitchFamily="2" charset="-79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0FBE0C-B88A-436E-97A3-4A51CF83B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" r="2287"/>
            <a:stretch/>
          </p:blipFill>
          <p:spPr>
            <a:xfrm>
              <a:off x="-11932666" y="5193608"/>
              <a:ext cx="4975326" cy="43195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33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385763" y="255258"/>
            <a:ext cx="78724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Order the words to make complete sentences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514467" y="1162248"/>
            <a:ext cx="906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1. This/ our/ is/ kitchen/ lovely.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514468" y="1639360"/>
            <a:ext cx="906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This is our lovely kitchen.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514471" y="2259491"/>
            <a:ext cx="906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2. The/ between/ is/ table/ chairs/ two.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578762" y="2899256"/>
            <a:ext cx="906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table is between two chairs.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514470" y="4106471"/>
            <a:ext cx="906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Three bowls are next to the plate.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514469" y="3517657"/>
            <a:ext cx="906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3. Three/ next to/ are/ bowls/ plate/ the.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514471" y="4847303"/>
            <a:ext cx="906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4. Where/ the/ rug/ is/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622722" y="5412106"/>
            <a:ext cx="906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C0000"/>
                </a:solidFill>
                <a:latin typeface="Comic Sans MS" panose="030F0702030302020204" pitchFamily="66" charset="0"/>
              </a:rPr>
              <a:t>Where is the rug?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4438" y="1747023"/>
            <a:ext cx="408284" cy="31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243005" y="3036454"/>
            <a:ext cx="408284" cy="31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214438" y="4243669"/>
            <a:ext cx="408284" cy="31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243005" y="5549304"/>
            <a:ext cx="408284" cy="3103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622722" y="5450205"/>
            <a:ext cx="433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_____________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622722" y="4127319"/>
            <a:ext cx="6635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_________________________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651289" y="2961498"/>
            <a:ext cx="6635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_________________________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88440A-0236-47E6-8598-8144615D6081}"/>
              </a:ext>
            </a:extLst>
          </p:cNvPr>
          <p:cNvSpPr txBox="1"/>
          <p:nvPr/>
        </p:nvSpPr>
        <p:spPr>
          <a:xfrm>
            <a:off x="1648254" y="1683326"/>
            <a:ext cx="493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815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-120579" y="2469353"/>
            <a:ext cx="12210897" cy="462635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8" name="Google Shape;1960;p36"/>
          <p:cNvGrpSpPr/>
          <p:nvPr/>
        </p:nvGrpSpPr>
        <p:grpSpPr>
          <a:xfrm>
            <a:off x="1736603" y="368353"/>
            <a:ext cx="9953879" cy="5741057"/>
            <a:chOff x="1725162" y="776658"/>
            <a:chExt cx="6298176" cy="3715416"/>
          </a:xfrm>
        </p:grpSpPr>
        <p:grpSp>
          <p:nvGrpSpPr>
            <p:cNvPr id="262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270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289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282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2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273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TextBox 310"/>
          <p:cNvSpPr txBox="1"/>
          <p:nvPr/>
        </p:nvSpPr>
        <p:spPr>
          <a:xfrm>
            <a:off x="3864754" y="2444881"/>
            <a:ext cx="3970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Comic Sans MS" panose="030F0702030302020204" pitchFamily="66" charset="0"/>
              </a:rPr>
              <a:t>Wrap up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370"/>
      </p:ext>
    </p:extLst>
  </p:cSld>
  <p:clrMapOvr>
    <a:masterClrMapping/>
  </p:clrMapOvr>
  <p:transition spd="slow">
    <p:wipe/>
    <p:sndAc>
      <p:stSnd>
        <p:snd r:embed="rId3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557507-5B20-4B32-995D-68786EA4F11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71700" y="557213"/>
            <a:ext cx="7886700" cy="1243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omic Sans MS" pitchFamily="66" charset="0"/>
              </a:rPr>
              <a:t>REMEMBER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71575" y="2114550"/>
            <a:ext cx="4743450" cy="42576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Comic Sans MS" pitchFamily="66" charset="0"/>
              </a:rPr>
              <a:t>VOCABULARY: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Behind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Under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Next to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Between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In front of</a:t>
            </a:r>
          </a:p>
          <a:p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57938" y="2114550"/>
            <a:ext cx="5014912" cy="42576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Comic Sans MS" pitchFamily="66" charset="0"/>
              </a:rPr>
              <a:t>STRUCTURE: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Comic Sans MS" pitchFamily="66" charset="0"/>
              </a:rPr>
              <a:t>Where is the </a:t>
            </a:r>
            <a:r>
              <a:rPr lang="en-US" sz="3200" u="sng" dirty="0">
                <a:latin typeface="Comic Sans MS" pitchFamily="66" charset="0"/>
              </a:rPr>
              <a:t>rug</a:t>
            </a:r>
            <a:r>
              <a:rPr lang="en-US" sz="3200" dirty="0">
                <a:latin typeface="Comic Sans MS" pitchFamily="66" charset="0"/>
              </a:rPr>
              <a:t>?</a:t>
            </a:r>
          </a:p>
          <a:p>
            <a:r>
              <a:rPr lang="en-US" sz="3200" dirty="0">
                <a:latin typeface="Comic Sans MS" pitchFamily="66" charset="0"/>
              </a:rPr>
              <a:t>- It’s in front of the fridge.</a:t>
            </a:r>
          </a:p>
        </p:txBody>
      </p:sp>
    </p:spTree>
    <p:extLst>
      <p:ext uri="{BB962C8B-B14F-4D97-AF65-F5344CB8AC3E}">
        <p14:creationId xmlns:p14="http://schemas.microsoft.com/office/powerpoint/2010/main" val="15028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431601" y="1978468"/>
            <a:ext cx="6786995" cy="30777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1917" tIns="60959" rIns="121917" bIns="60959">
            <a:spAutoFit/>
          </a:bodyPr>
          <a:lstStyle/>
          <a:p>
            <a:pPr algn="ctr" defTabSz="1447810">
              <a:spcBef>
                <a:spcPct val="50000"/>
              </a:spcBef>
            </a:pPr>
            <a:r>
              <a:rPr lang="en-US" altLang="zh-CN" sz="9600" b="1" dirty="0"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2" charset="-122"/>
              </a:rPr>
              <a:t>Thank you &amp; goodbye!</a:t>
            </a:r>
            <a:endParaRPr lang="zh-CN" altLang="en-US" sz="9600" b="1" dirty="0">
              <a:solidFill>
                <a:srgbClr val="E15C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42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40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9CED6B-8FB9-407C-B86A-5E2CF961081D}"/>
              </a:ext>
            </a:extLst>
          </p:cNvPr>
          <p:cNvGrpSpPr/>
          <p:nvPr/>
        </p:nvGrpSpPr>
        <p:grpSpPr>
          <a:xfrm>
            <a:off x="3879272" y="2379838"/>
            <a:ext cx="7371505" cy="2098323"/>
            <a:chOff x="-12332131" y="5947268"/>
            <a:chExt cx="18753280" cy="40634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BB65AB-4914-4746-AFD3-4CE9508C70CF}"/>
                </a:ext>
              </a:extLst>
            </p:cNvPr>
            <p:cNvSpPr txBox="1"/>
            <p:nvPr/>
          </p:nvSpPr>
          <p:spPr>
            <a:xfrm>
              <a:off x="-6702920" y="6354903"/>
              <a:ext cx="13124069" cy="2324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Comic Sans MS" pitchFamily="66" charset="0"/>
                  <a:cs typeface="Aharoni" panose="02010803020104030203" pitchFamily="2" charset="-79"/>
                </a:rPr>
                <a:t>1.Warm up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0FBE0C-B88A-436E-97A3-4A51CF83B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39" r="-7441"/>
            <a:stretch/>
          </p:blipFill>
          <p:spPr>
            <a:xfrm>
              <a:off x="-12332131" y="5947268"/>
              <a:ext cx="5956339" cy="406349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BD3DA6-6A02-46A7-AC80-DE38CFB19273}"/>
              </a:ext>
            </a:extLst>
          </p:cNvPr>
          <p:cNvSpPr txBox="1"/>
          <p:nvPr/>
        </p:nvSpPr>
        <p:spPr>
          <a:xfrm>
            <a:off x="6657372" y="3644697"/>
            <a:ext cx="2727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Matching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702537"/>
      </p:ext>
    </p:extLst>
  </p:cSld>
  <p:clrMapOvr>
    <a:masterClrMapping/>
  </p:clrMapOvr>
  <p:transition spd="slow">
    <p:cover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9CED6B-8FB9-407C-B86A-5E2CF961081D}"/>
              </a:ext>
            </a:extLst>
          </p:cNvPr>
          <p:cNvGrpSpPr/>
          <p:nvPr/>
        </p:nvGrpSpPr>
        <p:grpSpPr>
          <a:xfrm>
            <a:off x="3741275" y="2073090"/>
            <a:ext cx="7699533" cy="1833218"/>
            <a:chOff x="-11790292" y="5220703"/>
            <a:chExt cx="19587791" cy="35501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BB65AB-4914-4746-AFD3-4CE9508C70CF}"/>
                </a:ext>
              </a:extLst>
            </p:cNvPr>
            <p:cNvSpPr txBox="1"/>
            <p:nvPr/>
          </p:nvSpPr>
          <p:spPr>
            <a:xfrm>
              <a:off x="-6692723" y="5976796"/>
              <a:ext cx="14490222" cy="2324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200" dirty="0">
                  <a:solidFill>
                    <a:srgbClr val="FF0000"/>
                  </a:solidFill>
                  <a:effectLst/>
                  <a:latin typeface="Comic Sans MS" pitchFamily="66" charset="0"/>
                  <a:ea typeface="Times New Roman" panose="02020603050405020304" pitchFamily="18" charset="0"/>
                </a:rPr>
                <a:t>Presentation</a:t>
              </a:r>
              <a:endParaRPr lang="en-US" sz="9600" dirty="0">
                <a:solidFill>
                  <a:srgbClr val="FF0000"/>
                </a:solidFill>
                <a:latin typeface="Comic Sans MS" pitchFamily="66" charset="0"/>
                <a:cs typeface="Aharoni" panose="02010803020104030203" pitchFamily="2" charset="-79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0FBE0C-B88A-436E-97A3-4A51CF83B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5" b="15390"/>
            <a:stretch/>
          </p:blipFill>
          <p:spPr>
            <a:xfrm>
              <a:off x="-11790292" y="5220703"/>
              <a:ext cx="5414503" cy="355010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BE648C-37A6-441A-94D6-903BC126D930}"/>
              </a:ext>
            </a:extLst>
          </p:cNvPr>
          <p:cNvGrpSpPr/>
          <p:nvPr/>
        </p:nvGrpSpPr>
        <p:grpSpPr>
          <a:xfrm>
            <a:off x="6096000" y="3521587"/>
            <a:ext cx="3420103" cy="769441"/>
            <a:chOff x="397164" y="323274"/>
            <a:chExt cx="3420103" cy="7694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4C7001-1E3F-4912-B240-20F3E34DD9C7}"/>
                </a:ext>
              </a:extLst>
            </p:cNvPr>
            <p:cNvSpPr txBox="1"/>
            <p:nvPr/>
          </p:nvSpPr>
          <p:spPr>
            <a:xfrm>
              <a:off x="397164" y="323274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>
                  <a:solidFill>
                    <a:srgbClr val="FF0066"/>
                  </a:solidFill>
                  <a:latin typeface=".VnBlack" panose="020B7200000000000000" pitchFamily="34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D3DA6-6A02-46A7-AC80-DE38CFB19273}"/>
                </a:ext>
              </a:extLst>
            </p:cNvPr>
            <p:cNvSpPr txBox="1"/>
            <p:nvPr/>
          </p:nvSpPr>
          <p:spPr>
            <a:xfrm>
              <a:off x="958536" y="446384"/>
              <a:ext cx="2858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Listen and repeat.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466581"/>
      </p:ext>
    </p:extLst>
  </p:cSld>
  <p:clrMapOvr>
    <a:masterClrMapping/>
  </p:clrMapOvr>
  <p:transition spd="slow">
    <p:randomBar dir="vert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Ảnh miễn phí của Phòng khá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8"/>
          <a:stretch/>
        </p:blipFill>
        <p:spPr bwMode="auto">
          <a:xfrm>
            <a:off x="915768" y="1028700"/>
            <a:ext cx="4704394" cy="35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Ảnh miễn phí của Phòng khá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2645" y="2328863"/>
            <a:ext cx="4230230" cy="38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6982" y="4871070"/>
            <a:ext cx="393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1. Where is the rug?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1311" y="759709"/>
            <a:ext cx="459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2. Where is the sofa?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410F7-8B22-45DB-AC77-D701CC08A21C}"/>
              </a:ext>
            </a:extLst>
          </p:cNvPr>
          <p:cNvGrpSpPr/>
          <p:nvPr/>
        </p:nvGrpSpPr>
        <p:grpSpPr>
          <a:xfrm>
            <a:off x="155034" y="-9732"/>
            <a:ext cx="4460690" cy="769441"/>
            <a:chOff x="238580" y="354016"/>
            <a:chExt cx="4460690" cy="7694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DA5DFB-83EB-4E8A-A13D-868978624B6C}"/>
                </a:ext>
              </a:extLst>
            </p:cNvPr>
            <p:cNvGrpSpPr/>
            <p:nvPr/>
          </p:nvGrpSpPr>
          <p:grpSpPr>
            <a:xfrm>
              <a:off x="238580" y="354016"/>
              <a:ext cx="3941010" cy="769441"/>
              <a:chOff x="238580" y="354016"/>
              <a:chExt cx="3941010" cy="76944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C10B1D-EF78-426B-8F05-84BAB2A13EA2}"/>
                  </a:ext>
                </a:extLst>
              </p:cNvPr>
              <p:cNvSpPr txBox="1"/>
              <p:nvPr/>
            </p:nvSpPr>
            <p:spPr>
              <a:xfrm>
                <a:off x="238580" y="354016"/>
                <a:ext cx="5293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66"/>
                    </a:solidFill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9031AD-99A4-4409-ABB5-E2F0658D9632}"/>
                  </a:ext>
                </a:extLst>
              </p:cNvPr>
              <p:cNvSpPr txBox="1"/>
              <p:nvPr/>
            </p:nvSpPr>
            <p:spPr>
              <a:xfrm>
                <a:off x="764873" y="446384"/>
                <a:ext cx="34147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Comic Sans MS" pitchFamily="66" charset="0"/>
                  </a:rPr>
                  <a:t>Listen and repeat.</a:t>
                </a:r>
              </a:p>
            </p:txBody>
          </p:sp>
        </p:grp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E4176F6B-C14B-4C4C-8119-A2BCE6C57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30" y="446384"/>
              <a:ext cx="472440" cy="43434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716406" y="5427592"/>
            <a:ext cx="49037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-It’s in front of the sofa.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1311" y="1282929"/>
            <a:ext cx="49037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-It’s between two lamps.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10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Ảnh miễn phí của Nội đị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8" b="12280"/>
          <a:stretch/>
        </p:blipFill>
        <p:spPr bwMode="auto">
          <a:xfrm>
            <a:off x="6684964" y="1000124"/>
            <a:ext cx="4659311" cy="35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Ảnh miễn phí của Nhà bế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3" y="1000125"/>
            <a:ext cx="4657819" cy="35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4944" y="4599587"/>
            <a:ext cx="477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3. Where is the fridge?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596" y="4536124"/>
            <a:ext cx="477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4. Where are the books?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905" y="5069896"/>
            <a:ext cx="49037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-It’s next to the sink.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6921" y="5018271"/>
            <a:ext cx="49037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- They’re behind the sofa.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9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BB65AB-4914-4746-AFD3-4CE9508C70CF}"/>
              </a:ext>
            </a:extLst>
          </p:cNvPr>
          <p:cNvSpPr txBox="1"/>
          <p:nvPr/>
        </p:nvSpPr>
        <p:spPr>
          <a:xfrm>
            <a:off x="5745018" y="2463524"/>
            <a:ext cx="3791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b="1" dirty="0">
                <a:solidFill>
                  <a:srgbClr val="FF0000"/>
                </a:solidFill>
                <a:effectLst/>
                <a:latin typeface="Comic Sans MS" pitchFamily="66" charset="0"/>
                <a:ea typeface="Times New Roman" panose="02020603050405020304" pitchFamily="18" charset="0"/>
              </a:rPr>
              <a:t>Practice</a:t>
            </a:r>
            <a:endParaRPr lang="en-US" sz="9600" b="1" dirty="0">
              <a:solidFill>
                <a:srgbClr val="FF0000"/>
              </a:solidFill>
              <a:latin typeface="Comic Sans MS" pitchFamily="66" charset="0"/>
              <a:cs typeface="Aharoni" panose="02010803020104030203" pitchFamily="2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BE648C-37A6-441A-94D6-903BC126D930}"/>
              </a:ext>
            </a:extLst>
          </p:cNvPr>
          <p:cNvGrpSpPr/>
          <p:nvPr/>
        </p:nvGrpSpPr>
        <p:grpSpPr>
          <a:xfrm>
            <a:off x="6430825" y="3521587"/>
            <a:ext cx="2670979" cy="769441"/>
            <a:chOff x="342882" y="323273"/>
            <a:chExt cx="2670979" cy="7694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4C7001-1E3F-4912-B240-20F3E34DD9C7}"/>
                </a:ext>
              </a:extLst>
            </p:cNvPr>
            <p:cNvSpPr txBox="1"/>
            <p:nvPr/>
          </p:nvSpPr>
          <p:spPr>
            <a:xfrm>
              <a:off x="342882" y="323273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66"/>
                  </a:solidFill>
                  <a:latin typeface=".VnBlack" panose="020B7200000000000000" pitchFamily="34" charset="0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D3DA6-6A02-46A7-AC80-DE38CFB19273}"/>
                </a:ext>
              </a:extLst>
            </p:cNvPr>
            <p:cNvSpPr txBox="1"/>
            <p:nvPr/>
          </p:nvSpPr>
          <p:spPr>
            <a:xfrm>
              <a:off x="834610" y="446383"/>
              <a:ext cx="2179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Look and say.</a:t>
              </a:r>
            </a:p>
          </p:txBody>
        </p:sp>
      </p:grpSp>
      <p:pic>
        <p:nvPicPr>
          <p:cNvPr id="10" name="Picture 13">
            <a:extLst>
              <a:ext uri="{FF2B5EF4-FFF2-40B4-BE49-F238E27FC236}">
                <a16:creationId xmlns:a16="http://schemas.microsoft.com/office/drawing/2014/main" id="{E79F5E73-B7A2-4882-A636-F93CD7FD1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7656"/>
          <a:stretch/>
        </p:blipFill>
        <p:spPr>
          <a:xfrm>
            <a:off x="3965211" y="2288660"/>
            <a:ext cx="1480328" cy="1879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8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ên Nhiên, Mẫu, Lá, Vẽ, Bản Phác Thả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79950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6504;p57"/>
          <p:cNvGrpSpPr/>
          <p:nvPr/>
        </p:nvGrpSpPr>
        <p:grpSpPr>
          <a:xfrm>
            <a:off x="2350344" y="1286935"/>
            <a:ext cx="7452025" cy="4114800"/>
            <a:chOff x="4805291" y="1326145"/>
            <a:chExt cx="3180602" cy="2553930"/>
          </a:xfrm>
        </p:grpSpPr>
        <p:sp>
          <p:nvSpPr>
            <p:cNvPr id="5" name="Google Shape;6505;p57"/>
            <p:cNvSpPr/>
            <p:nvPr/>
          </p:nvSpPr>
          <p:spPr>
            <a:xfrm>
              <a:off x="5745503" y="3718675"/>
              <a:ext cx="1255500" cy="161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6506;p57"/>
            <p:cNvGrpSpPr/>
            <p:nvPr/>
          </p:nvGrpSpPr>
          <p:grpSpPr>
            <a:xfrm>
              <a:off x="4805291" y="1326145"/>
              <a:ext cx="3180602" cy="2488683"/>
              <a:chOff x="4794566" y="1226445"/>
              <a:chExt cx="3492864" cy="2733014"/>
            </a:xfrm>
          </p:grpSpPr>
          <p:sp>
            <p:nvSpPr>
              <p:cNvPr id="7" name="Google Shape;6508;p57"/>
              <p:cNvSpPr/>
              <p:nvPr/>
            </p:nvSpPr>
            <p:spPr>
              <a:xfrm>
                <a:off x="4794566" y="1226445"/>
                <a:ext cx="3492864" cy="2114164"/>
              </a:xfrm>
              <a:custGeom>
                <a:avLst/>
                <a:gdLst/>
                <a:ahLst/>
                <a:cxnLst/>
                <a:rect l="l" t="t" r="r" b="b"/>
                <a:pathLst>
                  <a:path w="49474" h="32544" extrusionOk="0">
                    <a:moveTo>
                      <a:pt x="2509" y="0"/>
                    </a:moveTo>
                    <a:cubicBezTo>
                      <a:pt x="1124" y="0"/>
                      <a:pt x="0" y="1124"/>
                      <a:pt x="0" y="2509"/>
                    </a:cubicBezTo>
                    <a:lnTo>
                      <a:pt x="0" y="30035"/>
                    </a:lnTo>
                    <a:cubicBezTo>
                      <a:pt x="0" y="31420"/>
                      <a:pt x="1124" y="32544"/>
                      <a:pt x="2509" y="32544"/>
                    </a:cubicBezTo>
                    <a:lnTo>
                      <a:pt x="46965" y="32544"/>
                    </a:lnTo>
                    <a:cubicBezTo>
                      <a:pt x="48350" y="32544"/>
                      <a:pt x="49474" y="31420"/>
                      <a:pt x="49474" y="30035"/>
                    </a:cubicBezTo>
                    <a:lnTo>
                      <a:pt x="49474" y="2509"/>
                    </a:lnTo>
                    <a:cubicBezTo>
                      <a:pt x="49474" y="1124"/>
                      <a:pt x="48350" y="0"/>
                      <a:pt x="46965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9600" dirty="0">
                    <a:solidFill>
                      <a:srgbClr val="FF0000"/>
                    </a:solidFill>
                    <a:latin typeface="Comic Sans MS" pitchFamily="66" charset="0"/>
                  </a:rPr>
                  <a:t>  Yes or No</a:t>
                </a:r>
                <a:endParaRPr sz="9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" name="Google Shape;6507;p57"/>
              <p:cNvSpPr/>
              <p:nvPr/>
            </p:nvSpPr>
            <p:spPr>
              <a:xfrm>
                <a:off x="6010192" y="3340609"/>
                <a:ext cx="1061612" cy="618850"/>
              </a:xfrm>
              <a:custGeom>
                <a:avLst/>
                <a:gdLst/>
                <a:ahLst/>
                <a:cxnLst/>
                <a:rect l="l" t="t" r="r" b="b"/>
                <a:pathLst>
                  <a:path w="15037" h="6128" extrusionOk="0">
                    <a:moveTo>
                      <a:pt x="2443" y="1"/>
                    </a:moveTo>
                    <a:lnTo>
                      <a:pt x="2222" y="2875"/>
                    </a:lnTo>
                    <a:cubicBezTo>
                      <a:pt x="2222" y="2875"/>
                      <a:pt x="2339" y="3398"/>
                      <a:pt x="1529" y="4116"/>
                    </a:cubicBezTo>
                    <a:cubicBezTo>
                      <a:pt x="732" y="4835"/>
                      <a:pt x="92" y="5500"/>
                      <a:pt x="92" y="5500"/>
                    </a:cubicBezTo>
                    <a:cubicBezTo>
                      <a:pt x="92" y="5500"/>
                      <a:pt x="1" y="5657"/>
                      <a:pt x="1" y="5892"/>
                    </a:cubicBezTo>
                    <a:cubicBezTo>
                      <a:pt x="1" y="6115"/>
                      <a:pt x="131" y="6127"/>
                      <a:pt x="693" y="6127"/>
                    </a:cubicBezTo>
                    <a:lnTo>
                      <a:pt x="14345" y="6127"/>
                    </a:lnTo>
                    <a:cubicBezTo>
                      <a:pt x="14906" y="6127"/>
                      <a:pt x="15037" y="6115"/>
                      <a:pt x="15037" y="5892"/>
                    </a:cubicBezTo>
                    <a:cubicBezTo>
                      <a:pt x="15037" y="5657"/>
                      <a:pt x="14946" y="5500"/>
                      <a:pt x="14946" y="5500"/>
                    </a:cubicBezTo>
                    <a:cubicBezTo>
                      <a:pt x="14946" y="5500"/>
                      <a:pt x="14305" y="4835"/>
                      <a:pt x="13495" y="4116"/>
                    </a:cubicBezTo>
                    <a:cubicBezTo>
                      <a:pt x="12699" y="3398"/>
                      <a:pt x="12804" y="2875"/>
                      <a:pt x="12804" y="2875"/>
                    </a:cubicBezTo>
                    <a:lnTo>
                      <a:pt x="12595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1531" y="4065769"/>
            <a:ext cx="5568196" cy="27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breeze.wav"/>
          </p:stSnd>
        </p:sndAc>
      </p:transition>
    </mc:Choice>
    <mc:Fallback xmlns="">
      <p:transition spd="slow">
        <p:circle/>
        <p:sndAc>
          <p:stSnd>
            <p:snd r:embed="rId8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1078201" y="3747830"/>
            <a:ext cx="43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1. Is this a rug?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1463040" y="4396763"/>
            <a:ext cx="8752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2807545" y="4400757"/>
            <a:ext cx="8752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6286666" y="3848023"/>
            <a:ext cx="538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2. Is the rug behind the table?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7454537" y="4508901"/>
            <a:ext cx="8752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8799042" y="4512895"/>
            <a:ext cx="8752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7341326" y="5385687"/>
            <a:ext cx="433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No, it isn’t.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It’s under the table.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063" y="5426770"/>
            <a:ext cx="339634" cy="3619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Ảnh miễn phí của Những cái thả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88" b="93750" l="34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93" t="25867" r="3276"/>
          <a:stretch/>
        </p:blipFill>
        <p:spPr bwMode="auto">
          <a:xfrm rot="201288">
            <a:off x="811116" y="127558"/>
            <a:ext cx="3992856" cy="33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Ảnh miễn phí của Phòng khá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8"/>
          <a:stretch/>
        </p:blipFill>
        <p:spPr bwMode="auto">
          <a:xfrm>
            <a:off x="6584493" y="557213"/>
            <a:ext cx="41021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0" grpId="1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1078201" y="3747830"/>
            <a:ext cx="43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3. Are they two plates?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1463040" y="4396763"/>
            <a:ext cx="8752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2807545" y="4400757"/>
            <a:ext cx="8752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6315075" y="3859968"/>
            <a:ext cx="593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4. Is the sofa behind the table?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7454537" y="4508901"/>
            <a:ext cx="8752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8799042" y="4512895"/>
            <a:ext cx="8752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01" y="1518739"/>
            <a:ext cx="3496614" cy="2229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87" y="1044122"/>
            <a:ext cx="3496614" cy="2229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CC0FF7-2A47-4DA8-9357-5B902F6361D2}"/>
              </a:ext>
            </a:extLst>
          </p:cNvPr>
          <p:cNvSpPr txBox="1"/>
          <p:nvPr/>
        </p:nvSpPr>
        <p:spPr>
          <a:xfrm>
            <a:off x="1345475" y="5265520"/>
            <a:ext cx="433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No, they aren’t.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They are spoons.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75212" y="5306603"/>
            <a:ext cx="339634" cy="3619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Ảnh miễn phí của Phòng khá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8456" y="1044122"/>
            <a:ext cx="4990209" cy="26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9" grpId="1" animBg="1"/>
      <p:bldP spid="10" grpId="0" animBg="1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5136446"/>
  <p:tag name="ISPRING_PRESENTATION_COURSE_TITLE" val="48.Unit 4-Lesson 2-Period 2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BcRLxU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FxEvFQ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ES8VK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BcRLxU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FxEvFQ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XES8VF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FxEvFTahn1hYAAAAGIAAAAcAAAAdW5pdmVyc2FsL2xvY2FsX3NldHRpbmdzLnhtbLOxr8jNUShLLSrOzM+zVTLUM1BSSM1Lzk/JzEu3VQoNcdO1UFIoLknMS0nMyc9LtVXKy1dSsLfjssnJT07MCU4tKQEqLFYoyEmsTC0KSc0FMkpS/RJzgSrDw42V9O24AFBLAwQUAAIACABcRLxU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BcRLxUPMoRpUsAAABqAAAAGwAAAHVuaXZlcnNhbC91bml2ZXJzYWwucG5nLnhtbLOxr8jNUShLLSrOzM+zVTLUM1Cyt+PlsikoSi3LTC1XqACKGekZQICSQqWtkgkStzwzpSTDVsnCwBAhlpGamZ5RYqtkhiSoDzQSAFBLAQIAABQAAgAIAOOGAlPDxJh2RwMAAOEJAAAUAAAAAAAAAAEAAAAAAAAAAAB1bml2ZXJzYWwvcGxheWVyLnhtbFBLAQIAABQAAgAIAFxEvFTKowNubAYAACgZAAAdAAAAAAAAAAEAAAAAAHkDAAB1bml2ZXJzYWwvY29tbW9uX21lc3NhZ2VzLmxuZ1BLAQIAABQAAgAIAFxEvFQVHmAbowAAAH8BAAAuAAAAAAAAAAEAAAAAACAKAAB1bml2ZXJzYWwvcGxheWJhY2tfYW5kX25hdmlnYXRpb25fc2V0dGluZ3MueG1sUEsBAgAAFAACAAgAXES8VKenV+h8BAAAbxcAACcAAAAAAAAAAQAAAAAADwsAAHVuaXZlcnNhbC9mbGFzaF9wdWJsaXNoaW5nX3NldHRpbmdzLnhtbFBLAQIAABQAAgAIAFxEvFS86VOGdwMAAOgMAAAhAAAAAAAAAAEAAAAAANAPAAB1bml2ZXJzYWwvZmxhc2hfc2tpbl9zZXR0aW5ncy54bWxQSwECAAAUAAIACABcRLxUF9vd2HcEAAD5FgAAJgAAAAAAAAABAAAAAACGEwAAdW5pdmVyc2FsL2h0bWxfcHVibGlzaGluZ19zZXR0aW5ncy54bWxQSwECAAAUAAIACABcRLxUVHMZhbABAACBBgAAHwAAAAAAAAABAAAAAABBGAAAdW5pdmVyc2FsL2h0bWxfc2tpbl9zZXR0aW5ncy5qc1BLAQIAABQAAgAIAFxEvFTahn1hYAAAAGIAAAAcAAAAAAAAAAEAAAAAAC4aAAB1bml2ZXJzYWwvbG9jYWxfc2V0dGluZ3MueG1sUEsBAgAAFAACAAgAXES8VIPsCm8cBgAARxMAABcAAAAAAAAAAAAAAAAAyBoAAHVuaXZlcnNhbC91bml2ZXJzYWwucG5nUEsBAgAAFAACAAgAXES8VDzKEaVLAAAAagAAABsAAAAAAAAAAQAAAAAAGSEAAHVuaXZlcnNhbC91bml2ZXJzYWwucG5nLnhtbFBLBQYAAAAACgAKAAYDAACdIQAAAAA="/>
  <p:tag name="ISPRING_LMS_API_VERSION" val="SCORM 2004 (2nd edition)"/>
  <p:tag name="ISPRING_ULTRA_SCORM_COURSE_ID" val="CAC15331-BE67-425D-B7DB-3CB68779437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|x{7070F873-55FB-4E49-8DA2-6F658BF36F6A}&quot;,&quot;C:\\Users\\Admin\\Desktop\\UNIT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ULTRA_SCORM_SLIDE_COUNT" val="31"/>
  <p:tag name="ISPRING_SCORM_RATE_SLIDES" val="0"/>
  <p:tag name="ISPRING_SCORM_RATE_QUIZZES" val="0"/>
  <p:tag name="ISPRING_SCORM_PASSING_SCORE" val="0.000000"/>
  <p:tag name="ISPRING_CURRENT_PLAYER_ID" val="universal"/>
  <p:tag name="ISPRING_PRESENTATION_TITLE" val="48.Unit 4-Lesson 2-Period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9B17F4-ADF8-4885-BD0F-5E8D0A982F74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087C43-192F-426F-8271-A55C47043742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3F11A6-13F5-45B5-BC44-4CC08CB9EB0F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5FC551-A815-4D24-8435-8607D7196004}: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4F1FE1-23BE-4BD3-BD40-0166B033083A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61C34E-CAA3-4F3B-A7F0-D93858C15146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0D2FF3-FD99-43C9-9641-2F52DADC892E}:30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3972</TotalTime>
  <Words>388</Words>
  <Application>Microsoft Macintosh PowerPoint</Application>
  <PresentationFormat>Widescreen</PresentationFormat>
  <Paragraphs>96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.VnBlack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48.Unit 4-Lesson 2-Period 2</dc:title>
  <dc:creator>Nguyễn  Điệp</dc:creator>
  <cp:lastModifiedBy>Lan Anh</cp:lastModifiedBy>
  <cp:revision>146</cp:revision>
  <dcterms:created xsi:type="dcterms:W3CDTF">2022-02-22T14:44:02Z</dcterms:created>
  <dcterms:modified xsi:type="dcterms:W3CDTF">2024-10-09T03:44:14Z</dcterms:modified>
</cp:coreProperties>
</file>