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6" r:id="rId2"/>
    <p:sldId id="261" r:id="rId3"/>
    <p:sldId id="262" r:id="rId4"/>
    <p:sldId id="266" r:id="rId5"/>
    <p:sldId id="264" r:id="rId6"/>
    <p:sldId id="3992" r:id="rId7"/>
    <p:sldId id="3993" r:id="rId8"/>
    <p:sldId id="3995" r:id="rId9"/>
    <p:sldId id="267" r:id="rId10"/>
    <p:sldId id="269" r:id="rId11"/>
    <p:sldId id="268" r:id="rId12"/>
    <p:sldId id="303" r:id="rId13"/>
    <p:sldId id="270" r:id="rId14"/>
    <p:sldId id="306" r:id="rId15"/>
    <p:sldId id="416" r:id="rId16"/>
    <p:sldId id="3991" r:id="rId17"/>
  </p:sldIdLst>
  <p:sldSz cx="12192000" cy="6858000"/>
  <p:notesSz cx="6858000" cy="9144000"/>
  <p:embeddedFontLst>
    <p:embeddedFont>
      <p:font typeface="Calibri Light" panose="020F0302020204030204" pitchFamily="34" charset="0"/>
      <p:regular r:id="rId19"/>
      <p:italic r:id="rId20"/>
    </p:embeddedFont>
    <p:embeddedFont>
      <p:font typeface="Coiny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#9Slide05 SVNJourney" pitchFamily="2" charset="0"/>
      <p:regular r:id="rId26"/>
    </p:embeddedFont>
    <p:embeddedFont>
      <p:font typeface="Cambria Math" panose="02040503050406030204" pitchFamily="18" charset="0"/>
      <p:regular r:id="rId27"/>
    </p:embeddedFont>
    <p:embeddedFont>
      <p:font typeface="#1Li-N7 IcielNabila" panose="020B0604020202020204" charset="0"/>
      <p:regular r:id="rId28"/>
    </p:embeddedFont>
    <p:embeddedFont>
      <p:font typeface="#9Slide07 Baloo Tamma" panose="03080902040302020200" pitchFamily="66" charset="0"/>
      <p:regular r:id="rId29"/>
    </p:embeddedFont>
    <p:embeddedFont>
      <p:font typeface="#9Slide07 Cadena" panose="02000503000000020004" pitchFamily="2" charset="0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68771-D69F-4DDF-AFDC-8B587D974423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0C3E1-80A3-474D-91CB-8D24FD37B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26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D8972-2E64-4A64-BD40-8E66BB9CEB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52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AF74D-8070-4688-8A8D-4314FCF85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70001E-31A4-4288-B405-E7083EC5A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EE820-5EE2-4AB8-A77A-6F6EA3C1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3971-C864-487D-A6C0-BD5BBF0D7930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DA34A-7C3D-424E-90B7-810A05CF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305AF-D064-4A20-BCD2-AEF31F944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99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A7DFD-5CE4-4D42-A1D2-C74A8CBB4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254A8A-9A01-4C23-AA28-CE4DB80BA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87C8E-EBFC-475B-B55C-C278E5F0A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3971-C864-487D-A6C0-BD5BBF0D7930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BD9B1-A0EF-463F-97F1-93D196EB2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65893-6547-4781-863F-9CC08DB9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04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267F6F-34E9-47CD-8B81-974A8820B3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E127C6-4468-495F-952B-CF46D4260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400FF-2853-4228-BAB4-CC460818A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3971-C864-487D-A6C0-BD5BBF0D7930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D513F-1EFA-4B38-97A2-894EC0929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38CA1-0F94-44E2-B87A-0D5678B2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38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FA535-59F1-4E3C-B5CA-66F817F82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CCA43-7257-4ABF-8186-B8A20DE47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341DC-B38C-4CAA-A945-36CD850AE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3971-C864-487D-A6C0-BD5BBF0D7930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3B962-1604-4809-87B6-D0626658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AEFDC-013F-4D58-9CC0-622E1BAC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47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E13D6-2FC2-405B-8E2F-523912F4B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49028-54AD-40CA-960F-4E79CDEDB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888AD-6944-4793-BB20-821E24709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3971-C864-487D-A6C0-BD5BBF0D7930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F99F7-EC55-4A6B-89DC-B4B7166B4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C00E9-CC40-4522-AAEC-C30383B9E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40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F1E64-41B6-44BD-A9C3-9D392981F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A058D-3B78-4BF2-82D7-7EA1C665F3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40E33-0CB9-4EA2-9468-1F60CF232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16D08C-552B-424C-B7A5-18726D2BD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3971-C864-487D-A6C0-BD5BBF0D7930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15813-EF06-4F27-BBCC-16A04DCA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31A83-ADE6-40BF-BB21-DC75E7001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7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A1695-6F4F-4A9B-8F26-814F6F98F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8B8C0-D378-49FA-8C41-6C962DFB2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FB8CF-CC77-4EE8-952F-B57D184A3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637D7B-3190-431E-B0D2-645BD975A0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A47E5B-EE9D-49DF-B8B7-25E2B230C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4B3AE5-A0F5-4F64-9EA1-087AB4A8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3971-C864-487D-A6C0-BD5BBF0D7930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1CE65F-2AFB-41EB-9AEA-B010B69A4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156B10-F8D0-40F0-A6EA-905708787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74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4424B-83DA-4682-B51C-8842F79A7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C8C621-086E-4600-8E8D-95FCE26E4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3971-C864-487D-A6C0-BD5BBF0D7930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3C74E-28E1-4917-BE1C-0509374FA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282FC-C000-4BD9-8DCB-7DB68399A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06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B989D2-27F0-4081-9EBB-2C2AF9892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3971-C864-487D-A6C0-BD5BBF0D7930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DF651B-65A7-4F34-AC23-65DA6CBA9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CDCF1-24F5-4038-B3AC-C697A2E10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37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15EBB-A3D7-4159-B650-657F85C96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2833F-5BE7-4E12-AB29-7D50F286D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9198B-FAA0-483F-8623-EE62254D5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A13F5-2809-4B85-817F-F0B7CC323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3971-C864-487D-A6C0-BD5BBF0D7930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00FBD-6693-4252-9BC0-0E4BF4A07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AF78A-107E-4491-A75D-17688D2F8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16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4CBE-D296-4549-83BC-D240AE9D4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C11305-5660-4695-8767-82069C439B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FAB2B8-307C-4520-9201-AB8E5243F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50E6D-7028-4224-922A-8EA1438E8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3971-C864-487D-A6C0-BD5BBF0D7930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404B-563A-4058-ABED-058C4509F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26608-3216-48F3-8B2A-58A6384CF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21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C4DA35-47DC-4201-ABE6-D96115001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797F6-371D-446C-B5AE-B20CA63EC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A34B7-354E-46BC-B36E-B4B5CB23D2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63971-C864-487D-A6C0-BD5BBF0D7930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D33BB-CD09-4728-A49F-ED16D9A860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8E4F3-3448-444C-87F4-763F718CF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7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A013324C-A944-4A93-90FC-1D0C019A8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899" y="906142"/>
            <a:ext cx="6167830" cy="125742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DF838F2-49AA-4584-8FC5-07BD5889C51F}"/>
              </a:ext>
            </a:extLst>
          </p:cNvPr>
          <p:cNvGrpSpPr/>
          <p:nvPr/>
        </p:nvGrpSpPr>
        <p:grpSpPr>
          <a:xfrm>
            <a:off x="262958" y="1178341"/>
            <a:ext cx="12097926" cy="4280038"/>
            <a:chOff x="47036" y="2658178"/>
            <a:chExt cx="12097926" cy="428003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2835971-3471-4015-98B9-33DC367CA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3767" y="2658178"/>
              <a:ext cx="1306588" cy="1621860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00C4D08-D444-4CF4-8D93-718DCBEC2354}"/>
                </a:ext>
              </a:extLst>
            </p:cNvPr>
            <p:cNvGrpSpPr/>
            <p:nvPr/>
          </p:nvGrpSpPr>
          <p:grpSpPr>
            <a:xfrm>
              <a:off x="47036" y="4280038"/>
              <a:ext cx="12097926" cy="2658178"/>
              <a:chOff x="517404" y="3906683"/>
              <a:chExt cx="11923637" cy="2658178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842CE3A9-ECCF-4267-B61D-B8CF50F392CF}"/>
                  </a:ext>
                </a:extLst>
              </p:cNvPr>
              <p:cNvGrpSpPr/>
              <p:nvPr/>
            </p:nvGrpSpPr>
            <p:grpSpPr>
              <a:xfrm>
                <a:off x="517404" y="3906683"/>
                <a:ext cx="11923637" cy="2658178"/>
                <a:chOff x="582242" y="4131524"/>
                <a:chExt cx="11923637" cy="2658178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B4FD9A8C-0B8C-4ADE-8F92-A02BE99D5434}"/>
                    </a:ext>
                  </a:extLst>
                </p:cNvPr>
                <p:cNvSpPr/>
                <p:nvPr/>
              </p:nvSpPr>
              <p:spPr>
                <a:xfrm>
                  <a:off x="582242" y="4131524"/>
                  <a:ext cx="11142440" cy="265817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000"/>
                </a:solidFill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3AA75C3C-5630-4CAA-A27E-303BF26C59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6407" y="4847729"/>
                  <a:ext cx="1629472" cy="1917025"/>
                </a:xfrm>
                <a:prstGeom prst="rect">
                  <a:avLst/>
                </a:prstGeom>
              </p:spPr>
            </p:pic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CB3CE20E-81E4-4E86-87CE-0FBE5A9915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800" y="4094652"/>
                <a:ext cx="10639647" cy="22822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2946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6973-D1FD-4E67-85DC-FD9034CE9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C11147-CE59-477A-82B1-615343EC3738}"/>
              </a:ext>
            </a:extLst>
          </p:cNvPr>
          <p:cNvSpPr txBox="1"/>
          <p:nvPr/>
        </p:nvSpPr>
        <p:spPr>
          <a:xfrm>
            <a:off x="4277080" y="5905732"/>
            <a:ext cx="515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Đất bị xói mòn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953BE4-F715-4ED6-8D78-C8CDDC04D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247">
            <a:off x="1810048" y="960370"/>
            <a:ext cx="8375710" cy="4701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90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6973-D1FD-4E67-85DC-FD9034CE9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59370-4870-4525-A1DC-1005401355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4"/>
          <a:stretch/>
        </p:blipFill>
        <p:spPr>
          <a:xfrm>
            <a:off x="1859919" y="950758"/>
            <a:ext cx="8275968" cy="495648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C11147-CE59-477A-82B1-615343EC3738}"/>
              </a:ext>
            </a:extLst>
          </p:cNvPr>
          <p:cNvSpPr txBox="1"/>
          <p:nvPr/>
        </p:nvSpPr>
        <p:spPr>
          <a:xfrm>
            <a:off x="3602182" y="5963651"/>
            <a:ext cx="5846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Động vật bị tuyệt chủng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741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4AC98F5-FFA2-45A1-810C-18FFE55B74B3}"/>
              </a:ext>
            </a:extLst>
          </p:cNvPr>
          <p:cNvSpPr/>
          <p:nvPr/>
        </p:nvSpPr>
        <p:spPr>
          <a:xfrm>
            <a:off x="70466" y="334701"/>
            <a:ext cx="11577782" cy="6431095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1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9" y="489544"/>
            <a:ext cx="9989916" cy="5392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35D2C1-09A2-418F-A6BA-1BCB9EFBFFEE}"/>
              </a:ext>
            </a:extLst>
          </p:cNvPr>
          <p:cNvSpPr txBox="1"/>
          <p:nvPr/>
        </p:nvSpPr>
        <p:spPr>
          <a:xfrm>
            <a:off x="3814618" y="6045290"/>
            <a:ext cx="515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Hiệu ứng nhà kính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FBBA8DB-F5B0-42FD-8279-8FE9E38A1FF1}"/>
              </a:ext>
            </a:extLst>
          </p:cNvPr>
          <p:cNvSpPr/>
          <p:nvPr/>
        </p:nvSpPr>
        <p:spPr>
          <a:xfrm>
            <a:off x="245533" y="262470"/>
            <a:ext cx="11577782" cy="6431095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D3C3F5-5BBD-44A2-BF83-EFB476BFFEE1}"/>
              </a:ext>
            </a:extLst>
          </p:cNvPr>
          <p:cNvSpPr txBox="1"/>
          <p:nvPr/>
        </p:nvSpPr>
        <p:spPr>
          <a:xfrm>
            <a:off x="2017877" y="2681036"/>
            <a:ext cx="844323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0" i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1) </a:t>
            </a:r>
            <a:r>
              <a:rPr lang="vi-VN" sz="4000" b="0" i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Hậu quả của việc phá rừng.</a:t>
            </a:r>
          </a:p>
          <a:p>
            <a:pPr algn="just"/>
            <a:r>
              <a:rPr lang="en-US" sz="4000" b="0" i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2) </a:t>
            </a:r>
            <a:r>
              <a:rPr lang="vi-VN" sz="4000" b="0" i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Liên hệ đến thực tế ở địa phương bạn (khí hậu, thời tiết có gì thay đổi, thiên tai,…).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85C709-4478-4100-8921-A2CAC7AB7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13" y="926116"/>
            <a:ext cx="1007756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3810B-68D0-493C-8FA4-56BD1D218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9984C5-17A9-421D-9959-DDFB16E3CDD2}"/>
              </a:ext>
            </a:extLst>
          </p:cNvPr>
          <p:cNvSpPr/>
          <p:nvPr/>
        </p:nvSpPr>
        <p:spPr>
          <a:xfrm>
            <a:off x="254431" y="149864"/>
            <a:ext cx="11683138" cy="6491969"/>
          </a:xfrm>
          <a:prstGeom prst="roundRect">
            <a:avLst>
              <a:gd name="adj" fmla="val 11503"/>
            </a:avLst>
          </a:prstGeom>
          <a:solidFill>
            <a:schemeClr val="bg1">
              <a:alpha val="81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8D9B94-9910-4F56-B49E-FF1C07B73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444"/>
            <a:ext cx="6634534" cy="4743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744F57-773F-40B2-94D5-653B6F93D4CE}"/>
              </a:ext>
            </a:extLst>
          </p:cNvPr>
          <p:cNvSpPr txBox="1"/>
          <p:nvPr/>
        </p:nvSpPr>
        <p:spPr>
          <a:xfrm>
            <a:off x="40851" y="548141"/>
            <a:ext cx="65581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#1Li-N7 IcielNabila" pitchFamily="2" charset="0"/>
              </a:rPr>
              <a:t>Tác hại của </a:t>
            </a:r>
          </a:p>
          <a:p>
            <a:pPr algn="ctr"/>
            <a:r>
              <a:rPr lang="en-US" sz="6000">
                <a:latin typeface="#1Li-N7 IcielNabila" pitchFamily="2" charset="0"/>
              </a:rPr>
              <a:t>việc phá rừng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3F3296-5D72-49E8-8BF3-FCFCF1233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289" y="922606"/>
            <a:ext cx="5919729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0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7FFB12-18FA-4D9C-A920-FDCE9D6A33ED}"/>
              </a:ext>
            </a:extLst>
          </p:cNvPr>
          <p:cNvSpPr/>
          <p:nvPr/>
        </p:nvSpPr>
        <p:spPr>
          <a:xfrm>
            <a:off x="250715" y="136922"/>
            <a:ext cx="11690569" cy="6598459"/>
          </a:xfrm>
          <a:prstGeom prst="roundRect">
            <a:avLst>
              <a:gd name="adj" fmla="val 11503"/>
            </a:avLst>
          </a:prstGeom>
          <a:solidFill>
            <a:schemeClr val="bg1">
              <a:alpha val="81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5CAAF6-64D7-46F9-A34C-9AA98D3F1896}"/>
              </a:ext>
            </a:extLst>
          </p:cNvPr>
          <p:cNvSpPr txBox="1"/>
          <p:nvPr/>
        </p:nvSpPr>
        <p:spPr>
          <a:xfrm>
            <a:off x="3692927" y="463151"/>
            <a:ext cx="9546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>
                <a:solidFill>
                  <a:srgbClr val="00B050"/>
                </a:solidFill>
              </a:rPr>
              <a:t>Mình cùng vẽ tranh </a:t>
            </a:r>
          </a:p>
          <a:p>
            <a:pPr algn="ctr"/>
            <a:r>
              <a:rPr lang="en-US" sz="5400" b="1" i="1">
                <a:solidFill>
                  <a:srgbClr val="00B050"/>
                </a:solidFill>
              </a:rPr>
              <a:t>Bảo vệ rừng nhé!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1AE5EC-D1BF-48DF-9ECA-4D79588CB7B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1419" y="2543705"/>
            <a:ext cx="4047191" cy="4363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645D45-D2AB-486C-A088-F627E1432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4" y="136922"/>
            <a:ext cx="4740191" cy="658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2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/>
          <a:srcRect t="48950" b="-1"/>
          <a:stretch>
            <a:fillRect/>
          </a:stretch>
        </p:blipFill>
        <p:spPr>
          <a:xfrm>
            <a:off x="-1096658" y="-2829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4376" y="937779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172905" y="1372039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B1B0005-3EA9-4096-A3A1-149683F3C59F}"/>
              </a:ext>
            </a:extLst>
          </p:cNvPr>
          <p:cNvSpPr txBox="1"/>
          <p:nvPr/>
        </p:nvSpPr>
        <p:spPr>
          <a:xfrm>
            <a:off x="3494058" y="2390788"/>
            <a:ext cx="6131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</a:rPr>
              <a:t>Ôn lại bài đã học.</a:t>
            </a:r>
          </a:p>
          <a:p>
            <a:pPr algn="ctr"/>
            <a:r>
              <a:rPr lang="en-US" sz="4800" b="1">
                <a:solidFill>
                  <a:srgbClr val="002060"/>
                </a:solidFill>
              </a:rPr>
              <a:t>Chuẩn bị bài </a:t>
            </a:r>
          </a:p>
          <a:p>
            <a:pPr algn="ctr"/>
            <a:r>
              <a:rPr lang="en-US" sz="4800" b="1">
                <a:solidFill>
                  <a:srgbClr val="002060"/>
                </a:solidFill>
              </a:rPr>
              <a:t>Tài nguyên thiên nhiên.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B2C801-AE36-4933-B17C-8CD6BCF67813}"/>
              </a:ext>
            </a:extLst>
          </p:cNvPr>
          <p:cNvGrpSpPr/>
          <p:nvPr/>
        </p:nvGrpSpPr>
        <p:grpSpPr>
          <a:xfrm>
            <a:off x="393736" y="69049"/>
            <a:ext cx="3379571" cy="2391895"/>
            <a:chOff x="399550" y="0"/>
            <a:chExt cx="3379571" cy="239189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3B19FD-1A5C-48B6-98D7-286501FD9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50" y="0"/>
              <a:ext cx="3232291" cy="2391895"/>
            </a:xfrm>
            <a:prstGeom prst="rect">
              <a:avLst/>
            </a:prstGeom>
          </p:spPr>
        </p:pic>
        <p:sp>
          <p:nvSpPr>
            <p:cNvPr id="22" name="Text Box 21"/>
            <p:cNvSpPr txBox="1"/>
            <p:nvPr/>
          </p:nvSpPr>
          <p:spPr>
            <a:xfrm>
              <a:off x="976091" y="1011051"/>
              <a:ext cx="28030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n w="22225">
                    <a:noFill/>
                    <a:prstDash val="solid"/>
                  </a:ln>
                  <a:solidFill>
                    <a:srgbClr val="FF0000"/>
                  </a:solidFill>
                  <a:effectLst>
                    <a:innerShdw blurRad="63500" dist="50800" dir="8100000">
                      <a:prstClr val="black">
                        <a:alpha val="50000"/>
                      </a:prstClr>
                    </a:innerShdw>
                  </a:effectLst>
                  <a:latin typeface="Coiny" panose="02000903060500060000" charset="0"/>
                  <a:cs typeface="Coiny" panose="02000903060500060000" charset="0"/>
                </a:rPr>
                <a:t>Dặn dò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1819 -1.11111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2" grpId="0" bldLvl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E110D0-8F8B-4D9F-8551-2884813FD18F}"/>
              </a:ext>
            </a:extLst>
          </p:cNvPr>
          <p:cNvSpPr/>
          <p:nvPr/>
        </p:nvSpPr>
        <p:spPr>
          <a:xfrm>
            <a:off x="280416" y="-7660"/>
            <a:ext cx="11810312" cy="6610376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9">
            <a:extLst>
              <a:ext uri="{FF2B5EF4-FFF2-40B4-BE49-F238E27FC236}">
                <a16:creationId xmlns:a16="http://schemas.microsoft.com/office/drawing/2014/main" id="{A4BD4396-018B-4082-B853-93C76AA6D8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33643" r="48770" b="37943"/>
          <a:stretch/>
        </p:blipFill>
        <p:spPr>
          <a:xfrm>
            <a:off x="7661323" y="1909711"/>
            <a:ext cx="2724727" cy="1943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Content Placeholder 9">
            <a:extLst>
              <a:ext uri="{FF2B5EF4-FFF2-40B4-BE49-F238E27FC236}">
                <a16:creationId xmlns:a16="http://schemas.microsoft.com/office/drawing/2014/main" id="{CFA907E1-992A-4922-A3DA-C232CC53D2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t="64377" r="50127" b="1200"/>
          <a:stretch/>
        </p:blipFill>
        <p:spPr>
          <a:xfrm>
            <a:off x="4188220" y="4382370"/>
            <a:ext cx="2265314" cy="2019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Content Placeholder 9">
            <a:extLst>
              <a:ext uri="{FF2B5EF4-FFF2-40B4-BE49-F238E27FC236}">
                <a16:creationId xmlns:a16="http://schemas.microsoft.com/office/drawing/2014/main" id="{C26E0B53-4804-43D3-A2D1-0147B3B96D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1" t="64179" r="907" b="1398"/>
          <a:stretch/>
        </p:blipFill>
        <p:spPr>
          <a:xfrm>
            <a:off x="7258349" y="4382370"/>
            <a:ext cx="2098114" cy="2040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Content Placeholder 9">
            <a:extLst>
              <a:ext uri="{FF2B5EF4-FFF2-40B4-BE49-F238E27FC236}">
                <a16:creationId xmlns:a16="http://schemas.microsoft.com/office/drawing/2014/main" id="{4AD19821-6A37-4E52-9E20-CF412921F2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0" t="3548" r="-635" b="68038"/>
          <a:stretch/>
        </p:blipFill>
        <p:spPr>
          <a:xfrm>
            <a:off x="4211181" y="1936121"/>
            <a:ext cx="2584602" cy="1943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Content Placeholder 9">
            <a:extLst>
              <a:ext uri="{FF2B5EF4-FFF2-40B4-BE49-F238E27FC236}">
                <a16:creationId xmlns:a16="http://schemas.microsoft.com/office/drawing/2014/main" id="{73EC3121-C8E9-4ABA-B430-3EC7838A04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1" t="33860" r="801" b="36622"/>
          <a:stretch/>
        </p:blipFill>
        <p:spPr>
          <a:xfrm>
            <a:off x="1016702" y="4349223"/>
            <a:ext cx="2392218" cy="2019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Content Placeholder 9">
            <a:extLst>
              <a:ext uri="{FF2B5EF4-FFF2-40B4-BE49-F238E27FC236}">
                <a16:creationId xmlns:a16="http://schemas.microsoft.com/office/drawing/2014/main" id="{6C1E8F92-E3AF-46C5-B84E-EF6CE11E1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" t="958" r="49834" b="68635"/>
          <a:stretch/>
        </p:blipFill>
        <p:spPr>
          <a:xfrm>
            <a:off x="895473" y="1909711"/>
            <a:ext cx="2450168" cy="19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F08988-9923-4602-924F-1FC8F82E2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21" y="-26373"/>
            <a:ext cx="11059102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2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93927D2-9D49-4366-B8DA-C5AEBB7FA1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208894"/>
              </p:ext>
            </p:extLst>
          </p:nvPr>
        </p:nvGraphicFramePr>
        <p:xfrm>
          <a:off x="1054100" y="1765946"/>
          <a:ext cx="10515600" cy="5361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3329">
                  <a:extLst>
                    <a:ext uri="{9D8B030D-6E8A-4147-A177-3AD203B41FA5}">
                      <a16:colId xmlns:a16="http://schemas.microsoft.com/office/drawing/2014/main" val="747506303"/>
                    </a:ext>
                  </a:extLst>
                </a:gridCol>
                <a:gridCol w="4922271">
                  <a:extLst>
                    <a:ext uri="{9D8B030D-6E8A-4147-A177-3AD203B41FA5}">
                      <a16:colId xmlns:a16="http://schemas.microsoft.com/office/drawing/2014/main" val="2516863199"/>
                    </a:ext>
                  </a:extLst>
                </a:gridCol>
              </a:tblGrid>
              <a:tr h="70237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Calibri (Body)"/>
                          <a:cs typeface="#9Slide07 Baloo Tamma" panose="03080902040302020200" charset="0"/>
                        </a:rPr>
                        <a:t>MÔI</a:t>
                      </a:r>
                      <a:r>
                        <a:rPr lang="en-US" sz="3200" b="1" baseline="0">
                          <a:latin typeface="Calibri (Body)"/>
                          <a:cs typeface="#9Slide07 Baloo Tamma" panose="03080902040302020200" charset="0"/>
                        </a:rPr>
                        <a:t> TRƯỜNG CHO</a:t>
                      </a:r>
                      <a:endParaRPr lang="en-US" sz="3200" b="1">
                        <a:latin typeface="Calibri (Body)"/>
                        <a:cs typeface="#9Slide07 Baloo Tamma" panose="03080902040302020200" charset="0"/>
                      </a:endParaRPr>
                    </a:p>
                  </a:txBody>
                  <a:tcPr>
                    <a:solidFill>
                      <a:srgbClr val="00B050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Calibri (Body)"/>
                          <a:cs typeface="#9Slide07 Baloo Tamma" panose="03080902040302020200" charset="0"/>
                        </a:rPr>
                        <a:t>MÔI</a:t>
                      </a:r>
                      <a:r>
                        <a:rPr lang="en-US" sz="3200" b="1" baseline="0">
                          <a:latin typeface="Calibri (Body)"/>
                          <a:cs typeface="#9Slide07 Baloo Tamma" panose="03080902040302020200" charset="0"/>
                        </a:rPr>
                        <a:t> TRƯỜNG NHẬN</a:t>
                      </a:r>
                      <a:endParaRPr lang="en-US" sz="3200" b="1">
                        <a:latin typeface="Calibri (Body)"/>
                        <a:cs typeface="#9Slide07 Baloo Tamma" panose="03080902040302020200" charset="0"/>
                      </a:endParaRPr>
                    </a:p>
                  </a:txBody>
                  <a:tcPr>
                    <a:solidFill>
                      <a:srgbClr val="00B050">
                        <a:alpha val="8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568287"/>
                  </a:ext>
                </a:extLst>
              </a:tr>
              <a:tr h="4659023">
                <a:tc>
                  <a:txBody>
                    <a:bodyPr/>
                    <a:lstStyle/>
                    <a:p>
                      <a:r>
                        <a:rPr lang="vi-VN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- Thức ăn</a:t>
                      </a:r>
                    </a:p>
                    <a:p>
                      <a:r>
                        <a:rPr lang="vi-VN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- Nước uống, nước dùng</a:t>
                      </a:r>
                      <a:r>
                        <a:rPr lang="en-US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 </a:t>
                      </a:r>
                      <a:r>
                        <a:rPr lang="vi-VN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trong sinh hoạt, sản xuất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- </a:t>
                      </a:r>
                      <a:r>
                        <a:rPr lang="vi-VN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Chất đốt</a:t>
                      </a:r>
                      <a:endParaRPr lang="en-US" sz="3200" b="1" i="0" kern="1200">
                        <a:solidFill>
                          <a:schemeClr val="dk1"/>
                        </a:solidFill>
                        <a:effectLst/>
                        <a:latin typeface="Calibri (Body)"/>
                        <a:ea typeface="+mn-ea"/>
                        <a:cs typeface="#9Slide07 Baloo Tamma" panose="03080902040302020200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- Rừng</a:t>
                      </a:r>
                    </a:p>
                    <a:p>
                      <a:pPr marL="231775" indent="-231775">
                        <a:buFontTx/>
                        <a:buChar char="-"/>
                      </a:pPr>
                      <a:r>
                        <a:rPr lang="en-US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Các</a:t>
                      </a:r>
                      <a:r>
                        <a:rPr lang="en-US" sz="3200" b="1" i="0" kern="1200" baseline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 loài động vật quý hiếm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3200" b="1" i="0" kern="1200" baseline="0">
                        <a:solidFill>
                          <a:schemeClr val="dk1"/>
                        </a:solidFill>
                        <a:effectLst/>
                        <a:latin typeface="Calibri (Body)"/>
                        <a:ea typeface="+mn-ea"/>
                        <a:cs typeface="#9Slide07 Baloo Tamma" panose="03080902040302020200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200" b="1" i="0" kern="1200" baseline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- Biển, sông, suối</a:t>
                      </a:r>
                      <a:endParaRPr lang="vi-VN" sz="3200" b="1" i="0" kern="1200">
                        <a:solidFill>
                          <a:schemeClr val="dk1"/>
                        </a:solidFill>
                        <a:effectLst/>
                        <a:latin typeface="Calibri (Body)"/>
                        <a:ea typeface="+mn-ea"/>
                        <a:cs typeface="#9Slide07 Baloo Tamma" panose="03080902040302020200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- Phân, rác thải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- </a:t>
                      </a:r>
                      <a:r>
                        <a:rPr lang="vi-VN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Nước thải</a:t>
                      </a:r>
                      <a:endParaRPr lang="en-US" sz="3200" b="1" i="0" kern="1200">
                        <a:solidFill>
                          <a:schemeClr val="dk1"/>
                        </a:solidFill>
                        <a:effectLst/>
                        <a:latin typeface="Calibri (Body)"/>
                        <a:ea typeface="+mn-ea"/>
                        <a:cs typeface="#9Slide07 Baloo Tamma" panose="03080902040302020200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vi-VN" sz="3200" b="1" i="0" kern="1200">
                        <a:solidFill>
                          <a:schemeClr val="dk1"/>
                        </a:solidFill>
                        <a:effectLst/>
                        <a:latin typeface="Calibri (Body)"/>
                        <a:ea typeface="+mn-ea"/>
                        <a:cs typeface="#9Slide07 Baloo Tamma" panose="03080902040302020200" charset="0"/>
                      </a:endParaRPr>
                    </a:p>
                    <a:p>
                      <a:pPr marL="280988" indent="-280988">
                        <a:buFontTx/>
                        <a:buChar char="-"/>
                      </a:pPr>
                      <a:r>
                        <a:rPr lang="vi-VN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Khói, khí thả</a:t>
                      </a:r>
                      <a:r>
                        <a:rPr lang="en-US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i</a:t>
                      </a:r>
                    </a:p>
                    <a:p>
                      <a:pPr marL="280988" indent="-280988">
                        <a:buFontTx/>
                        <a:buChar char="-"/>
                      </a:pPr>
                      <a:r>
                        <a:rPr lang="en-US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Đốt</a:t>
                      </a:r>
                      <a:r>
                        <a:rPr lang="en-US" sz="3200" b="1" i="0" kern="1200" baseline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 rừng, chặt cây.</a:t>
                      </a:r>
                    </a:p>
                    <a:p>
                      <a:pPr marL="280988" indent="-280988">
                        <a:buFontTx/>
                        <a:buChar char="-"/>
                      </a:pPr>
                      <a:r>
                        <a:rPr lang="en-US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Săn</a:t>
                      </a:r>
                      <a:r>
                        <a:rPr lang="en-US" sz="3200" b="1" i="0" kern="1200" baseline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 bắt động vật.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3200" b="1" i="0" kern="1200">
                        <a:solidFill>
                          <a:schemeClr val="dk1"/>
                        </a:solidFill>
                        <a:effectLst/>
                        <a:latin typeface="Calibri (Body)"/>
                        <a:ea typeface="+mn-ea"/>
                        <a:cs typeface="#9Slide07 Baloo Tamma" panose="03080902040302020200" charset="0"/>
                      </a:endParaRPr>
                    </a:p>
                    <a:p>
                      <a:pPr marL="0" indent="0">
                        <a:buFontTx/>
                        <a:buChar char="-"/>
                      </a:pPr>
                      <a:r>
                        <a:rPr lang="en-US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 Đánh</a:t>
                      </a:r>
                      <a:r>
                        <a:rPr lang="en-US" sz="3200" b="1" i="0" kern="1200" baseline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 bắt cá, nước thải, chất thải</a:t>
                      </a:r>
                      <a:endParaRPr lang="en-US" sz="3200" b="1">
                        <a:latin typeface="Calibri (Body)"/>
                        <a:cs typeface="#9Slide07 Baloo Tamma" panose="03080902040302020200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54027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6967EAF-A533-4DFD-B877-FEFEF2CF8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46" y="0"/>
            <a:ext cx="10540898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8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8EFDA94-D804-4857-A454-965163D038BE}"/>
              </a:ext>
            </a:extLst>
          </p:cNvPr>
          <p:cNvGrpSpPr/>
          <p:nvPr/>
        </p:nvGrpSpPr>
        <p:grpSpPr>
          <a:xfrm>
            <a:off x="551809" y="1654510"/>
            <a:ext cx="10526932" cy="3608511"/>
            <a:chOff x="1211232" y="1232480"/>
            <a:chExt cx="10526932" cy="360851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5FB526D-F04B-453B-86C1-00F7379C265F}"/>
                </a:ext>
              </a:extLst>
            </p:cNvPr>
            <p:cNvSpPr txBox="1"/>
            <p:nvPr/>
          </p:nvSpPr>
          <p:spPr>
            <a:xfrm>
              <a:off x="1211232" y="4610159"/>
              <a:ext cx="1004408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900" b="1">
                <a:solidFill>
                  <a:srgbClr val="C00000"/>
                </a:solidFill>
                <a:latin typeface="#9Slide07 Baloo Tamma" panose="03080902040302020200" charset="0"/>
                <a:cs typeface="#9Slide07 Baloo Tamma" panose="03080902040302020200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D543EC-CEFB-4176-B464-E814FE4233E9}"/>
                </a:ext>
              </a:extLst>
            </p:cNvPr>
            <p:cNvSpPr txBox="1"/>
            <p:nvPr/>
          </p:nvSpPr>
          <p:spPr>
            <a:xfrm>
              <a:off x="1694080" y="1232480"/>
              <a:ext cx="1004408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1Li-N7 IcielNabila" pitchFamily="2" charset="0"/>
                <a:cs typeface="#9Slide07 Baloo Tamma" panose="03080902040302020200" charset="0"/>
              </a:endParaRPr>
            </a:p>
            <a:p>
              <a:pPr algn="ctr"/>
              <a:r>
                <a:rPr lang="en-US" sz="6600" b="1" dirty="0" err="1">
                  <a:ln w="28575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#1Li-N7 IcielNabila" pitchFamily="2" charset="0"/>
                </a:rPr>
                <a:t>N</a:t>
              </a:r>
              <a:r>
                <a:rPr lang="en-US" sz="6600" b="1" i="0" dirty="0" err="1">
                  <a:ln w="28575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latin typeface="#1Li-N7 IcielNabila" pitchFamily="2" charset="0"/>
                </a:rPr>
                <a:t>guyên</a:t>
              </a:r>
              <a:r>
                <a:rPr lang="en-US" sz="6600" b="1" i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latin typeface="#1Li-N7 IcielNabila" pitchFamily="2" charset="0"/>
                </a:rPr>
                <a:t> </a:t>
              </a:r>
              <a:r>
                <a:rPr lang="en-US" sz="6600" b="1" i="0" dirty="0" err="1">
                  <a:ln w="28575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latin typeface="#1Li-N7 IcielNabila" pitchFamily="2" charset="0"/>
                </a:rPr>
                <a:t>nhân</a:t>
              </a:r>
              <a:r>
                <a:rPr lang="en-US" sz="6600" b="1" i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latin typeface="#1Li-N7 IcielNabila" pitchFamily="2" charset="0"/>
                </a:rPr>
                <a:t> </a:t>
              </a:r>
              <a:r>
                <a:rPr lang="en-US" sz="6600" b="1" i="0" dirty="0" err="1">
                  <a:ln w="28575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latin typeface="#1Li-N7 IcielNabila" pitchFamily="2" charset="0"/>
                </a:rPr>
                <a:t>dẫn</a:t>
              </a:r>
              <a:r>
                <a:rPr lang="en-US" sz="6600" b="1" i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latin typeface="#1Li-N7 IcielNabila" pitchFamily="2" charset="0"/>
                </a:rPr>
                <a:t> </a:t>
              </a:r>
              <a:r>
                <a:rPr lang="en-US" sz="6600" b="1" i="0" dirty="0" err="1">
                  <a:ln w="28575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latin typeface="#1Li-N7 IcielNabila" pitchFamily="2" charset="0"/>
                </a:rPr>
                <a:t>đến</a:t>
              </a:r>
              <a:r>
                <a:rPr lang="en-US" sz="6600" b="1" i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latin typeface="#1Li-N7 IcielNabila" pitchFamily="2" charset="0"/>
                </a:rPr>
                <a:t> </a:t>
              </a:r>
              <a:r>
                <a:rPr lang="en-US" sz="6600" b="1" i="0" dirty="0" err="1">
                  <a:ln w="28575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latin typeface="#1Li-N7 IcielNabila" pitchFamily="2" charset="0"/>
                </a:rPr>
                <a:t>rừng</a:t>
              </a:r>
              <a:r>
                <a:rPr lang="en-US" sz="6600" b="1" i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latin typeface="#1Li-N7 IcielNabila" pitchFamily="2" charset="0"/>
                </a:rPr>
                <a:t> </a:t>
              </a:r>
              <a:r>
                <a:rPr lang="en-US" sz="6600" b="1" i="0" dirty="0" err="1">
                  <a:ln w="28575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latin typeface="#1Li-N7 IcielNabila" pitchFamily="2" charset="0"/>
                </a:rPr>
                <a:t>bị</a:t>
              </a:r>
              <a:r>
                <a:rPr lang="en-US" sz="6600" b="1" i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latin typeface="#1Li-N7 IcielNabila" pitchFamily="2" charset="0"/>
                </a:rPr>
                <a:t> </a:t>
              </a:r>
              <a:r>
                <a:rPr lang="en-US" sz="6600" b="1" i="0" dirty="0" err="1">
                  <a:ln w="28575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latin typeface="#1Li-N7 IcielNabila" pitchFamily="2" charset="0"/>
                </a:rPr>
                <a:t>tàn</a:t>
              </a:r>
              <a:r>
                <a:rPr lang="en-US" sz="6600" b="1" i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latin typeface="#1Li-N7 IcielNabila" pitchFamily="2" charset="0"/>
                </a:rPr>
                <a:t> </a:t>
              </a:r>
              <a:r>
                <a:rPr lang="en-US" sz="6600" b="1" i="0" dirty="0" err="1">
                  <a:ln w="28575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latin typeface="#1Li-N7 IcielNabila" pitchFamily="2" charset="0"/>
                </a:rPr>
                <a:t>phá</a:t>
              </a:r>
              <a:endParaRPr lang="en-US" sz="66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1Li-N7 IcielNabila" pitchFamily="2" charset="0"/>
                <a:cs typeface="#9Slide07 Baloo Tamma" panose="030809020403020202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87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EEBF68-133E-4376-B24B-A029F0AF1083}"/>
              </a:ext>
            </a:extLst>
          </p:cNvPr>
          <p:cNvSpPr/>
          <p:nvPr/>
        </p:nvSpPr>
        <p:spPr>
          <a:xfrm>
            <a:off x="353365" y="96088"/>
            <a:ext cx="11478417" cy="6556002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4EE1E0-9959-4B07-9664-706C05633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66" y="2232272"/>
            <a:ext cx="2624871" cy="1737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DA956-CE96-4472-ADB9-B4AB21628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56" y="2157219"/>
            <a:ext cx="2910235" cy="1737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6D87B1-B34A-4063-B35B-F001FBC8A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975" y="4375118"/>
            <a:ext cx="2624871" cy="17440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4DAA61-2031-492A-B6CF-8FBA3451D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119" y="4499601"/>
            <a:ext cx="2584043" cy="1722695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A7C0207-E1FA-424B-AC8D-9F2BB9AB4B44}"/>
              </a:ext>
            </a:extLst>
          </p:cNvPr>
          <p:cNvGrpSpPr/>
          <p:nvPr/>
        </p:nvGrpSpPr>
        <p:grpSpPr>
          <a:xfrm>
            <a:off x="312409" y="-721622"/>
            <a:ext cx="11086613" cy="3130716"/>
            <a:chOff x="290915" y="-743405"/>
            <a:chExt cx="11086613" cy="313071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FD4D6FE-AFDA-4FFC-A419-12630724D5A5}"/>
                </a:ext>
              </a:extLst>
            </p:cNvPr>
            <p:cNvGrpSpPr/>
            <p:nvPr/>
          </p:nvGrpSpPr>
          <p:grpSpPr>
            <a:xfrm>
              <a:off x="1322656" y="385045"/>
              <a:ext cx="10054872" cy="1487308"/>
              <a:chOff x="2137125" y="392859"/>
              <a:chExt cx="10054872" cy="1005840"/>
            </a:xfrm>
          </p:grpSpPr>
          <p:sp>
            <p:nvSpPr>
              <p:cNvPr id="5" name="Arrow: Pentagon 4">
                <a:extLst>
                  <a:ext uri="{FF2B5EF4-FFF2-40B4-BE49-F238E27FC236}">
                    <a16:creationId xmlns:a16="http://schemas.microsoft.com/office/drawing/2014/main" id="{6AE3D127-0D8E-441F-A3D8-5A7AD4D977BB}"/>
                  </a:ext>
                </a:extLst>
              </p:cNvPr>
              <p:cNvSpPr/>
              <p:nvPr/>
            </p:nvSpPr>
            <p:spPr>
              <a:xfrm flipH="1">
                <a:off x="2137125" y="392859"/>
                <a:ext cx="10054872" cy="1005840"/>
              </a:xfrm>
              <a:prstGeom prst="homePlate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Comfortaa SemiBold" pitchFamily="2" charset="0"/>
                </a:endParaRPr>
              </a:p>
            </p:txBody>
          </p:sp>
          <p:sp>
            <p:nvSpPr>
              <p:cNvPr id="6" name="Arrow: Pentagon 5">
                <a:extLst>
                  <a:ext uri="{FF2B5EF4-FFF2-40B4-BE49-F238E27FC236}">
                    <a16:creationId xmlns:a16="http://schemas.microsoft.com/office/drawing/2014/main" id="{8A81CDD1-8D64-43FD-ABAF-61A92932525D}"/>
                  </a:ext>
                </a:extLst>
              </p:cNvPr>
              <p:cNvSpPr/>
              <p:nvPr/>
            </p:nvSpPr>
            <p:spPr>
              <a:xfrm flipH="1">
                <a:off x="2383205" y="475936"/>
                <a:ext cx="9700940" cy="822960"/>
              </a:xfrm>
              <a:prstGeom prst="homePlate">
                <a:avLst/>
              </a:pr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Quan sát các hình d</a:t>
                </a:r>
                <a:r>
                  <a:rPr lang="vi-VN" sz="360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ư</a:t>
                </a:r>
                <a:r>
                  <a:rPr lang="en-US" sz="360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ới đây, cho biết con người khai thác gỗ để làm gì?</a:t>
                </a:r>
                <a:endParaRPr lang="en-US" sz="3600" dirty="0">
                  <a:latin typeface="#9Slide07 Cadena" panose="02000503000000020004" pitchFamily="2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5C1664A-A6FB-4909-951B-DEC71A50DFD9}"/>
                </a:ext>
              </a:extLst>
            </p:cNvPr>
            <p:cNvGrpSpPr/>
            <p:nvPr/>
          </p:nvGrpSpPr>
          <p:grpSpPr>
            <a:xfrm flipH="1">
              <a:off x="290915" y="-743405"/>
              <a:ext cx="1700652" cy="3130716"/>
              <a:chOff x="1626722" y="1539579"/>
              <a:chExt cx="2118493" cy="3778841"/>
            </a:xfrm>
          </p:grpSpPr>
          <p:sp>
            <p:nvSpPr>
              <p:cNvPr id="26" name="Rectangle 6">
                <a:extLst>
                  <a:ext uri="{FF2B5EF4-FFF2-40B4-BE49-F238E27FC236}">
                    <a16:creationId xmlns:a16="http://schemas.microsoft.com/office/drawing/2014/main" id="{28DE7036-08D7-4AA5-91BA-7F070307BFC4}"/>
                  </a:ext>
                </a:extLst>
              </p:cNvPr>
              <p:cNvSpPr/>
              <p:nvPr/>
            </p:nvSpPr>
            <p:spPr>
              <a:xfrm flipH="1">
                <a:off x="1626722" y="1539579"/>
                <a:ext cx="2118493" cy="3778841"/>
              </a:xfrm>
              <a:custGeom>
                <a:avLst/>
                <a:gdLst>
                  <a:gd name="connsiteX0" fmla="*/ 0 w 5909187"/>
                  <a:gd name="connsiteY0" fmla="*/ 0 h 5960806"/>
                  <a:gd name="connsiteX1" fmla="*/ 5909187 w 5909187"/>
                  <a:gd name="connsiteY1" fmla="*/ 0 h 5960806"/>
                  <a:gd name="connsiteX2" fmla="*/ 5909187 w 5909187"/>
                  <a:gd name="connsiteY2" fmla="*/ 5960806 h 5960806"/>
                  <a:gd name="connsiteX3" fmla="*/ 0 w 5909187"/>
                  <a:gd name="connsiteY3" fmla="*/ 5960806 h 5960806"/>
                  <a:gd name="connsiteX4" fmla="*/ 0 w 5909187"/>
                  <a:gd name="connsiteY4" fmla="*/ 0 h 5960806"/>
                  <a:gd name="connsiteX0" fmla="*/ 0 w 5909187"/>
                  <a:gd name="connsiteY0" fmla="*/ 0 h 5960806"/>
                  <a:gd name="connsiteX1" fmla="*/ 5653549 w 5909187"/>
                  <a:gd name="connsiteY1" fmla="*/ 147484 h 5960806"/>
                  <a:gd name="connsiteX2" fmla="*/ 5909187 w 5909187"/>
                  <a:gd name="connsiteY2" fmla="*/ 5960806 h 5960806"/>
                  <a:gd name="connsiteX3" fmla="*/ 0 w 5909187"/>
                  <a:gd name="connsiteY3" fmla="*/ 5960806 h 5960806"/>
                  <a:gd name="connsiteX4" fmla="*/ 0 w 5909187"/>
                  <a:gd name="connsiteY4" fmla="*/ 0 h 5960806"/>
                  <a:gd name="connsiteX0" fmla="*/ 0 w 5909187"/>
                  <a:gd name="connsiteY0" fmla="*/ 0 h 5960806"/>
                  <a:gd name="connsiteX1" fmla="*/ 5653549 w 5909187"/>
                  <a:gd name="connsiteY1" fmla="*/ 147484 h 5960806"/>
                  <a:gd name="connsiteX2" fmla="*/ 5909187 w 5909187"/>
                  <a:gd name="connsiteY2" fmla="*/ 5960806 h 5960806"/>
                  <a:gd name="connsiteX3" fmla="*/ 0 w 5909187"/>
                  <a:gd name="connsiteY3" fmla="*/ 5960806 h 5960806"/>
                  <a:gd name="connsiteX4" fmla="*/ 0 w 5909187"/>
                  <a:gd name="connsiteY4" fmla="*/ 0 h 5960806"/>
                  <a:gd name="connsiteX0" fmla="*/ 0 w 6479941"/>
                  <a:gd name="connsiteY0" fmla="*/ 0 h 5960806"/>
                  <a:gd name="connsiteX1" fmla="*/ 5653549 w 6479941"/>
                  <a:gd name="connsiteY1" fmla="*/ 147484 h 5960806"/>
                  <a:gd name="connsiteX2" fmla="*/ 6282813 w 6479941"/>
                  <a:gd name="connsiteY2" fmla="*/ 5250426 h 5960806"/>
                  <a:gd name="connsiteX3" fmla="*/ 5909187 w 6479941"/>
                  <a:gd name="connsiteY3" fmla="*/ 5960806 h 5960806"/>
                  <a:gd name="connsiteX4" fmla="*/ 0 w 6479941"/>
                  <a:gd name="connsiteY4" fmla="*/ 5960806 h 5960806"/>
                  <a:gd name="connsiteX5" fmla="*/ 0 w 6479941"/>
                  <a:gd name="connsiteY5" fmla="*/ 0 h 5960806"/>
                  <a:gd name="connsiteX0" fmla="*/ 0 w 6594986"/>
                  <a:gd name="connsiteY0" fmla="*/ 0 h 6025812"/>
                  <a:gd name="connsiteX1" fmla="*/ 5653549 w 6594986"/>
                  <a:gd name="connsiteY1" fmla="*/ 147484 h 6025812"/>
                  <a:gd name="connsiteX2" fmla="*/ 6282813 w 6594986"/>
                  <a:gd name="connsiteY2" fmla="*/ 5250426 h 6025812"/>
                  <a:gd name="connsiteX3" fmla="*/ 6518787 w 6594986"/>
                  <a:gd name="connsiteY3" fmla="*/ 5978013 h 6025812"/>
                  <a:gd name="connsiteX4" fmla="*/ 5909187 w 6594986"/>
                  <a:gd name="connsiteY4" fmla="*/ 5960806 h 6025812"/>
                  <a:gd name="connsiteX5" fmla="*/ 0 w 6594986"/>
                  <a:gd name="connsiteY5" fmla="*/ 5960806 h 6025812"/>
                  <a:gd name="connsiteX6" fmla="*/ 0 w 6594986"/>
                  <a:gd name="connsiteY6" fmla="*/ 0 h 602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94986" h="6025812">
                    <a:moveTo>
                      <a:pt x="0" y="0"/>
                    </a:moveTo>
                    <a:lnTo>
                      <a:pt x="5653549" y="147484"/>
                    </a:lnTo>
                    <a:cubicBezTo>
                      <a:pt x="6626942" y="971755"/>
                      <a:pt x="6240207" y="4281539"/>
                      <a:pt x="6282813" y="5250426"/>
                    </a:cubicBezTo>
                    <a:cubicBezTo>
                      <a:pt x="6417187" y="6215626"/>
                      <a:pt x="6581058" y="5859616"/>
                      <a:pt x="6518787" y="5978013"/>
                    </a:cubicBezTo>
                    <a:cubicBezTo>
                      <a:pt x="6456516" y="6096410"/>
                      <a:pt x="6985819" y="5957119"/>
                      <a:pt x="5909187" y="5960806"/>
                    </a:cubicBezTo>
                    <a:lnTo>
                      <a:pt x="0" y="596080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2333" l="10000" r="90000">
                              <a14:foregroundMark x1="28396" y1="43055" x2="24083" y2="46917"/>
                              <a14:foregroundMark x1="24083" y1="46917" x2="24083" y2="46000"/>
                              <a14:foregroundMark x1="30250" y1="44500" x2="38583" y2="46750"/>
                              <a14:foregroundMark x1="25583" y1="88000" x2="21500" y2="92333"/>
                              <a14:foregroundMark x1="34667" y1="89583" x2="34833" y2="89833"/>
                              <a14:foregroundMark x1="14667" y1="63833" x2="12417" y2="64917"/>
                              <a14:foregroundMark x1="15333" y1="68083" x2="17083" y2="66583"/>
                              <a14:foregroundMark x1="35833" y1="91917" x2="36833" y2="91250"/>
                              <a14:foregroundMark x1="28775" y1="47132" x2="26667" y2="46500"/>
                              <a14:backgroundMark x1="50000" y1="68417" x2="45667" y2="84500"/>
                              <a14:backgroundMark x1="11333" y1="70083" x2="18167" y2="71750"/>
                              <a14:backgroundMark x1="30333" y1="40167" x2="27083" y2="39667"/>
                              <a14:backgroundMark x1="29167" y1="40667" x2="25250" y2="42833"/>
                              <a14:backgroundMark x1="29000" y1="41833" x2="27083" y2="41667"/>
                              <a14:backgroundMark x1="37083" y1="42333" x2="34500" y2="39667"/>
                              <a14:backgroundMark x1="31750" y1="42083" x2="26417" y2="39417"/>
                              <a14:backgroundMark x1="36333" y1="40417" x2="35917" y2="42333"/>
                              <a14:backgroundMark x1="33333" y1="47250" x2="28750" y2="46500"/>
                              <a14:backgroundMark x1="29000" y1="46500" x2="28250" y2="46000"/>
                              <a14:backgroundMark x1="49667" y1="68417" x2="43333" y2="83583"/>
                              <a14:backgroundMark x1="43333" y1="83583" x2="43333" y2="83583"/>
                              <a14:backgroundMark x1="51250" y1="67333" x2="50750" y2="87917"/>
                              <a14:backgroundMark x1="12333" y1="71917" x2="11250" y2="83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1" r="-8889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888101D-FB87-438F-85A6-F9F22E4465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2833" y="2766283"/>
                <a:ext cx="646550" cy="646550"/>
              </a:xfrm>
              <a:prstGeom prst="rect">
                <a:avLst/>
              </a:prstGeom>
            </p:spPr>
          </p:pic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7D191C2-90F4-48CB-BB6A-0AD237637B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2634" y="3311232"/>
                <a:ext cx="266947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5DA8809-6DF6-4A15-89C3-9FB0BBF1F6B3}"/>
              </a:ext>
            </a:extLst>
          </p:cNvPr>
          <p:cNvSpPr txBox="1"/>
          <p:nvPr/>
        </p:nvSpPr>
        <p:spPr>
          <a:xfrm>
            <a:off x="2103926" y="6098092"/>
            <a:ext cx="2759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/>
              <a:t>Lấy chất đốt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5AE71E-1127-4E2B-8784-254FF576F0BC}"/>
              </a:ext>
            </a:extLst>
          </p:cNvPr>
          <p:cNvSpPr txBox="1"/>
          <p:nvPr/>
        </p:nvSpPr>
        <p:spPr>
          <a:xfrm>
            <a:off x="7286078" y="3906363"/>
            <a:ext cx="2759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/>
              <a:t>Xây nhà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41A4F3-029B-4CE5-9A16-2DF343FD7354}"/>
              </a:ext>
            </a:extLst>
          </p:cNvPr>
          <p:cNvSpPr txBox="1"/>
          <p:nvPr/>
        </p:nvSpPr>
        <p:spPr>
          <a:xfrm>
            <a:off x="6308627" y="6158149"/>
            <a:ext cx="36813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/>
              <a:t>Mở rộng diện tích đất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F5E9A4-DAED-4178-975E-149415D06B33}"/>
              </a:ext>
            </a:extLst>
          </p:cNvPr>
          <p:cNvSpPr txBox="1"/>
          <p:nvPr/>
        </p:nvSpPr>
        <p:spPr>
          <a:xfrm>
            <a:off x="2518711" y="3889062"/>
            <a:ext cx="2759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/>
              <a:t>Đóng đồ đạc</a:t>
            </a:r>
          </a:p>
        </p:txBody>
      </p:sp>
    </p:spTree>
    <p:extLst>
      <p:ext uri="{BB962C8B-B14F-4D97-AF65-F5344CB8AC3E}">
        <p14:creationId xmlns:p14="http://schemas.microsoft.com/office/powerpoint/2010/main" val="19274782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/>
      <p:bldP spid="33" grpId="0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01770B-32AA-4C5D-91C1-6F97CE776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174" y="915715"/>
            <a:ext cx="7407282" cy="47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58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CC6AB1-C2BF-45EB-885B-3DC822107EE8}"/>
              </a:ext>
            </a:extLst>
          </p:cNvPr>
          <p:cNvSpPr/>
          <p:nvPr/>
        </p:nvSpPr>
        <p:spPr>
          <a:xfrm>
            <a:off x="307109" y="334701"/>
            <a:ext cx="11577782" cy="6431095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956A92-9CAF-465D-8D55-BFE9ABBF1412}"/>
              </a:ext>
            </a:extLst>
          </p:cNvPr>
          <p:cNvSpPr txBox="1"/>
          <p:nvPr/>
        </p:nvSpPr>
        <p:spPr>
          <a:xfrm>
            <a:off x="2324585" y="2345396"/>
            <a:ext cx="101075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>
                <a:solidFill>
                  <a:srgbClr val="FFC000"/>
                </a:solidFill>
                <a:latin typeface="Calibri (Body)"/>
              </a:rPr>
              <a:t>1) Đ</a:t>
            </a:r>
            <a:r>
              <a:rPr lang="vi-VN" sz="4800" b="1" i="0">
                <a:solidFill>
                  <a:srgbClr val="FFC000"/>
                </a:solidFill>
                <a:effectLst/>
                <a:latin typeface="Calibri (Body)"/>
              </a:rPr>
              <a:t>ốt rừng làm nương rẫy</a:t>
            </a:r>
            <a:endParaRPr lang="en-US" sz="4800" b="1" i="0">
              <a:solidFill>
                <a:srgbClr val="FFC000"/>
              </a:solidFill>
              <a:effectLst/>
              <a:latin typeface="Calibri (Body)"/>
            </a:endParaRPr>
          </a:p>
          <a:p>
            <a:pPr algn="just"/>
            <a:r>
              <a:rPr lang="en-US" sz="4800" b="1">
                <a:solidFill>
                  <a:srgbClr val="7030A0"/>
                </a:solidFill>
                <a:latin typeface="Calibri (Body)"/>
              </a:rPr>
              <a:t>2) C</a:t>
            </a:r>
            <a:r>
              <a:rPr lang="vi-VN" sz="4800" b="1" i="0">
                <a:solidFill>
                  <a:srgbClr val="7030A0"/>
                </a:solidFill>
                <a:effectLst/>
                <a:latin typeface="Calibri (Body)"/>
              </a:rPr>
              <a:t>hặt cây lấy gỗ</a:t>
            </a:r>
            <a:endParaRPr lang="en-US" sz="4800" b="1" i="0">
              <a:solidFill>
                <a:srgbClr val="7030A0"/>
              </a:solidFill>
              <a:effectLst/>
              <a:latin typeface="Calibri (Body)"/>
            </a:endParaRPr>
          </a:p>
          <a:p>
            <a:pPr algn="just"/>
            <a:r>
              <a:rPr lang="en-US" sz="4800" b="1" i="0">
                <a:solidFill>
                  <a:srgbClr val="00B050"/>
                </a:solidFill>
                <a:effectLst/>
                <a:latin typeface="Calibri (Body)"/>
              </a:rPr>
              <a:t>3) Đ</a:t>
            </a:r>
            <a:r>
              <a:rPr lang="vi-VN" sz="4800" b="1" i="0">
                <a:solidFill>
                  <a:srgbClr val="00B050"/>
                </a:solidFill>
                <a:effectLst/>
                <a:latin typeface="Calibri (Body)"/>
              </a:rPr>
              <a:t>óng đồ dùng gia đình</a:t>
            </a:r>
            <a:endParaRPr lang="en-US" sz="4800" b="1" i="0">
              <a:solidFill>
                <a:srgbClr val="00B050"/>
              </a:solidFill>
              <a:effectLst/>
              <a:latin typeface="Calibri (Body)"/>
            </a:endParaRPr>
          </a:p>
          <a:p>
            <a:pPr algn="just"/>
            <a:r>
              <a:rPr lang="en-US" sz="4800" b="1">
                <a:solidFill>
                  <a:srgbClr val="00B0F0"/>
                </a:solidFill>
                <a:latin typeface="Calibri (Body)"/>
              </a:rPr>
              <a:t>4) L</a:t>
            </a:r>
            <a:r>
              <a:rPr lang="vi-VN" sz="4800" b="1" i="0">
                <a:solidFill>
                  <a:srgbClr val="00B0F0"/>
                </a:solidFill>
                <a:effectLst/>
                <a:latin typeface="Calibri (Body)"/>
              </a:rPr>
              <a:t>ấy đất làm nhà, làm đường,…</a:t>
            </a:r>
            <a:endParaRPr lang="en-US" sz="4800" b="1">
              <a:solidFill>
                <a:srgbClr val="00B0F0"/>
              </a:solidFill>
              <a:latin typeface="Calibri (Body)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700F76-9F8A-448E-B5CC-00E0E8185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1" y="1122950"/>
            <a:ext cx="11443184" cy="144487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36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ABBBC03-9C3C-47DE-BF05-24B3D32EB338}"/>
              </a:ext>
            </a:extLst>
          </p:cNvPr>
          <p:cNvGrpSpPr/>
          <p:nvPr/>
        </p:nvGrpSpPr>
        <p:grpSpPr>
          <a:xfrm>
            <a:off x="3206641" y="768085"/>
            <a:ext cx="6519018" cy="3709212"/>
            <a:chOff x="5574520" y="584111"/>
            <a:chExt cx="6519018" cy="37092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22CA5A-5398-4F08-ADA0-A7ED8A942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574520" y="584111"/>
              <a:ext cx="6432654" cy="370921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3AF0A6-356E-4161-9425-28970795118B}"/>
                </a:ext>
              </a:extLst>
            </p:cNvPr>
            <p:cNvSpPr/>
            <p:nvPr/>
          </p:nvSpPr>
          <p:spPr>
            <a:xfrm>
              <a:off x="5864698" y="1913524"/>
              <a:ext cx="622884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>
                  <a:ln w="28575">
                    <a:solidFill>
                      <a:srgbClr val="7030A0"/>
                    </a:solidFill>
                  </a:ln>
                  <a:solidFill>
                    <a:srgbClr val="FFC000"/>
                  </a:solidFill>
                  <a:latin typeface="#9Slide05 SVNJourney" pitchFamily="2" charset="0"/>
                  <a:cs typeface="Times New Roman" panose="02020603050405020304" pitchFamily="18" charset="0"/>
                </a:rPr>
                <a:t>Tác hại của việc phá rừng</a:t>
              </a:r>
              <a:endParaRPr lang="en-US" sz="3200">
                <a:ln w="28575">
                  <a:solidFill>
                    <a:srgbClr val="7030A0"/>
                  </a:solidFill>
                </a:ln>
                <a:solidFill>
                  <a:srgbClr val="FFC000"/>
                </a:solidFill>
                <a:latin typeface="#9Slide05 SVNJourney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714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CBA70B-4DC4-45CD-973B-FA2440A6EC67}"/>
              </a:ext>
            </a:extLst>
          </p:cNvPr>
          <p:cNvSpPr/>
          <p:nvPr/>
        </p:nvSpPr>
        <p:spPr>
          <a:xfrm>
            <a:off x="137652" y="300161"/>
            <a:ext cx="11577782" cy="6431095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A2054F-57E1-41FC-A021-0456369AB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58" y="766375"/>
            <a:ext cx="8350663" cy="5117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C11147-CE59-477A-82B1-615343EC3738}"/>
              </a:ext>
            </a:extLst>
          </p:cNvPr>
          <p:cNvSpPr txBox="1"/>
          <p:nvPr/>
        </p:nvSpPr>
        <p:spPr>
          <a:xfrm>
            <a:off x="5005895" y="6084925"/>
            <a:ext cx="275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Lũ lụt</a:t>
            </a:r>
          </a:p>
        </p:txBody>
      </p:sp>
    </p:spTree>
    <p:extLst>
      <p:ext uri="{BB962C8B-B14F-4D97-AF65-F5344CB8AC3E}">
        <p14:creationId xmlns:p14="http://schemas.microsoft.com/office/powerpoint/2010/main" val="177944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234</Words>
  <Application>Microsoft Office PowerPoint</Application>
  <PresentationFormat>Widescreen</PresentationFormat>
  <Paragraphs>44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Calibri Light</vt:lpstr>
      <vt:lpstr>Times New Roman</vt:lpstr>
      <vt:lpstr>Coiny</vt:lpstr>
      <vt:lpstr>Calibri (Body)</vt:lpstr>
      <vt:lpstr>Calibri</vt:lpstr>
      <vt:lpstr>#9Slide05 SVNJourney</vt:lpstr>
      <vt:lpstr>Cambria Math</vt:lpstr>
      <vt:lpstr>#1Li-N7 IcielNabila</vt:lpstr>
      <vt:lpstr>Arial</vt:lpstr>
      <vt:lpstr>#9Slide07 Baloo Tamma</vt:lpstr>
      <vt:lpstr>Comfortaa SemiBold</vt:lpstr>
      <vt:lpstr>印品黑体</vt:lpstr>
      <vt:lpstr>#9Slide07 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 Kiều Văn</cp:lastModifiedBy>
  <cp:revision>14</cp:revision>
  <dcterms:created xsi:type="dcterms:W3CDTF">2022-03-27T04:16:25Z</dcterms:created>
  <dcterms:modified xsi:type="dcterms:W3CDTF">2024-05-19T16:43:13Z</dcterms:modified>
</cp:coreProperties>
</file>