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58" r:id="rId3"/>
    <p:sldId id="317" r:id="rId4"/>
    <p:sldId id="262" r:id="rId5"/>
    <p:sldId id="312" r:id="rId6"/>
    <p:sldId id="264" r:id="rId7"/>
    <p:sldId id="313" r:id="rId8"/>
    <p:sldId id="260" r:id="rId9"/>
    <p:sldId id="319" r:id="rId10"/>
    <p:sldId id="320" r:id="rId11"/>
    <p:sldId id="321" r:id="rId12"/>
    <p:sldId id="322" r:id="rId13"/>
    <p:sldId id="323" r:id="rId14"/>
    <p:sldId id="324" r:id="rId15"/>
    <p:sldId id="318" r:id="rId16"/>
    <p:sldId id="325" r:id="rId17"/>
    <p:sldId id="29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  <p:embeddedFont>
      <p:font typeface="Gochi Hand" panose="020B0604020202020204" charset="0"/>
      <p:regular r:id="rId25"/>
    </p:embeddedFont>
    <p:embeddedFont>
      <p:font typeface="#9Slide05 SVNKitten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A270BF-BE19-4709-B7FA-4A6B8DD60BBB}">
  <a:tblStyle styleId="{A7A270BF-BE19-4709-B7FA-4A6B8DD60B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6F218E-F873-4166-BF4F-D8B1748E79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38" autoAdjust="0"/>
  </p:normalViewPr>
  <p:slideViewPr>
    <p:cSldViewPr snapToGrid="0">
      <p:cViewPr varScale="1">
        <p:scale>
          <a:sx n="94" d="100"/>
          <a:sy n="94" d="100"/>
        </p:scale>
        <p:origin x="1138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217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e6d783e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e6d783e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8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96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85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11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7592e23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7592e23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29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7592e23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7592e23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26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184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gf7592e2349_0_1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5" name="Google Shape;2795;gf7592e2349_0_1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37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77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7592e23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7592e23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06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57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8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/>
              <a:t>GV nhấp vào từ để xem phần chú thích.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230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7592e23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7592e23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7592e234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7592e234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01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50" y="1160438"/>
            <a:ext cx="7717500" cy="17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34000" y="3233290"/>
            <a:ext cx="447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4" y="379448"/>
            <a:ext cx="1586311" cy="9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7202" y="3954816"/>
            <a:ext cx="1730299" cy="69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1343025" y="-9525"/>
            <a:ext cx="5076825" cy="784050"/>
          </a:xfrm>
          <a:custGeom>
            <a:avLst/>
            <a:gdLst/>
            <a:ahLst/>
            <a:cxnLst/>
            <a:rect l="l" t="t" r="r" b="b"/>
            <a:pathLst>
              <a:path w="203073" h="31362" extrusionOk="0">
                <a:moveTo>
                  <a:pt x="0" y="24003"/>
                </a:moveTo>
                <a:cubicBezTo>
                  <a:pt x="3051" y="18918"/>
                  <a:pt x="7252" y="13440"/>
                  <a:pt x="12954" y="11811"/>
                </a:cubicBezTo>
                <a:cubicBezTo>
                  <a:pt x="28179" y="7461"/>
                  <a:pt x="44885" y="12734"/>
                  <a:pt x="60198" y="16764"/>
                </a:cubicBezTo>
                <a:cubicBezTo>
                  <a:pt x="67191" y="18604"/>
                  <a:pt x="78867" y="20582"/>
                  <a:pt x="78867" y="27813"/>
                </a:cubicBezTo>
                <a:cubicBezTo>
                  <a:pt x="78867" y="30155"/>
                  <a:pt x="74348" y="29443"/>
                  <a:pt x="72009" y="29337"/>
                </a:cubicBezTo>
                <a:cubicBezTo>
                  <a:pt x="66431" y="29083"/>
                  <a:pt x="58207" y="29516"/>
                  <a:pt x="56007" y="24384"/>
                </a:cubicBezTo>
                <a:cubicBezTo>
                  <a:pt x="54053" y="19825"/>
                  <a:pt x="52836" y="13860"/>
                  <a:pt x="55245" y="9525"/>
                </a:cubicBezTo>
                <a:cubicBezTo>
                  <a:pt x="57619" y="5253"/>
                  <a:pt x="63722" y="3969"/>
                  <a:pt x="68580" y="3429"/>
                </a:cubicBezTo>
                <a:cubicBezTo>
                  <a:pt x="85977" y="1496"/>
                  <a:pt x="97699" y="24330"/>
                  <a:pt x="114681" y="28575"/>
                </a:cubicBezTo>
                <a:cubicBezTo>
                  <a:pt x="144722" y="36085"/>
                  <a:pt x="191573" y="28751"/>
                  <a:pt x="20307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3" name="Google Shape;223;p32"/>
          <p:cNvSpPr/>
          <p:nvPr/>
        </p:nvSpPr>
        <p:spPr>
          <a:xfrm>
            <a:off x="8410575" y="4629150"/>
            <a:ext cx="390525" cy="962025"/>
          </a:xfrm>
          <a:custGeom>
            <a:avLst/>
            <a:gdLst/>
            <a:ahLst/>
            <a:cxnLst/>
            <a:rect l="l" t="t" r="r" b="b"/>
            <a:pathLst>
              <a:path w="15621" h="38481" extrusionOk="0">
                <a:moveTo>
                  <a:pt x="0" y="0"/>
                </a:moveTo>
                <a:cubicBezTo>
                  <a:pt x="3398" y="2832"/>
                  <a:pt x="6983" y="6091"/>
                  <a:pt x="8382" y="10287"/>
                </a:cubicBezTo>
                <a:cubicBezTo>
                  <a:pt x="9950" y="14992"/>
                  <a:pt x="6919" y="20236"/>
                  <a:pt x="7620" y="25146"/>
                </a:cubicBezTo>
                <a:cubicBezTo>
                  <a:pt x="8353" y="30278"/>
                  <a:pt x="11956" y="34816"/>
                  <a:pt x="15621" y="3848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802200" y="708000"/>
            <a:ext cx="7539600" cy="37275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387850" y="2273729"/>
            <a:ext cx="43683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638295"/>
            <a:ext cx="9144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255850" y="3299710"/>
            <a:ext cx="463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/>
          <p:nvPr/>
        </p:nvSpPr>
        <p:spPr>
          <a:xfrm>
            <a:off x="438450" y="624050"/>
            <a:ext cx="8267100" cy="41877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410146" y="2676965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4991254" y="2676965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874704" y="3088390"/>
            <a:ext cx="2975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293596" y="3088390"/>
            <a:ext cx="2975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20000" y="3840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438450" y="624050"/>
            <a:ext cx="8267100" cy="41877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76963" y="21148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13213" y="2513449"/>
            <a:ext cx="243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6060937" y="368024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5997187" y="4078862"/>
            <a:ext cx="243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/>
          </p:nvPr>
        </p:nvSpPr>
        <p:spPr>
          <a:xfrm>
            <a:off x="3418950" y="29130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3355200" y="3311695"/>
            <a:ext cx="243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6" hasCustomPrompt="1"/>
          </p:nvPr>
        </p:nvSpPr>
        <p:spPr>
          <a:xfrm>
            <a:off x="1562363" y="1379828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4204664" y="216652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8" hasCustomPrompt="1"/>
          </p:nvPr>
        </p:nvSpPr>
        <p:spPr>
          <a:xfrm>
            <a:off x="6846337" y="2953232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9"/>
          </p:nvPr>
        </p:nvSpPr>
        <p:spPr>
          <a:xfrm>
            <a:off x="720000" y="3871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26" y="533351"/>
            <a:ext cx="1591399" cy="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1916550" y="624050"/>
            <a:ext cx="5310900" cy="41877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541350" y="2480450"/>
            <a:ext cx="20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2135550" y="2920842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>
            <a:off x="438450" y="624050"/>
            <a:ext cx="8267100" cy="41877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2463310" y="143320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2463314" y="1896755"/>
            <a:ext cx="2132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 idx="2"/>
          </p:nvPr>
        </p:nvSpPr>
        <p:spPr>
          <a:xfrm>
            <a:off x="4746326" y="143320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3"/>
          </p:nvPr>
        </p:nvSpPr>
        <p:spPr>
          <a:xfrm>
            <a:off x="4593926" y="1896758"/>
            <a:ext cx="2130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 idx="4"/>
          </p:nvPr>
        </p:nvSpPr>
        <p:spPr>
          <a:xfrm>
            <a:off x="2463310" y="303340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5"/>
          </p:nvPr>
        </p:nvSpPr>
        <p:spPr>
          <a:xfrm>
            <a:off x="2463314" y="3496955"/>
            <a:ext cx="2132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 idx="6"/>
          </p:nvPr>
        </p:nvSpPr>
        <p:spPr>
          <a:xfrm>
            <a:off x="4746326" y="303340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7"/>
          </p:nvPr>
        </p:nvSpPr>
        <p:spPr>
          <a:xfrm>
            <a:off x="4593926" y="3496958"/>
            <a:ext cx="2130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8"/>
          </p:nvPr>
        </p:nvSpPr>
        <p:spPr>
          <a:xfrm>
            <a:off x="720000" y="3840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/>
          <p:nvPr/>
        </p:nvSpPr>
        <p:spPr>
          <a:xfrm>
            <a:off x="438450" y="624050"/>
            <a:ext cx="8267100" cy="41877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647050" y="601136"/>
            <a:ext cx="38499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2854650" y="1663043"/>
            <a:ext cx="34347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2729850" y="3457361"/>
            <a:ext cx="368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31"/>
          <p:cNvGrpSpPr/>
          <p:nvPr/>
        </p:nvGrpSpPr>
        <p:grpSpPr>
          <a:xfrm>
            <a:off x="78650" y="16426"/>
            <a:ext cx="3425242" cy="1046149"/>
            <a:chOff x="3555275" y="-36124"/>
            <a:chExt cx="3425242" cy="1046149"/>
          </a:xfrm>
        </p:grpSpPr>
        <p:sp>
          <p:nvSpPr>
            <p:cNvPr id="213" name="Google Shape;213;p31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214" name="Google Shape;2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31"/>
          <p:cNvGrpSpPr/>
          <p:nvPr/>
        </p:nvGrpSpPr>
        <p:grpSpPr>
          <a:xfrm>
            <a:off x="2952750" y="3092198"/>
            <a:ext cx="6123228" cy="2146553"/>
            <a:chOff x="2952750" y="3092198"/>
            <a:chExt cx="6123228" cy="2146553"/>
          </a:xfrm>
        </p:grpSpPr>
        <p:sp>
          <p:nvSpPr>
            <p:cNvPr id="216" name="Google Shape;216;p31"/>
            <p:cNvSpPr/>
            <p:nvPr/>
          </p:nvSpPr>
          <p:spPr>
            <a:xfrm>
              <a:off x="2952750" y="3653250"/>
              <a:ext cx="5048250" cy="1585500"/>
            </a:xfrm>
            <a:custGeom>
              <a:avLst/>
              <a:gdLst/>
              <a:ahLst/>
              <a:cxnLst/>
              <a:rect l="l" t="t" r="r" b="b"/>
              <a:pathLst>
                <a:path w="201930" h="63420" extrusionOk="0">
                  <a:moveTo>
                    <a:pt x="201930" y="27606"/>
                  </a:moveTo>
                  <a:cubicBezTo>
                    <a:pt x="196585" y="36005"/>
                    <a:pt x="184343" y="40894"/>
                    <a:pt x="174498" y="39417"/>
                  </a:cubicBezTo>
                  <a:cubicBezTo>
                    <a:pt x="163581" y="37779"/>
                    <a:pt x="153379" y="32314"/>
                    <a:pt x="144018" y="26463"/>
                  </a:cubicBezTo>
                  <a:cubicBezTo>
                    <a:pt x="138454" y="22986"/>
                    <a:pt x="131266" y="19458"/>
                    <a:pt x="129540" y="13128"/>
                  </a:cubicBezTo>
                  <a:cubicBezTo>
                    <a:pt x="128335" y="8710"/>
                    <a:pt x="129595" y="927"/>
                    <a:pt x="134112" y="174"/>
                  </a:cubicBezTo>
                  <a:cubicBezTo>
                    <a:pt x="137916" y="-460"/>
                    <a:pt x="142150" y="1194"/>
                    <a:pt x="145161" y="3603"/>
                  </a:cubicBezTo>
                  <a:cubicBezTo>
                    <a:pt x="148993" y="6669"/>
                    <a:pt x="148635" y="13241"/>
                    <a:pt x="147828" y="18081"/>
                  </a:cubicBezTo>
                  <a:cubicBezTo>
                    <a:pt x="146042" y="28800"/>
                    <a:pt x="135708" y="39670"/>
                    <a:pt x="124968" y="41322"/>
                  </a:cubicBezTo>
                  <a:cubicBezTo>
                    <a:pt x="110411" y="43562"/>
                    <a:pt x="95882" y="35607"/>
                    <a:pt x="81153" y="35607"/>
                  </a:cubicBezTo>
                  <a:cubicBezTo>
                    <a:pt x="52557" y="35607"/>
                    <a:pt x="20220" y="43200"/>
                    <a:pt x="0" y="6342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217" name="Google Shape;217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493753" y="336727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7A82646C-3A02-4E42-8F4B-9C29A9655B3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840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ochi Hand"/>
              <a:buNone/>
              <a:defRPr sz="3200" b="1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3" r:id="rId6"/>
    <p:sldLayoutId id="2147483671" r:id="rId7"/>
    <p:sldLayoutId id="2147483676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>
            <a:off x="802200" y="708000"/>
            <a:ext cx="7539600" cy="3727500"/>
          </a:xfrm>
          <a:prstGeom prst="roundRect">
            <a:avLst>
              <a:gd name="adj" fmla="val 8706"/>
            </a:avLst>
          </a:prstGeom>
          <a:solidFill>
            <a:schemeClr val="accent6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2052560" y="943248"/>
            <a:ext cx="5221367" cy="621787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ctrTitle"/>
          </p:nvPr>
        </p:nvSpPr>
        <p:spPr>
          <a:xfrm>
            <a:off x="713250" y="2160083"/>
            <a:ext cx="7717500" cy="17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#9Slide05 SVNKitten" pitchFamily="2" charset="0"/>
              </a:rPr>
              <a:t>Nếu trái đất thiếu </a:t>
            </a:r>
            <a:br>
              <a:rPr lang="en" sz="6000">
                <a:latin typeface="#9Slide05 SVNKitten" pitchFamily="2" charset="0"/>
              </a:rPr>
            </a:br>
            <a:r>
              <a:rPr lang="en" sz="6000">
                <a:latin typeface="#9Slide05 SVNKitten" pitchFamily="2" charset="0"/>
              </a:rPr>
              <a:t>trẻ con</a:t>
            </a:r>
            <a:br>
              <a:rPr lang="en" sz="6000">
                <a:latin typeface="#9Slide05 SVNKitten" pitchFamily="2" charset="0"/>
              </a:rPr>
            </a:br>
            <a:r>
              <a:rPr lang="en" sz="3200" b="0">
                <a:latin typeface="#9Slide05 SVNKitten" pitchFamily="2" charset="0"/>
              </a:rPr>
              <a:t>(Trích)</a:t>
            </a:r>
            <a:endParaRPr sz="6000" b="0">
              <a:latin typeface="#9Slide05 SVNKitten" pitchFamily="2" charset="0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1"/>
          </p:nvPr>
        </p:nvSpPr>
        <p:spPr>
          <a:xfrm>
            <a:off x="2388511" y="1086268"/>
            <a:ext cx="447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 panose="020F0502020204030204" pitchFamily="34" charset="0"/>
                <a:cs typeface="Calibri" panose="020F0502020204030204" pitchFamily="34" charset="0"/>
              </a:rPr>
              <a:t>TẬP ĐỌC</a:t>
            </a:r>
            <a:endParaRPr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237;p36">
            <a:extLst>
              <a:ext uri="{FF2B5EF4-FFF2-40B4-BE49-F238E27FC236}">
                <a16:creationId xmlns:a16="http://schemas.microsoft.com/office/drawing/2014/main" id="{5168FEE4-0C12-44BA-A000-6C06EF260258}"/>
              </a:ext>
            </a:extLst>
          </p:cNvPr>
          <p:cNvSpPr txBox="1">
            <a:spLocks/>
          </p:cNvSpPr>
          <p:nvPr/>
        </p:nvSpPr>
        <p:spPr>
          <a:xfrm>
            <a:off x="4469056" y="3751190"/>
            <a:ext cx="447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18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/>
            <a:r>
              <a:rPr lang="en-SG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Ỗ TRUNG LAI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76125-6658-49A8-931B-DAABA1659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" t="4032" r="2987" b="1949"/>
          <a:stretch/>
        </p:blipFill>
        <p:spPr>
          <a:xfrm>
            <a:off x="-1" y="0"/>
            <a:ext cx="9144001" cy="515581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AF6C3-EA07-4C9A-9D3F-1A2322DEBDDD}"/>
              </a:ext>
            </a:extLst>
          </p:cNvPr>
          <p:cNvSpPr/>
          <p:nvPr/>
        </p:nvSpPr>
        <p:spPr>
          <a:xfrm>
            <a:off x="198606" y="133815"/>
            <a:ext cx="8746789" cy="4875870"/>
          </a:xfrm>
          <a:prstGeom prst="roundRect">
            <a:avLst>
              <a:gd name="adj" fmla="val 106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41436-9C64-43E0-A481-7AEC96126865}"/>
              </a:ext>
            </a:extLst>
          </p:cNvPr>
          <p:cNvSpPr txBox="1"/>
          <p:nvPr/>
        </p:nvSpPr>
        <p:spPr>
          <a:xfrm>
            <a:off x="1435138" y="453854"/>
            <a:ext cx="61830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>
                <a:solidFill>
                  <a:srgbClr val="111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 thơ Đỗ Trung Lai cho biết, năm 1983 ông là phóng viên báo </a:t>
            </a:r>
            <a:r>
              <a:rPr lang="vi-VN" sz="2600" b="0" i="1">
                <a:solidFill>
                  <a:srgbClr val="111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 đội nhân dân</a:t>
            </a:r>
            <a:r>
              <a:rPr lang="vi-VN" sz="2600" b="0" i="0">
                <a:solidFill>
                  <a:srgbClr val="111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được tham dự Liên hoan Hữu nghị Thanh niên Việt - Xô ở TP.HCM. Trong liên hoan này ông có dịp cùng Leonid Popov, phi công vũ trụ 2 lần được phong anh hùng Liên Xô, xem triển lãm tranh vẽ của thiếu nhi TP.HCM bày trong Cung Thiếu nhi. Ông viết thành thơ chuyện 2 người lớn khám phá vẻ đẹp của các bức tranh trẻ con.</a:t>
            </a:r>
            <a:endParaRPr lang="en-US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38FAD3-960B-4315-BC08-DD5755A25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2" b="91616" l="6000" r="95714">
                        <a14:foregroundMark x1="18286" y1="60941" x2="31143" y2="83231"/>
                        <a14:foregroundMark x1="31143" y1="83231" x2="56857" y2="91820"/>
                        <a14:foregroundMark x1="56857" y1="91820" x2="56857" y2="91820"/>
                        <a14:foregroundMark x1="14000" y1="49693" x2="18000" y2="56237"/>
                        <a14:foregroundMark x1="21714" y1="35174" x2="28000" y2="45808"/>
                        <a14:foregroundMark x1="86550" y1="70961" x2="86000" y2="83231"/>
                        <a14:foregroundMark x1="86852" y1="64212" x2="86843" y2="64417"/>
                        <a14:foregroundMark x1="54000" y1="10429" x2="66286" y2="13292"/>
                        <a14:foregroundMark x1="48286" y1="7362" x2="60571" y2="10838"/>
                        <a14:foregroundMark x1="18857" y1="56851" x2="27143" y2="86094"/>
                        <a14:foregroundMark x1="11714" y1="64008" x2="21714" y2="81595"/>
                        <a14:foregroundMark x1="21714" y1="81595" x2="24286" y2="79959"/>
                        <a14:foregroundMark x1="6000" y1="77505" x2="22286" y2="84663"/>
                        <a14:foregroundMark x1="6000" y1="84254" x2="24286" y2="89162"/>
                        <a14:foregroundMark x1="91429" y1="83640" x2="95714" y2="87730"/>
                        <a14:foregroundMark x1="93714" y1="73620" x2="93143" y2="80573"/>
                        <a14:backgroundMark x1="86000" y1="27607" x2="95143" y2="41718"/>
                        <a14:backgroundMark x1="87429" y1="47853" x2="95714" y2="67076"/>
                        <a14:backgroundMark x1="95714" y1="67076" x2="94857" y2="68507"/>
                        <a14:backgroundMark x1="6286" y1="45808" x2="9143" y2="54397"/>
                        <a14:backgroundMark x1="9143" y1="40082" x2="10286" y2="46626"/>
                        <a14:backgroundMark x1="92857" y1="64417" x2="92857" y2="70961"/>
                      </a14:backgroundRemoval>
                    </a14:imgEffect>
                  </a14:imgLayer>
                </a14:imgProps>
              </a:ext>
            </a:extLst>
          </a:blip>
          <a:srcRect l="4963" t="4434" r="7194" b="11208"/>
          <a:stretch/>
        </p:blipFill>
        <p:spPr>
          <a:xfrm flipH="1">
            <a:off x="7556187" y="3023801"/>
            <a:ext cx="1586312" cy="212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42D71-E810-44DE-AF61-90E84B5A4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98667" l="5200" r="98000">
                        <a14:foregroundMark x1="24000" y1="73333" x2="52000" y2="90667"/>
                        <a14:foregroundMark x1="52000" y1="90667" x2="52000" y2="90667"/>
                        <a14:foregroundMark x1="5600" y1="69333" x2="52000" y2="81333"/>
                        <a14:foregroundMark x1="52000" y1="81333" x2="52000" y2="81333"/>
                        <a14:foregroundMark x1="24800" y1="63467" x2="48400" y2="78667"/>
                        <a14:foregroundMark x1="11200" y1="90133" x2="70400" y2="96267"/>
                        <a14:foregroundMark x1="20800" y1="92533" x2="40800" y2="96000"/>
                        <a14:foregroundMark x1="40800" y1="96000" x2="76400" y2="94133"/>
                        <a14:foregroundMark x1="92000" y1="62133" x2="77600" y2="98667"/>
                        <a14:foregroundMark x1="77600" y1="98667" x2="77600" y2="98667"/>
                        <a14:foregroundMark x1="74400" y1="57067" x2="89200" y2="87733"/>
                        <a14:foregroundMark x1="98000" y1="66667" x2="96000" y2="78667"/>
                        <a14:backgroundMark x1="8400" y1="60267" x2="30400" y2="54933"/>
                        <a14:backgroundMark x1="78400" y1="48800" x2="91600" y2="53867"/>
                      </a14:backgroundRemoval>
                    </a14:imgEffect>
                  </a14:imgLayer>
                </a14:imgProps>
              </a:ext>
            </a:extLst>
          </a:blip>
          <a:srcRect l="7778" b="10552"/>
          <a:stretch/>
        </p:blipFill>
        <p:spPr>
          <a:xfrm>
            <a:off x="-29315" y="2835592"/>
            <a:ext cx="1586311" cy="23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27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AF6C3-EA07-4C9A-9D3F-1A2322DEBDDD}"/>
              </a:ext>
            </a:extLst>
          </p:cNvPr>
          <p:cNvSpPr/>
          <p:nvPr/>
        </p:nvSpPr>
        <p:spPr>
          <a:xfrm>
            <a:off x="203085" y="174270"/>
            <a:ext cx="8737831" cy="4794960"/>
          </a:xfrm>
          <a:prstGeom prst="roundRect">
            <a:avLst>
              <a:gd name="adj" fmla="val 1061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402426" y="226620"/>
            <a:ext cx="83300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 2: </a:t>
            </a:r>
            <a:r>
              <a:rPr lang="vi-VN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Cảm giác thích thú của vị khác về phòng tranh được bộc lộ qua những chi tiết nào?</a:t>
            </a:r>
            <a:endParaRPr lang="vi-VN" sz="2400" b="0" i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41436-9C64-43E0-A481-7AEC96126865}"/>
              </a:ext>
            </a:extLst>
          </p:cNvPr>
          <p:cNvSpPr txBox="1"/>
          <p:nvPr/>
        </p:nvSpPr>
        <p:spPr>
          <a:xfrm>
            <a:off x="411480" y="1303838"/>
            <a:ext cx="83300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800" b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 lời mời xem tranh rất nhiệt thành của khách được nhắc lại vội vàng, háo hức</a:t>
            </a:r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Anh hãy nhìn xem, Anh hãy nhìn xem!</a:t>
            </a:r>
          </a:p>
          <a:p>
            <a:pPr algn="just"/>
            <a:r>
              <a:rPr lang="en-SG" sz="28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 các từ ngữ biểu lộ thái độ ngạc nhiên, vui sướng</a:t>
            </a:r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Có ở đâu đầu tôi to được thế? Và thế này thì “ghê gớm” thật: Trong đôi mắt chiếm nửa già khuôn mặt – Các em tô lên một nửa số sao trời!</a:t>
            </a:r>
          </a:p>
          <a:p>
            <a:pPr algn="just"/>
            <a:r>
              <a:rPr lang="en-SG" sz="28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 vẻ mặt</a:t>
            </a:r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vừa xem vừa sung sướng mỉm cười.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2720E-2E4E-4D76-A58A-C9DB7902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2" b="42161" l="58236" r="84856">
                        <a14:foregroundMark x1="58236" y1="24901" x2="64637" y2="23057"/>
                        <a14:foregroundMark x1="60500" y1="23715" x2="61593" y2="26614"/>
                        <a14:foregroundMark x1="59173" y1="19763" x2="60500" y2="24638"/>
                        <a14:foregroundMark x1="63310" y1="21607" x2="63076" y2="22266"/>
                        <a14:foregroundMark x1="58392" y1="31357" x2="59641" y2="29776"/>
                        <a14:foregroundMark x1="60187" y1="32675" x2="61983" y2="30435"/>
                        <a14:foregroundMark x1="63310" y1="30303" x2="65183" y2="30303"/>
                        <a14:foregroundMark x1="63934" y1="29117" x2="64559" y2="30830"/>
                        <a14:foregroundMark x1="68774" y1="21739" x2="74083" y2="24901"/>
                        <a14:foregroundMark x1="70960" y1="21871" x2="77752" y2="20553"/>
                        <a14:foregroundMark x1="73927" y1="20158" x2="74395" y2="22003"/>
                        <a14:foregroundMark x1="71272" y1="5402" x2="71116" y2="7905"/>
                      </a14:backgroundRemoval>
                    </a14:imgEffect>
                  </a14:imgLayer>
                </a14:imgProps>
              </a:ext>
            </a:extLst>
          </a:blip>
          <a:srcRect l="57286" t="3107" r="12066" b="53369"/>
          <a:stretch/>
        </p:blipFill>
        <p:spPr>
          <a:xfrm>
            <a:off x="7914893" y="3965199"/>
            <a:ext cx="1238161" cy="11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6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AF6C3-EA07-4C9A-9D3F-1A2322DEBDDD}"/>
              </a:ext>
            </a:extLst>
          </p:cNvPr>
          <p:cNvSpPr/>
          <p:nvPr/>
        </p:nvSpPr>
        <p:spPr>
          <a:xfrm>
            <a:off x="203085" y="174270"/>
            <a:ext cx="8737831" cy="4794960"/>
          </a:xfrm>
          <a:prstGeom prst="roundRect">
            <a:avLst>
              <a:gd name="adj" fmla="val 1061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190287" y="300232"/>
            <a:ext cx="8750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 3: Tranh vẽ của các bạn nhỏ có gì ngộ nghĩnh?</a:t>
            </a:r>
            <a:endParaRPr lang="vi-VN" sz="2400" b="0" i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41436-9C64-43E0-A481-7AEC96126865}"/>
              </a:ext>
            </a:extLst>
          </p:cNvPr>
          <p:cNvSpPr txBox="1"/>
          <p:nvPr/>
        </p:nvSpPr>
        <p:spPr>
          <a:xfrm>
            <a:off x="400554" y="1077824"/>
            <a:ext cx="83300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 phi công vũ trụ Pô-pốp rất to.</a:t>
            </a:r>
          </a:p>
          <a:p>
            <a:pPr algn="just"/>
            <a:r>
              <a:rPr lang="vi-VN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Đôi mắt to chiếm nửa già khuôn mặt, trong đó có rất nhiều sao.</a:t>
            </a:r>
          </a:p>
          <a:p>
            <a:pPr algn="just"/>
            <a:r>
              <a:rPr lang="vi-VN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Ngựa xanh nằm trên cỏ, ngựa hồng phi trong lửa.</a:t>
            </a:r>
          </a:p>
          <a:p>
            <a:pPr algn="just"/>
            <a:r>
              <a:rPr lang="vi-VN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Mọi người đều quàng khăn đỏ.</a:t>
            </a:r>
          </a:p>
          <a:p>
            <a:pPr algn="just"/>
            <a:r>
              <a:rPr lang="vi-VN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Các anh hùng trông như những đứa trẻ lớn.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2720E-2E4E-4D76-A58A-C9DB7902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2" b="42161" l="58236" r="84856">
                        <a14:foregroundMark x1="58236" y1="24901" x2="64637" y2="23057"/>
                        <a14:foregroundMark x1="60500" y1="23715" x2="61593" y2="26614"/>
                        <a14:foregroundMark x1="59173" y1="19763" x2="60500" y2="24638"/>
                        <a14:foregroundMark x1="63310" y1="21607" x2="63076" y2="22266"/>
                        <a14:foregroundMark x1="58392" y1="31357" x2="59641" y2="29776"/>
                        <a14:foregroundMark x1="60187" y1="32675" x2="61983" y2="30435"/>
                        <a14:foregroundMark x1="63310" y1="30303" x2="65183" y2="30303"/>
                        <a14:foregroundMark x1="63934" y1="29117" x2="64559" y2="30830"/>
                        <a14:foregroundMark x1="68774" y1="21739" x2="74083" y2="24901"/>
                        <a14:foregroundMark x1="70960" y1="21871" x2="77752" y2="20553"/>
                        <a14:foregroundMark x1="73927" y1="20158" x2="74395" y2="22003"/>
                        <a14:foregroundMark x1="71272" y1="5402" x2="71116" y2="7905"/>
                      </a14:backgroundRemoval>
                    </a14:imgEffect>
                  </a14:imgLayer>
                </a14:imgProps>
              </a:ext>
            </a:extLst>
          </a:blip>
          <a:srcRect l="57286" t="3107" r="12066" b="53369"/>
          <a:stretch/>
        </p:blipFill>
        <p:spPr>
          <a:xfrm>
            <a:off x="7914893" y="3965199"/>
            <a:ext cx="1238161" cy="11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97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AF6C3-EA07-4C9A-9D3F-1A2322DEBDDD}"/>
              </a:ext>
            </a:extLst>
          </p:cNvPr>
          <p:cNvSpPr/>
          <p:nvPr/>
        </p:nvSpPr>
        <p:spPr>
          <a:xfrm>
            <a:off x="203085" y="174270"/>
            <a:ext cx="8737831" cy="4794960"/>
          </a:xfrm>
          <a:prstGeom prst="roundRect">
            <a:avLst>
              <a:gd name="adj" fmla="val 1061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190287" y="187239"/>
            <a:ext cx="8750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 4: </a:t>
            </a:r>
            <a:r>
              <a:rPr lang="vi-VN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hiểu ba dòng thơ này như thế nào</a:t>
            </a:r>
            <a:r>
              <a:rPr lang="en-SG" sz="3200" b="1" i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400" b="0" i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41436-9C64-43E0-A481-7AEC96126865}"/>
              </a:ext>
            </a:extLst>
          </p:cNvPr>
          <p:cNvSpPr txBox="1"/>
          <p:nvPr/>
        </p:nvSpPr>
        <p:spPr>
          <a:xfrm>
            <a:off x="342790" y="959253"/>
            <a:ext cx="85981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Người lớn làm mọi việc vì trẻ em.</a:t>
            </a:r>
          </a:p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Trẻ em là tương lai của thế giới.</a:t>
            </a:r>
          </a:p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Trẻ em là tương lai của lồi người.</a:t>
            </a:r>
          </a:p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Vì trẻ em, mọi hoạt động của người lớn trở nên có ý nghĩa.</a:t>
            </a:r>
          </a:p>
          <a:p>
            <a:pPr algn="just"/>
            <a:r>
              <a:rPr lang="en-SG" sz="32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Vì trẻ em, người lớn tiếp tục vươn lên, chinh phục những đỉnh cao.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2720E-2E4E-4D76-A58A-C9DB7902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2" b="42161" l="58236" r="84856">
                        <a14:foregroundMark x1="58236" y1="24901" x2="64637" y2="23057"/>
                        <a14:foregroundMark x1="60500" y1="23715" x2="61593" y2="26614"/>
                        <a14:foregroundMark x1="59173" y1="19763" x2="60500" y2="24638"/>
                        <a14:foregroundMark x1="63310" y1="21607" x2="63076" y2="22266"/>
                        <a14:foregroundMark x1="58392" y1="31357" x2="59641" y2="29776"/>
                        <a14:foregroundMark x1="60187" y1="32675" x2="61983" y2="30435"/>
                        <a14:foregroundMark x1="63310" y1="30303" x2="65183" y2="30303"/>
                        <a14:foregroundMark x1="63934" y1="29117" x2="64559" y2="30830"/>
                        <a14:foregroundMark x1="68774" y1="21739" x2="74083" y2="24901"/>
                        <a14:foregroundMark x1="70960" y1="21871" x2="77752" y2="20553"/>
                        <a14:foregroundMark x1="73927" y1="20158" x2="74395" y2="22003"/>
                        <a14:foregroundMark x1="71272" y1="5402" x2="71116" y2="7905"/>
                      </a14:backgroundRemoval>
                    </a14:imgEffect>
                  </a14:imgLayer>
                </a14:imgProps>
              </a:ext>
            </a:extLst>
          </a:blip>
          <a:srcRect l="57286" t="3107" r="12066" b="53369"/>
          <a:stretch/>
        </p:blipFill>
        <p:spPr>
          <a:xfrm>
            <a:off x="7969921" y="4035055"/>
            <a:ext cx="1238161" cy="11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03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40"/>
          <p:cNvGrpSpPr/>
          <p:nvPr/>
        </p:nvGrpSpPr>
        <p:grpSpPr>
          <a:xfrm>
            <a:off x="502430" y="-57130"/>
            <a:ext cx="4258551" cy="2021249"/>
            <a:chOff x="462674" y="-6350"/>
            <a:chExt cx="4258551" cy="2021249"/>
          </a:xfrm>
        </p:grpSpPr>
        <p:sp>
          <p:nvSpPr>
            <p:cNvPr id="310" name="Google Shape;310;p40"/>
            <p:cNvSpPr/>
            <p:nvPr/>
          </p:nvSpPr>
          <p:spPr>
            <a:xfrm>
              <a:off x="1435100" y="-6350"/>
              <a:ext cx="3286125" cy="1266825"/>
            </a:xfrm>
            <a:custGeom>
              <a:avLst/>
              <a:gdLst/>
              <a:ahLst/>
              <a:cxnLst/>
              <a:rect l="l" t="t" r="r" b="b"/>
              <a:pathLst>
                <a:path w="131445" h="50673" extrusionOk="0">
                  <a:moveTo>
                    <a:pt x="0" y="50673"/>
                  </a:moveTo>
                  <a:cubicBezTo>
                    <a:pt x="3677" y="42093"/>
                    <a:pt x="7272" y="31606"/>
                    <a:pt x="15621" y="27432"/>
                  </a:cubicBezTo>
                  <a:cubicBezTo>
                    <a:pt x="25490" y="22497"/>
                    <a:pt x="46446" y="23367"/>
                    <a:pt x="48006" y="34290"/>
                  </a:cubicBezTo>
                  <a:cubicBezTo>
                    <a:pt x="48992" y="41195"/>
                    <a:pt x="33235" y="41969"/>
                    <a:pt x="27432" y="38100"/>
                  </a:cubicBezTo>
                  <a:cubicBezTo>
                    <a:pt x="21194" y="33941"/>
                    <a:pt x="22340" y="20305"/>
                    <a:pt x="28194" y="15621"/>
                  </a:cubicBezTo>
                  <a:cubicBezTo>
                    <a:pt x="40523" y="5757"/>
                    <a:pt x="59842" y="16587"/>
                    <a:pt x="75438" y="19050"/>
                  </a:cubicBezTo>
                  <a:cubicBezTo>
                    <a:pt x="84367" y="20460"/>
                    <a:pt x="93519" y="22076"/>
                    <a:pt x="102489" y="20955"/>
                  </a:cubicBezTo>
                  <a:cubicBezTo>
                    <a:pt x="114311" y="19477"/>
                    <a:pt x="127677" y="11303"/>
                    <a:pt x="13144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11" name="Google Shape;311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674" y="1055723"/>
              <a:ext cx="1586311" cy="95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40"/>
          <p:cNvGrpSpPr/>
          <p:nvPr/>
        </p:nvGrpSpPr>
        <p:grpSpPr>
          <a:xfrm>
            <a:off x="7460934" y="1273500"/>
            <a:ext cx="2138950" cy="2814277"/>
            <a:chOff x="7039979" y="444248"/>
            <a:chExt cx="2138950" cy="2814277"/>
          </a:xfrm>
        </p:grpSpPr>
        <p:pic>
          <p:nvPicPr>
            <p:cNvPr id="313" name="Google Shape;31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208003" y="71932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0"/>
            <p:cNvSpPr/>
            <p:nvPr/>
          </p:nvSpPr>
          <p:spPr>
            <a:xfrm>
              <a:off x="7475803" y="1708150"/>
              <a:ext cx="1703125" cy="1550375"/>
            </a:xfrm>
            <a:custGeom>
              <a:avLst/>
              <a:gdLst/>
              <a:ahLst/>
              <a:cxnLst/>
              <a:rect l="l" t="t" r="r" b="b"/>
              <a:pathLst>
                <a:path w="68125" h="62015" extrusionOk="0">
                  <a:moveTo>
                    <a:pt x="9451" y="0"/>
                  </a:moveTo>
                  <a:cubicBezTo>
                    <a:pt x="7493" y="3917"/>
                    <a:pt x="4921" y="8253"/>
                    <a:pt x="5641" y="12573"/>
                  </a:cubicBezTo>
                  <a:cubicBezTo>
                    <a:pt x="7197" y="21909"/>
                    <a:pt x="18928" y="34707"/>
                    <a:pt x="11356" y="40386"/>
                  </a:cubicBezTo>
                  <a:cubicBezTo>
                    <a:pt x="6659" y="43909"/>
                    <a:pt x="-1550" y="32240"/>
                    <a:pt x="307" y="26670"/>
                  </a:cubicBezTo>
                  <a:cubicBezTo>
                    <a:pt x="1762" y="22304"/>
                    <a:pt x="7943" y="19542"/>
                    <a:pt x="12499" y="20193"/>
                  </a:cubicBezTo>
                  <a:cubicBezTo>
                    <a:pt x="16781" y="20805"/>
                    <a:pt x="19346" y="25516"/>
                    <a:pt x="22405" y="28575"/>
                  </a:cubicBezTo>
                  <a:cubicBezTo>
                    <a:pt x="31087" y="37257"/>
                    <a:pt x="36964" y="48468"/>
                    <a:pt x="45646" y="57150"/>
                  </a:cubicBezTo>
                  <a:cubicBezTo>
                    <a:pt x="50944" y="62448"/>
                    <a:pt x="68125" y="64643"/>
                    <a:pt x="68125" y="5715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Google Shape;274;p38">
            <a:extLst>
              <a:ext uri="{FF2B5EF4-FFF2-40B4-BE49-F238E27FC236}">
                <a16:creationId xmlns:a16="http://schemas.microsoft.com/office/drawing/2014/main" id="{26FD1DE2-CB33-4165-B1CA-B33587789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852" y="1209695"/>
            <a:ext cx="595629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accent3">
                    <a:lumMod val="75000"/>
                  </a:schemeClr>
                </a:solidFill>
                <a:latin typeface="#9Slide05 SVNKitten" pitchFamily="2" charset="0"/>
              </a:rPr>
              <a:t>Nội dung bài học</a:t>
            </a:r>
            <a:endParaRPr sz="6600">
              <a:solidFill>
                <a:schemeClr val="accent3">
                  <a:lumMod val="75000"/>
                </a:schemeClr>
              </a:solidFill>
              <a:latin typeface="#9Slide05 SVNKitte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E9021-95D6-4706-A8D9-748A1623AAD0}"/>
              </a:ext>
            </a:extLst>
          </p:cNvPr>
          <p:cNvSpPr txBox="1"/>
          <p:nvPr/>
        </p:nvSpPr>
        <p:spPr>
          <a:xfrm>
            <a:off x="1280766" y="1964119"/>
            <a:ext cx="65824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>
                <a:solidFill>
                  <a:schemeClr val="tx1">
                    <a:lumMod val="50000"/>
                  </a:schemeClr>
                </a:solidFill>
                <a:latin typeface="#9Slide05 SVNKitten" pitchFamily="2" charset="0"/>
                <a:cs typeface="Calibri" panose="020F0502020204030204" pitchFamily="34" charset="0"/>
              </a:rPr>
              <a:t>Tình cảm yêu mến và trân trọng của người lớn đối với trẻ em</a:t>
            </a:r>
            <a:r>
              <a:rPr lang="en-SG" sz="4400">
                <a:solidFill>
                  <a:schemeClr val="tx1">
                    <a:lumMod val="50000"/>
                  </a:schemeClr>
                </a:solidFill>
                <a:latin typeface="#9Slide05 SVNKitten" pitchFamily="2" charset="0"/>
                <a:cs typeface="Calibri" panose="020F0502020204030204" pitchFamily="34" charset="0"/>
              </a:rPr>
              <a:t>.</a:t>
            </a:r>
            <a:endParaRPr lang="en-US" sz="4400">
              <a:solidFill>
                <a:schemeClr val="tx1">
                  <a:lumMod val="50000"/>
                </a:schemeClr>
              </a:solidFill>
              <a:latin typeface="#9Slide05 SVNKitten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6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4132063" y="1363653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 idx="2"/>
          </p:nvPr>
        </p:nvSpPr>
        <p:spPr>
          <a:xfrm>
            <a:off x="4114800" y="1638295"/>
            <a:ext cx="9144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09" name="Google Shape;309;p40"/>
          <p:cNvGrpSpPr/>
          <p:nvPr/>
        </p:nvGrpSpPr>
        <p:grpSpPr>
          <a:xfrm>
            <a:off x="462674" y="-6350"/>
            <a:ext cx="4258551" cy="2021249"/>
            <a:chOff x="462674" y="-6350"/>
            <a:chExt cx="4258551" cy="2021249"/>
          </a:xfrm>
        </p:grpSpPr>
        <p:sp>
          <p:nvSpPr>
            <p:cNvPr id="310" name="Google Shape;310;p40"/>
            <p:cNvSpPr/>
            <p:nvPr/>
          </p:nvSpPr>
          <p:spPr>
            <a:xfrm>
              <a:off x="1435100" y="-6350"/>
              <a:ext cx="3286125" cy="1266825"/>
            </a:xfrm>
            <a:custGeom>
              <a:avLst/>
              <a:gdLst/>
              <a:ahLst/>
              <a:cxnLst/>
              <a:rect l="l" t="t" r="r" b="b"/>
              <a:pathLst>
                <a:path w="131445" h="50673" extrusionOk="0">
                  <a:moveTo>
                    <a:pt x="0" y="50673"/>
                  </a:moveTo>
                  <a:cubicBezTo>
                    <a:pt x="3677" y="42093"/>
                    <a:pt x="7272" y="31606"/>
                    <a:pt x="15621" y="27432"/>
                  </a:cubicBezTo>
                  <a:cubicBezTo>
                    <a:pt x="25490" y="22497"/>
                    <a:pt x="46446" y="23367"/>
                    <a:pt x="48006" y="34290"/>
                  </a:cubicBezTo>
                  <a:cubicBezTo>
                    <a:pt x="48992" y="41195"/>
                    <a:pt x="33235" y="41969"/>
                    <a:pt x="27432" y="38100"/>
                  </a:cubicBezTo>
                  <a:cubicBezTo>
                    <a:pt x="21194" y="33941"/>
                    <a:pt x="22340" y="20305"/>
                    <a:pt x="28194" y="15621"/>
                  </a:cubicBezTo>
                  <a:cubicBezTo>
                    <a:pt x="40523" y="5757"/>
                    <a:pt x="59842" y="16587"/>
                    <a:pt x="75438" y="19050"/>
                  </a:cubicBezTo>
                  <a:cubicBezTo>
                    <a:pt x="84367" y="20460"/>
                    <a:pt x="93519" y="22076"/>
                    <a:pt x="102489" y="20955"/>
                  </a:cubicBezTo>
                  <a:cubicBezTo>
                    <a:pt x="114311" y="19477"/>
                    <a:pt x="127677" y="11303"/>
                    <a:pt x="13144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11" name="Google Shape;311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674" y="1055723"/>
              <a:ext cx="1586311" cy="95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40"/>
          <p:cNvGrpSpPr/>
          <p:nvPr/>
        </p:nvGrpSpPr>
        <p:grpSpPr>
          <a:xfrm>
            <a:off x="7039979" y="444248"/>
            <a:ext cx="2138950" cy="2814277"/>
            <a:chOff x="7039979" y="444248"/>
            <a:chExt cx="2138950" cy="2814277"/>
          </a:xfrm>
        </p:grpSpPr>
        <p:pic>
          <p:nvPicPr>
            <p:cNvPr id="313" name="Google Shape;31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208003" y="71932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0"/>
            <p:cNvSpPr/>
            <p:nvPr/>
          </p:nvSpPr>
          <p:spPr>
            <a:xfrm>
              <a:off x="7475803" y="1708150"/>
              <a:ext cx="1703125" cy="1550375"/>
            </a:xfrm>
            <a:custGeom>
              <a:avLst/>
              <a:gdLst/>
              <a:ahLst/>
              <a:cxnLst/>
              <a:rect l="l" t="t" r="r" b="b"/>
              <a:pathLst>
                <a:path w="68125" h="62015" extrusionOk="0">
                  <a:moveTo>
                    <a:pt x="9451" y="0"/>
                  </a:moveTo>
                  <a:cubicBezTo>
                    <a:pt x="7493" y="3917"/>
                    <a:pt x="4921" y="8253"/>
                    <a:pt x="5641" y="12573"/>
                  </a:cubicBezTo>
                  <a:cubicBezTo>
                    <a:pt x="7197" y="21909"/>
                    <a:pt x="18928" y="34707"/>
                    <a:pt x="11356" y="40386"/>
                  </a:cubicBezTo>
                  <a:cubicBezTo>
                    <a:pt x="6659" y="43909"/>
                    <a:pt x="-1550" y="32240"/>
                    <a:pt x="307" y="26670"/>
                  </a:cubicBezTo>
                  <a:cubicBezTo>
                    <a:pt x="1762" y="22304"/>
                    <a:pt x="7943" y="19542"/>
                    <a:pt x="12499" y="20193"/>
                  </a:cubicBezTo>
                  <a:cubicBezTo>
                    <a:pt x="16781" y="20805"/>
                    <a:pt x="19346" y="25516"/>
                    <a:pt x="22405" y="28575"/>
                  </a:cubicBezTo>
                  <a:cubicBezTo>
                    <a:pt x="31087" y="37257"/>
                    <a:pt x="36964" y="48468"/>
                    <a:pt x="45646" y="57150"/>
                  </a:cubicBezTo>
                  <a:cubicBezTo>
                    <a:pt x="50944" y="62448"/>
                    <a:pt x="68125" y="64643"/>
                    <a:pt x="68125" y="5715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Google Shape;274;p38">
            <a:extLst>
              <a:ext uri="{FF2B5EF4-FFF2-40B4-BE49-F238E27FC236}">
                <a16:creationId xmlns:a16="http://schemas.microsoft.com/office/drawing/2014/main" id="{26FD1DE2-CB33-4165-B1CA-B33587789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835" y="2607835"/>
            <a:ext cx="7416330" cy="7633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bg2">
                    <a:lumMod val="25000"/>
                  </a:schemeClr>
                </a:solidFill>
                <a:latin typeface="#9Slide05 SVNKitten" pitchFamily="2" charset="0"/>
              </a:rPr>
              <a:t>Luyện đọc diễn cảm</a:t>
            </a:r>
            <a:endParaRPr sz="6600">
              <a:solidFill>
                <a:schemeClr val="bg2">
                  <a:lumMod val="25000"/>
                </a:schemeClr>
              </a:solidFill>
              <a:latin typeface="#9Slide05 SVNKit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01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35ED88-CDE2-49A6-A97B-6FB84ED1CD34}"/>
              </a:ext>
            </a:extLst>
          </p:cNvPr>
          <p:cNvSpPr/>
          <p:nvPr/>
        </p:nvSpPr>
        <p:spPr>
          <a:xfrm>
            <a:off x="154778" y="344536"/>
            <a:ext cx="8846146" cy="46913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Google Shape;332;p42"/>
          <p:cNvGrpSpPr/>
          <p:nvPr/>
        </p:nvGrpSpPr>
        <p:grpSpPr>
          <a:xfrm rot="1704775">
            <a:off x="5701472" y="-142660"/>
            <a:ext cx="3425081" cy="1046100"/>
            <a:chOff x="3555275" y="-36124"/>
            <a:chExt cx="3425242" cy="1046149"/>
          </a:xfrm>
        </p:grpSpPr>
        <p:sp>
          <p:nvSpPr>
            <p:cNvPr id="333" name="Google Shape;333;p42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34" name="Google Shape;33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42"/>
          <p:cNvSpPr/>
          <p:nvPr/>
        </p:nvSpPr>
        <p:spPr>
          <a:xfrm>
            <a:off x="1492264" y="107609"/>
            <a:ext cx="6159471" cy="712520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2"/>
          <p:cNvGrpSpPr/>
          <p:nvPr/>
        </p:nvGrpSpPr>
        <p:grpSpPr>
          <a:xfrm rot="266371">
            <a:off x="74184" y="2791582"/>
            <a:ext cx="1061204" cy="2206644"/>
            <a:chOff x="-4300" y="384050"/>
            <a:chExt cx="1203759" cy="3336000"/>
          </a:xfrm>
        </p:grpSpPr>
        <p:pic>
          <p:nvPicPr>
            <p:cNvPr id="337" name="Google Shape;33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988" y="384050"/>
              <a:ext cx="972472" cy="125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42"/>
            <p:cNvSpPr/>
            <p:nvPr/>
          </p:nvSpPr>
          <p:spPr>
            <a:xfrm>
              <a:off x="-4300" y="1616425"/>
              <a:ext cx="828100" cy="2103625"/>
            </a:xfrm>
            <a:custGeom>
              <a:avLst/>
              <a:gdLst/>
              <a:ahLst/>
              <a:cxnLst/>
              <a:rect l="l" t="t" r="r" b="b"/>
              <a:pathLst>
                <a:path w="33124" h="84145" extrusionOk="0">
                  <a:moveTo>
                    <a:pt x="28374" y="0"/>
                  </a:moveTo>
                  <a:cubicBezTo>
                    <a:pt x="31863" y="5820"/>
                    <a:pt x="33990" y="13820"/>
                    <a:pt x="31469" y="20120"/>
                  </a:cubicBezTo>
                  <a:cubicBezTo>
                    <a:pt x="29011" y="26264"/>
                    <a:pt x="22279" y="31624"/>
                    <a:pt x="23215" y="38175"/>
                  </a:cubicBezTo>
                  <a:cubicBezTo>
                    <a:pt x="24903" y="49985"/>
                    <a:pt x="35776" y="61268"/>
                    <a:pt x="32501" y="72739"/>
                  </a:cubicBezTo>
                  <a:cubicBezTo>
                    <a:pt x="30960" y="78138"/>
                    <a:pt x="25051" y="82211"/>
                    <a:pt x="19604" y="83573"/>
                  </a:cubicBezTo>
                  <a:cubicBezTo>
                    <a:pt x="12726" y="85293"/>
                    <a:pt x="0" y="82409"/>
                    <a:pt x="0" y="753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16" name="Google Shape;236;p36">
            <a:extLst>
              <a:ext uri="{FF2B5EF4-FFF2-40B4-BE49-F238E27FC236}">
                <a16:creationId xmlns:a16="http://schemas.microsoft.com/office/drawing/2014/main" id="{C25A8095-83EC-4414-B1E8-CFA58605EF49}"/>
              </a:ext>
            </a:extLst>
          </p:cNvPr>
          <p:cNvSpPr txBox="1">
            <a:spLocks/>
          </p:cNvSpPr>
          <p:nvPr/>
        </p:nvSpPr>
        <p:spPr>
          <a:xfrm>
            <a:off x="1492264" y="-92212"/>
            <a:ext cx="5951886" cy="100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ochi Hand"/>
              <a:buNone/>
              <a:defRPr sz="2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>
                <a:latin typeface="#9Slide05 SVNKitten" pitchFamily="2" charset="0"/>
              </a:rPr>
              <a:t>Nếu trái đất thiếu trẻ con</a:t>
            </a:r>
            <a:br>
              <a:rPr lang="en-US" sz="3200">
                <a:latin typeface="#9Slide05 SVNKitten" pitchFamily="2" charset="0"/>
              </a:rPr>
            </a:br>
            <a:r>
              <a:rPr lang="en-US" sz="1400" b="0">
                <a:latin typeface="#9Slide05 SVNKitten" pitchFamily="2" charset="0"/>
              </a:rPr>
              <a:t>(Trích)</a:t>
            </a:r>
            <a:endParaRPr lang="en-US" sz="3200" b="0">
              <a:latin typeface="#9Slide05 SVNKitten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8B7C3D-4AFB-45B4-B981-F98DE981311F}"/>
              </a:ext>
            </a:extLst>
          </p:cNvPr>
          <p:cNvSpPr txBox="1"/>
          <p:nvPr/>
        </p:nvSpPr>
        <p:spPr>
          <a:xfrm>
            <a:off x="1506605" y="937908"/>
            <a:ext cx="64693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 bảo tôi: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“Anh hãy nhìn xem: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 ở đâu đầu tôi </a:t>
            </a:r>
            <a:r>
              <a:rPr lang="en-SG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được thế?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Anh hãy nhìn xem!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 thế này thì “ghê gớm” thật: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đôi mắt chiếm nửa già khuôn mặt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em tô lên một nửa số sao trời!”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 vừa xem vừa sung sướng mỉm cười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Nụ cười trẻ nhỏ</a:t>
            </a:r>
          </a:p>
          <a:p>
            <a:pPr algn="l"/>
            <a:r>
              <a:rPr lang="vi-VN" sz="2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9CBE02-047D-4B31-9FA8-320BF929A360}"/>
              </a:ext>
            </a:extLst>
          </p:cNvPr>
          <p:cNvSpPr/>
          <p:nvPr/>
        </p:nvSpPr>
        <p:spPr>
          <a:xfrm>
            <a:off x="2958353" y="1443318"/>
            <a:ext cx="1398494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6DD69-515D-4022-AE8E-D0E3E7111A8C}"/>
              </a:ext>
            </a:extLst>
          </p:cNvPr>
          <p:cNvSpPr/>
          <p:nvPr/>
        </p:nvSpPr>
        <p:spPr>
          <a:xfrm>
            <a:off x="4024087" y="1865060"/>
            <a:ext cx="1811935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62897D-62C9-49FF-8DC0-D88C99886596}"/>
              </a:ext>
            </a:extLst>
          </p:cNvPr>
          <p:cNvSpPr/>
          <p:nvPr/>
        </p:nvSpPr>
        <p:spPr>
          <a:xfrm>
            <a:off x="2873942" y="2286803"/>
            <a:ext cx="1398494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B7E5E61-F8C7-4DF5-BF50-E850A78B0E07}"/>
              </a:ext>
            </a:extLst>
          </p:cNvPr>
          <p:cNvSpPr/>
          <p:nvPr/>
        </p:nvSpPr>
        <p:spPr>
          <a:xfrm>
            <a:off x="3768960" y="2735099"/>
            <a:ext cx="1398494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BA40C7-D731-4A3F-93DC-DC3C59BE8F36}"/>
              </a:ext>
            </a:extLst>
          </p:cNvPr>
          <p:cNvSpPr/>
          <p:nvPr/>
        </p:nvSpPr>
        <p:spPr>
          <a:xfrm>
            <a:off x="4664201" y="3160279"/>
            <a:ext cx="1104053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6690A3-9C69-49CE-AB47-D7638AA4C4FE}"/>
              </a:ext>
            </a:extLst>
          </p:cNvPr>
          <p:cNvSpPr/>
          <p:nvPr/>
        </p:nvSpPr>
        <p:spPr>
          <a:xfrm>
            <a:off x="3573189" y="3581619"/>
            <a:ext cx="1398494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85AB81-812A-46EB-9B0A-8AA600301533}"/>
              </a:ext>
            </a:extLst>
          </p:cNvPr>
          <p:cNvSpPr/>
          <p:nvPr/>
        </p:nvSpPr>
        <p:spPr>
          <a:xfrm>
            <a:off x="5339236" y="3581619"/>
            <a:ext cx="1148681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5C51BD-9B10-420C-AD58-96E2FEE069BE}"/>
              </a:ext>
            </a:extLst>
          </p:cNvPr>
          <p:cNvSpPr/>
          <p:nvPr/>
        </p:nvSpPr>
        <p:spPr>
          <a:xfrm>
            <a:off x="2775754" y="4405505"/>
            <a:ext cx="1177681" cy="403411"/>
          </a:xfrm>
          <a:prstGeom prst="round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E064B0-DC6A-4651-B66F-1FF15DF56EF8}"/>
              </a:ext>
            </a:extLst>
          </p:cNvPr>
          <p:cNvGrpSpPr/>
          <p:nvPr/>
        </p:nvGrpSpPr>
        <p:grpSpPr>
          <a:xfrm>
            <a:off x="5933853" y="1753405"/>
            <a:ext cx="321397" cy="533398"/>
            <a:chOff x="5972670" y="1757885"/>
            <a:chExt cx="321397" cy="53339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42A579-FDB8-4127-9BE1-B2C74337155E}"/>
                </a:ext>
              </a:extLst>
            </p:cNvPr>
            <p:cNvCxnSpPr/>
            <p:nvPr/>
          </p:nvCxnSpPr>
          <p:spPr>
            <a:xfrm flipH="1">
              <a:off x="5972670" y="175788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1F490C-1270-45D1-BCBA-EDE8EAF236EA}"/>
                </a:ext>
              </a:extLst>
            </p:cNvPr>
            <p:cNvCxnSpPr/>
            <p:nvPr/>
          </p:nvCxnSpPr>
          <p:spPr>
            <a:xfrm flipH="1">
              <a:off x="6078914" y="176236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FB5498-DFCD-49BA-9395-350D3EF4DD53}"/>
              </a:ext>
            </a:extLst>
          </p:cNvPr>
          <p:cNvGrpSpPr/>
          <p:nvPr/>
        </p:nvGrpSpPr>
        <p:grpSpPr>
          <a:xfrm>
            <a:off x="6671451" y="3451632"/>
            <a:ext cx="321397" cy="533398"/>
            <a:chOff x="5972670" y="1757885"/>
            <a:chExt cx="321397" cy="53339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E25C22-4887-41F1-AFAE-901D4D1015CC}"/>
                </a:ext>
              </a:extLst>
            </p:cNvPr>
            <p:cNvCxnSpPr/>
            <p:nvPr/>
          </p:nvCxnSpPr>
          <p:spPr>
            <a:xfrm flipH="1">
              <a:off x="5972670" y="175788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CCCCC3-E68E-429C-BC88-A83179AFFC21}"/>
                </a:ext>
              </a:extLst>
            </p:cNvPr>
            <p:cNvCxnSpPr/>
            <p:nvPr/>
          </p:nvCxnSpPr>
          <p:spPr>
            <a:xfrm flipH="1">
              <a:off x="6078914" y="176236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47F431-E00E-433D-A6A2-60AC8004A8E7}"/>
              </a:ext>
            </a:extLst>
          </p:cNvPr>
          <p:cNvGrpSpPr/>
          <p:nvPr/>
        </p:nvGrpSpPr>
        <p:grpSpPr>
          <a:xfrm>
            <a:off x="3954947" y="4345218"/>
            <a:ext cx="321397" cy="533398"/>
            <a:chOff x="5972670" y="1757885"/>
            <a:chExt cx="321397" cy="53339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B96944-1EE6-456E-B11B-8D69ECB58E47}"/>
                </a:ext>
              </a:extLst>
            </p:cNvPr>
            <p:cNvCxnSpPr/>
            <p:nvPr/>
          </p:nvCxnSpPr>
          <p:spPr>
            <a:xfrm flipH="1">
              <a:off x="5972670" y="175788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C6FFE90-A564-48FA-8097-165CE710D9D5}"/>
                </a:ext>
              </a:extLst>
            </p:cNvPr>
            <p:cNvCxnSpPr/>
            <p:nvPr/>
          </p:nvCxnSpPr>
          <p:spPr>
            <a:xfrm flipH="1">
              <a:off x="6078914" y="1762365"/>
              <a:ext cx="215153" cy="52891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815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6" grpId="0"/>
      <p:bldP spid="130" grpId="0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70"/>
          <p:cNvSpPr txBox="1">
            <a:spLocks noGrp="1"/>
          </p:cNvSpPr>
          <p:nvPr>
            <p:ph type="title"/>
          </p:nvPr>
        </p:nvSpPr>
        <p:spPr>
          <a:xfrm>
            <a:off x="2647050" y="1091150"/>
            <a:ext cx="38499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9Slide05 SVNKitten" pitchFamily="2" charset="0"/>
              </a:rPr>
              <a:t>DẶN DÒ</a:t>
            </a:r>
            <a:endParaRPr>
              <a:latin typeface="#9Slide05 SVNKitten" pitchFamily="2" charset="0"/>
            </a:endParaRPr>
          </a:p>
        </p:txBody>
      </p:sp>
      <p:grpSp>
        <p:nvGrpSpPr>
          <p:cNvPr id="2801" name="Google Shape;2801;p70"/>
          <p:cNvGrpSpPr/>
          <p:nvPr/>
        </p:nvGrpSpPr>
        <p:grpSpPr>
          <a:xfrm>
            <a:off x="-22225" y="398550"/>
            <a:ext cx="2294867" cy="3843250"/>
            <a:chOff x="-22225" y="398550"/>
            <a:chExt cx="2294867" cy="3843250"/>
          </a:xfrm>
        </p:grpSpPr>
        <p:sp>
          <p:nvSpPr>
            <p:cNvPr id="2802" name="Google Shape;2802;p70"/>
            <p:cNvSpPr/>
            <p:nvPr/>
          </p:nvSpPr>
          <p:spPr>
            <a:xfrm>
              <a:off x="-22225" y="936625"/>
              <a:ext cx="1815700" cy="3305175"/>
            </a:xfrm>
            <a:custGeom>
              <a:avLst/>
              <a:gdLst/>
              <a:ahLst/>
              <a:cxnLst/>
              <a:rect l="l" t="t" r="r" b="b"/>
              <a:pathLst>
                <a:path w="72628" h="132207" extrusionOk="0">
                  <a:moveTo>
                    <a:pt x="72390" y="0"/>
                  </a:moveTo>
                  <a:cubicBezTo>
                    <a:pt x="67691" y="3916"/>
                    <a:pt x="61204" y="7682"/>
                    <a:pt x="60198" y="13716"/>
                  </a:cubicBezTo>
                  <a:cubicBezTo>
                    <a:pt x="58114" y="26221"/>
                    <a:pt x="60175" y="40630"/>
                    <a:pt x="52959" y="51054"/>
                  </a:cubicBezTo>
                  <a:cubicBezTo>
                    <a:pt x="50501" y="54604"/>
                    <a:pt x="45840" y="57390"/>
                    <a:pt x="41529" y="57150"/>
                  </a:cubicBezTo>
                  <a:cubicBezTo>
                    <a:pt x="35331" y="56806"/>
                    <a:pt x="29251" y="52591"/>
                    <a:pt x="25527" y="47625"/>
                  </a:cubicBezTo>
                  <a:cubicBezTo>
                    <a:pt x="21672" y="42484"/>
                    <a:pt x="25527" y="31369"/>
                    <a:pt x="31623" y="29337"/>
                  </a:cubicBezTo>
                  <a:cubicBezTo>
                    <a:pt x="45187" y="24816"/>
                    <a:pt x="70040" y="28569"/>
                    <a:pt x="72390" y="42672"/>
                  </a:cubicBezTo>
                  <a:cubicBezTo>
                    <a:pt x="73342" y="48387"/>
                    <a:pt x="68246" y="53658"/>
                    <a:pt x="64770" y="58293"/>
                  </a:cubicBezTo>
                  <a:cubicBezTo>
                    <a:pt x="57866" y="67498"/>
                    <a:pt x="51590" y="77243"/>
                    <a:pt x="43815" y="85725"/>
                  </a:cubicBezTo>
                  <a:cubicBezTo>
                    <a:pt x="29427" y="101421"/>
                    <a:pt x="19045" y="122685"/>
                    <a:pt x="0" y="1322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2803" name="Google Shape;2803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81900" y="398550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4" name="Google Shape;2804;p70"/>
          <p:cNvGrpSpPr/>
          <p:nvPr/>
        </p:nvGrpSpPr>
        <p:grpSpPr>
          <a:xfrm rot="10800000" flipH="1">
            <a:off x="6944729" y="1017098"/>
            <a:ext cx="2234200" cy="3106852"/>
            <a:chOff x="6944729" y="1245698"/>
            <a:chExt cx="2234200" cy="3106852"/>
          </a:xfrm>
        </p:grpSpPr>
        <p:pic>
          <p:nvPicPr>
            <p:cNvPr id="2805" name="Google Shape;2805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112753" y="152077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6" name="Google Shape;2806;p70"/>
            <p:cNvSpPr/>
            <p:nvPr/>
          </p:nvSpPr>
          <p:spPr>
            <a:xfrm>
              <a:off x="7159104" y="2498725"/>
              <a:ext cx="2019825" cy="1853825"/>
            </a:xfrm>
            <a:custGeom>
              <a:avLst/>
              <a:gdLst/>
              <a:ahLst/>
              <a:cxnLst/>
              <a:rect l="l" t="t" r="r" b="b"/>
              <a:pathLst>
                <a:path w="80793" h="74153" extrusionOk="0">
                  <a:moveTo>
                    <a:pt x="17166" y="0"/>
                  </a:moveTo>
                  <a:cubicBezTo>
                    <a:pt x="13888" y="5900"/>
                    <a:pt x="9471" y="12353"/>
                    <a:pt x="10308" y="19050"/>
                  </a:cubicBezTo>
                  <a:cubicBezTo>
                    <a:pt x="12051" y="32993"/>
                    <a:pt x="29747" y="53607"/>
                    <a:pt x="17547" y="60579"/>
                  </a:cubicBezTo>
                  <a:cubicBezTo>
                    <a:pt x="12978" y="63190"/>
                    <a:pt x="3880" y="63179"/>
                    <a:pt x="1926" y="58293"/>
                  </a:cubicBezTo>
                  <a:cubicBezTo>
                    <a:pt x="-2091" y="48251"/>
                    <a:pt x="20" y="28829"/>
                    <a:pt x="10689" y="27051"/>
                  </a:cubicBezTo>
                  <a:cubicBezTo>
                    <a:pt x="28937" y="24010"/>
                    <a:pt x="37231" y="52831"/>
                    <a:pt x="50313" y="65913"/>
                  </a:cubicBezTo>
                  <a:cubicBezTo>
                    <a:pt x="55100" y="70700"/>
                    <a:pt x="62280" y="74871"/>
                    <a:pt x="68982" y="73914"/>
                  </a:cubicBezTo>
                  <a:cubicBezTo>
                    <a:pt x="74150" y="73176"/>
                    <a:pt x="78458" y="68297"/>
                    <a:pt x="80793" y="6362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C2B1DC-AA9F-49A4-A90A-7801CE8ECEAD}"/>
              </a:ext>
            </a:extLst>
          </p:cNvPr>
          <p:cNvSpPr/>
          <p:nvPr/>
        </p:nvSpPr>
        <p:spPr>
          <a:xfrm>
            <a:off x="2268671" y="2387975"/>
            <a:ext cx="4415237" cy="1853825"/>
          </a:xfrm>
          <a:prstGeom prst="rect">
            <a:avLst/>
          </a:prstGeom>
          <a:solidFill>
            <a:srgbClr val="FFF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đọc và trả lời lại các câu hỏi.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/>
          <p:nvPr/>
        </p:nvSpPr>
        <p:spPr>
          <a:xfrm>
            <a:off x="1961313" y="304800"/>
            <a:ext cx="5221367" cy="621787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5" name="Google Shape;265;p38"/>
          <p:cNvCxnSpPr>
            <a:endCxn id="266" idx="1"/>
          </p:cNvCxnSpPr>
          <p:nvPr/>
        </p:nvCxnSpPr>
        <p:spPr>
          <a:xfrm>
            <a:off x="2296964" y="1562775"/>
            <a:ext cx="1907700" cy="786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8"/>
          <p:cNvCxnSpPr>
            <a:stCxn id="266" idx="3"/>
            <a:endCxn id="268" idx="2"/>
          </p:cNvCxnSpPr>
          <p:nvPr/>
        </p:nvCxnSpPr>
        <p:spPr>
          <a:xfrm>
            <a:off x="4939364" y="2349375"/>
            <a:ext cx="2274300" cy="969600"/>
          </a:xfrm>
          <a:prstGeom prst="curvedConnector4">
            <a:avLst>
              <a:gd name="adj1" fmla="val 41924"/>
              <a:gd name="adj2" fmla="val 124555"/>
            </a:avLst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9" name="Google Shape;269;p38"/>
          <p:cNvSpPr/>
          <p:nvPr/>
        </p:nvSpPr>
        <p:spPr>
          <a:xfrm>
            <a:off x="6773750" y="2692485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8"/>
          <p:cNvSpPr/>
          <p:nvPr/>
        </p:nvSpPr>
        <p:spPr>
          <a:xfrm>
            <a:off x="4131763" y="1905782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8"/>
          <p:cNvSpPr/>
          <p:nvPr/>
        </p:nvSpPr>
        <p:spPr>
          <a:xfrm>
            <a:off x="1489777" y="1119080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title" idx="9"/>
          </p:nvPr>
        </p:nvSpPr>
        <p:spPr>
          <a:xfrm>
            <a:off x="720000" y="3871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9Slide05 SVNKitten" pitchFamily="2" charset="0"/>
              </a:rPr>
              <a:t>QUY TRÌNH</a:t>
            </a:r>
            <a:endParaRPr>
              <a:latin typeface="#9Slide05 SVNKitten" pitchFamily="2" charset="0"/>
            </a:endParaRPr>
          </a:p>
        </p:txBody>
      </p:sp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776963" y="21148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#9Slide05 SVNKitten" pitchFamily="2" charset="0"/>
              </a:rPr>
              <a:t>Luyện đọc</a:t>
            </a:r>
            <a:endParaRPr sz="3600">
              <a:latin typeface="#9Slide05 SVNKitten" pitchFamily="2" charset="0"/>
            </a:endParaRP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6"/>
          </p:nvPr>
        </p:nvSpPr>
        <p:spPr>
          <a:xfrm>
            <a:off x="1562363" y="1379828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title" idx="7"/>
          </p:nvPr>
        </p:nvSpPr>
        <p:spPr>
          <a:xfrm>
            <a:off x="4204664" y="216652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title" idx="8"/>
          </p:nvPr>
        </p:nvSpPr>
        <p:spPr>
          <a:xfrm>
            <a:off x="6846337" y="2953232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7125704" y="-37900"/>
            <a:ext cx="2023721" cy="2492977"/>
            <a:chOff x="7125704" y="-37900"/>
            <a:chExt cx="2023721" cy="2492977"/>
          </a:xfrm>
        </p:grpSpPr>
        <p:sp>
          <p:nvSpPr>
            <p:cNvPr id="281" name="Google Shape;281;p38"/>
            <p:cNvSpPr/>
            <p:nvPr/>
          </p:nvSpPr>
          <p:spPr>
            <a:xfrm>
              <a:off x="8239875" y="-37900"/>
              <a:ext cx="909550" cy="1258725"/>
            </a:xfrm>
            <a:custGeom>
              <a:avLst/>
              <a:gdLst/>
              <a:ahLst/>
              <a:cxnLst/>
              <a:rect l="l" t="t" r="r" b="b"/>
              <a:pathLst>
                <a:path w="36382" h="50349" extrusionOk="0">
                  <a:moveTo>
                    <a:pt x="0" y="50349"/>
                  </a:moveTo>
                  <a:cubicBezTo>
                    <a:pt x="3792" y="44662"/>
                    <a:pt x="7385" y="38149"/>
                    <a:pt x="13319" y="34757"/>
                  </a:cubicBezTo>
                  <a:cubicBezTo>
                    <a:pt x="16602" y="32880"/>
                    <a:pt x="23167" y="33768"/>
                    <a:pt x="24363" y="37356"/>
                  </a:cubicBezTo>
                  <a:cubicBezTo>
                    <a:pt x="25124" y="39637"/>
                    <a:pt x="19140" y="39772"/>
                    <a:pt x="17217" y="38330"/>
                  </a:cubicBezTo>
                  <a:cubicBezTo>
                    <a:pt x="14530" y="36315"/>
                    <a:pt x="12887" y="32182"/>
                    <a:pt x="13643" y="28910"/>
                  </a:cubicBezTo>
                  <a:cubicBezTo>
                    <a:pt x="16401" y="16964"/>
                    <a:pt x="32505" y="11631"/>
                    <a:pt x="3638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282" name="Google Shape;282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728242">
              <a:off x="7293728" y="111937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38"/>
          <p:cNvGrpSpPr/>
          <p:nvPr/>
        </p:nvGrpSpPr>
        <p:grpSpPr>
          <a:xfrm rot="-9095225">
            <a:off x="42597" y="3972115"/>
            <a:ext cx="3425081" cy="1046100"/>
            <a:chOff x="3555275" y="-36124"/>
            <a:chExt cx="3425242" cy="1046149"/>
          </a:xfrm>
        </p:grpSpPr>
        <p:sp>
          <p:nvSpPr>
            <p:cNvPr id="284" name="Google Shape;284;p38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285" name="Google Shape;285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274;p38">
            <a:extLst>
              <a:ext uri="{FF2B5EF4-FFF2-40B4-BE49-F238E27FC236}">
                <a16:creationId xmlns:a16="http://schemas.microsoft.com/office/drawing/2014/main" id="{4D357F76-2625-4AEF-B21A-A229C1562A05}"/>
              </a:ext>
            </a:extLst>
          </p:cNvPr>
          <p:cNvSpPr txBox="1">
            <a:spLocks/>
          </p:cNvSpPr>
          <p:nvPr/>
        </p:nvSpPr>
        <p:spPr>
          <a:xfrm>
            <a:off x="3223595" y="2962870"/>
            <a:ext cx="26968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ochi Hand"/>
              <a:buNone/>
              <a:defRPr sz="2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>
                <a:latin typeface="#9Slide05 SVNKitten" pitchFamily="2" charset="0"/>
              </a:rPr>
              <a:t>Tìm hiểu bài</a:t>
            </a:r>
          </a:p>
        </p:txBody>
      </p:sp>
      <p:sp>
        <p:nvSpPr>
          <p:cNvPr id="37" name="Google Shape;274;p38">
            <a:extLst>
              <a:ext uri="{FF2B5EF4-FFF2-40B4-BE49-F238E27FC236}">
                <a16:creationId xmlns:a16="http://schemas.microsoft.com/office/drawing/2014/main" id="{3AA28DDE-0094-4DD3-9BF1-F2819C05CA66}"/>
              </a:ext>
            </a:extLst>
          </p:cNvPr>
          <p:cNvSpPr txBox="1">
            <a:spLocks/>
          </p:cNvSpPr>
          <p:nvPr/>
        </p:nvSpPr>
        <p:spPr>
          <a:xfrm>
            <a:off x="5865244" y="4010316"/>
            <a:ext cx="26968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ochi Hand"/>
              <a:buNone/>
              <a:defRPr sz="2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>
                <a:latin typeface="#9Slide05 SVNKitten" pitchFamily="2" charset="0"/>
              </a:rPr>
              <a:t>Luyện đọc</a:t>
            </a:r>
          </a:p>
          <a:p>
            <a:r>
              <a:rPr lang="en-US" sz="3600">
                <a:latin typeface="#9Slide05 SVNKitten" pitchFamily="2" charset="0"/>
              </a:rPr>
              <a:t>diễn cảm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0833B0-D4C3-4FEB-BC00-EAA63F58C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345" l="9524" r="90741">
                        <a14:foregroundMark x1="37037" y1="51724" x2="37831" y2="52931"/>
                        <a14:foregroundMark x1="56349" y1="52931" x2="57672" y2="55000"/>
                        <a14:foregroundMark x1="46825" y1="68966" x2="52646" y2="78103"/>
                        <a14:foregroundMark x1="52646" y1="78103" x2="52646" y2="78276"/>
                        <a14:foregroundMark x1="31746" y1="68621" x2="36243" y2="70172"/>
                        <a14:foregroundMark x1="39947" y1="63448" x2="39947" y2="66207"/>
                        <a14:foregroundMark x1="44974" y1="66379" x2="48942" y2="70517"/>
                        <a14:foregroundMark x1="29630" y1="91724" x2="38095" y2="91207"/>
                        <a14:foregroundMark x1="22751" y1="92069" x2="33069" y2="92241"/>
                        <a14:foregroundMark x1="43651" y1="95345" x2="51058" y2="91897"/>
                        <a14:foregroundMark x1="68254" y1="87586" x2="76720" y2="89828"/>
                        <a14:foregroundMark x1="29365" y1="21724" x2="63757" y2="25345"/>
                        <a14:foregroundMark x1="61111" y1="17586" x2="73016" y2="33448"/>
                        <a14:foregroundMark x1="70899" y1="24138" x2="80688" y2="31034"/>
                        <a14:foregroundMark x1="80688" y1="31034" x2="86243" y2="41207"/>
                        <a14:foregroundMark x1="71693" y1="18621" x2="70106" y2="20690"/>
                        <a14:foregroundMark x1="70106" y1="21724" x2="85979" y2="43276"/>
                        <a14:foregroundMark x1="85979" y1="43276" x2="84656" y2="53276"/>
                        <a14:foregroundMark x1="78042" y1="25000" x2="89418" y2="37931"/>
                        <a14:foregroundMark x1="16667" y1="38966" x2="32011" y2="43448"/>
                        <a14:foregroundMark x1="32011" y1="43448" x2="32275" y2="43276"/>
                        <a14:foregroundMark x1="42328" y1="90862" x2="61376" y2="88793"/>
                        <a14:foregroundMark x1="61376" y1="88793" x2="62169" y2="88793"/>
                        <a14:foregroundMark x1="82275" y1="93793" x2="87302" y2="92931"/>
                        <a14:foregroundMark x1="81481" y1="94655" x2="90741" y2="93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132" y="2323063"/>
            <a:ext cx="1603476" cy="246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4132063" y="1363653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 idx="2"/>
          </p:nvPr>
        </p:nvSpPr>
        <p:spPr>
          <a:xfrm>
            <a:off x="4114800" y="1638295"/>
            <a:ext cx="9144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09" name="Google Shape;309;p40"/>
          <p:cNvGrpSpPr/>
          <p:nvPr/>
        </p:nvGrpSpPr>
        <p:grpSpPr>
          <a:xfrm>
            <a:off x="462674" y="-6350"/>
            <a:ext cx="4258551" cy="2021249"/>
            <a:chOff x="462674" y="-6350"/>
            <a:chExt cx="4258551" cy="2021249"/>
          </a:xfrm>
        </p:grpSpPr>
        <p:sp>
          <p:nvSpPr>
            <p:cNvPr id="310" name="Google Shape;310;p40"/>
            <p:cNvSpPr/>
            <p:nvPr/>
          </p:nvSpPr>
          <p:spPr>
            <a:xfrm>
              <a:off x="1435100" y="-6350"/>
              <a:ext cx="3286125" cy="1266825"/>
            </a:xfrm>
            <a:custGeom>
              <a:avLst/>
              <a:gdLst/>
              <a:ahLst/>
              <a:cxnLst/>
              <a:rect l="l" t="t" r="r" b="b"/>
              <a:pathLst>
                <a:path w="131445" h="50673" extrusionOk="0">
                  <a:moveTo>
                    <a:pt x="0" y="50673"/>
                  </a:moveTo>
                  <a:cubicBezTo>
                    <a:pt x="3677" y="42093"/>
                    <a:pt x="7272" y="31606"/>
                    <a:pt x="15621" y="27432"/>
                  </a:cubicBezTo>
                  <a:cubicBezTo>
                    <a:pt x="25490" y="22497"/>
                    <a:pt x="46446" y="23367"/>
                    <a:pt x="48006" y="34290"/>
                  </a:cubicBezTo>
                  <a:cubicBezTo>
                    <a:pt x="48992" y="41195"/>
                    <a:pt x="33235" y="41969"/>
                    <a:pt x="27432" y="38100"/>
                  </a:cubicBezTo>
                  <a:cubicBezTo>
                    <a:pt x="21194" y="33941"/>
                    <a:pt x="22340" y="20305"/>
                    <a:pt x="28194" y="15621"/>
                  </a:cubicBezTo>
                  <a:cubicBezTo>
                    <a:pt x="40523" y="5757"/>
                    <a:pt x="59842" y="16587"/>
                    <a:pt x="75438" y="19050"/>
                  </a:cubicBezTo>
                  <a:cubicBezTo>
                    <a:pt x="84367" y="20460"/>
                    <a:pt x="93519" y="22076"/>
                    <a:pt x="102489" y="20955"/>
                  </a:cubicBezTo>
                  <a:cubicBezTo>
                    <a:pt x="114311" y="19477"/>
                    <a:pt x="127677" y="11303"/>
                    <a:pt x="13144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11" name="Google Shape;311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674" y="1055723"/>
              <a:ext cx="1586311" cy="95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40"/>
          <p:cNvGrpSpPr/>
          <p:nvPr/>
        </p:nvGrpSpPr>
        <p:grpSpPr>
          <a:xfrm>
            <a:off x="7039979" y="444248"/>
            <a:ext cx="2138950" cy="2814277"/>
            <a:chOff x="7039979" y="444248"/>
            <a:chExt cx="2138950" cy="2814277"/>
          </a:xfrm>
        </p:grpSpPr>
        <p:pic>
          <p:nvPicPr>
            <p:cNvPr id="313" name="Google Shape;31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208003" y="71932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0"/>
            <p:cNvSpPr/>
            <p:nvPr/>
          </p:nvSpPr>
          <p:spPr>
            <a:xfrm>
              <a:off x="7475803" y="1708150"/>
              <a:ext cx="1703125" cy="1550375"/>
            </a:xfrm>
            <a:custGeom>
              <a:avLst/>
              <a:gdLst/>
              <a:ahLst/>
              <a:cxnLst/>
              <a:rect l="l" t="t" r="r" b="b"/>
              <a:pathLst>
                <a:path w="68125" h="62015" extrusionOk="0">
                  <a:moveTo>
                    <a:pt x="9451" y="0"/>
                  </a:moveTo>
                  <a:cubicBezTo>
                    <a:pt x="7493" y="3917"/>
                    <a:pt x="4921" y="8253"/>
                    <a:pt x="5641" y="12573"/>
                  </a:cubicBezTo>
                  <a:cubicBezTo>
                    <a:pt x="7197" y="21909"/>
                    <a:pt x="18928" y="34707"/>
                    <a:pt x="11356" y="40386"/>
                  </a:cubicBezTo>
                  <a:cubicBezTo>
                    <a:pt x="6659" y="43909"/>
                    <a:pt x="-1550" y="32240"/>
                    <a:pt x="307" y="26670"/>
                  </a:cubicBezTo>
                  <a:cubicBezTo>
                    <a:pt x="1762" y="22304"/>
                    <a:pt x="7943" y="19542"/>
                    <a:pt x="12499" y="20193"/>
                  </a:cubicBezTo>
                  <a:cubicBezTo>
                    <a:pt x="16781" y="20805"/>
                    <a:pt x="19346" y="25516"/>
                    <a:pt x="22405" y="28575"/>
                  </a:cubicBezTo>
                  <a:cubicBezTo>
                    <a:pt x="31087" y="37257"/>
                    <a:pt x="36964" y="48468"/>
                    <a:pt x="45646" y="57150"/>
                  </a:cubicBezTo>
                  <a:cubicBezTo>
                    <a:pt x="50944" y="62448"/>
                    <a:pt x="68125" y="64643"/>
                    <a:pt x="68125" y="5715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Google Shape;274;p38">
            <a:extLst>
              <a:ext uri="{FF2B5EF4-FFF2-40B4-BE49-F238E27FC236}">
                <a16:creationId xmlns:a16="http://schemas.microsoft.com/office/drawing/2014/main" id="{26FD1DE2-CB33-4165-B1CA-B33587789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854" y="2751400"/>
            <a:ext cx="595629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solidFill>
                  <a:schemeClr val="bg2">
                    <a:lumMod val="25000"/>
                  </a:schemeClr>
                </a:solidFill>
                <a:latin typeface="#9Slide05 SVNKitten" pitchFamily="2" charset="0"/>
              </a:rPr>
              <a:t>Luyện đọc</a:t>
            </a:r>
            <a:endParaRPr sz="8800">
              <a:solidFill>
                <a:schemeClr val="bg2">
                  <a:lumMod val="25000"/>
                </a:schemeClr>
              </a:solidFill>
              <a:latin typeface="#9Slide05 SVNKit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700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35ED88-CDE2-49A6-A97B-6FB84ED1CD34}"/>
              </a:ext>
            </a:extLst>
          </p:cNvPr>
          <p:cNvSpPr/>
          <p:nvPr/>
        </p:nvSpPr>
        <p:spPr>
          <a:xfrm>
            <a:off x="154778" y="315618"/>
            <a:ext cx="8846146" cy="46913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Google Shape;332;p42"/>
          <p:cNvGrpSpPr/>
          <p:nvPr/>
        </p:nvGrpSpPr>
        <p:grpSpPr>
          <a:xfrm rot="1704775">
            <a:off x="5701472" y="-142660"/>
            <a:ext cx="3425081" cy="1046100"/>
            <a:chOff x="3555275" y="-36124"/>
            <a:chExt cx="3425242" cy="1046149"/>
          </a:xfrm>
        </p:grpSpPr>
        <p:sp>
          <p:nvSpPr>
            <p:cNvPr id="333" name="Google Shape;333;p42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34" name="Google Shape;33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42"/>
          <p:cNvSpPr/>
          <p:nvPr/>
        </p:nvSpPr>
        <p:spPr>
          <a:xfrm>
            <a:off x="1492264" y="107609"/>
            <a:ext cx="6159471" cy="712520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2"/>
          <p:cNvGrpSpPr/>
          <p:nvPr/>
        </p:nvGrpSpPr>
        <p:grpSpPr>
          <a:xfrm rot="266371">
            <a:off x="74184" y="2791582"/>
            <a:ext cx="1061204" cy="2206644"/>
            <a:chOff x="-4300" y="384050"/>
            <a:chExt cx="1203759" cy="3336000"/>
          </a:xfrm>
        </p:grpSpPr>
        <p:pic>
          <p:nvPicPr>
            <p:cNvPr id="337" name="Google Shape;33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988" y="384050"/>
              <a:ext cx="972472" cy="125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42"/>
            <p:cNvSpPr/>
            <p:nvPr/>
          </p:nvSpPr>
          <p:spPr>
            <a:xfrm>
              <a:off x="-4300" y="1616425"/>
              <a:ext cx="828100" cy="2103625"/>
            </a:xfrm>
            <a:custGeom>
              <a:avLst/>
              <a:gdLst/>
              <a:ahLst/>
              <a:cxnLst/>
              <a:rect l="l" t="t" r="r" b="b"/>
              <a:pathLst>
                <a:path w="33124" h="84145" extrusionOk="0">
                  <a:moveTo>
                    <a:pt x="28374" y="0"/>
                  </a:moveTo>
                  <a:cubicBezTo>
                    <a:pt x="31863" y="5820"/>
                    <a:pt x="33990" y="13820"/>
                    <a:pt x="31469" y="20120"/>
                  </a:cubicBezTo>
                  <a:cubicBezTo>
                    <a:pt x="29011" y="26264"/>
                    <a:pt x="22279" y="31624"/>
                    <a:pt x="23215" y="38175"/>
                  </a:cubicBezTo>
                  <a:cubicBezTo>
                    <a:pt x="24903" y="49985"/>
                    <a:pt x="35776" y="61268"/>
                    <a:pt x="32501" y="72739"/>
                  </a:cubicBezTo>
                  <a:cubicBezTo>
                    <a:pt x="30960" y="78138"/>
                    <a:pt x="25051" y="82211"/>
                    <a:pt x="19604" y="83573"/>
                  </a:cubicBezTo>
                  <a:cubicBezTo>
                    <a:pt x="12726" y="85293"/>
                    <a:pt x="0" y="82409"/>
                    <a:pt x="0" y="753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16" name="Google Shape;236;p36">
            <a:extLst>
              <a:ext uri="{FF2B5EF4-FFF2-40B4-BE49-F238E27FC236}">
                <a16:creationId xmlns:a16="http://schemas.microsoft.com/office/drawing/2014/main" id="{C25A8095-83EC-4414-B1E8-CFA58605EF49}"/>
              </a:ext>
            </a:extLst>
          </p:cNvPr>
          <p:cNvSpPr txBox="1">
            <a:spLocks/>
          </p:cNvSpPr>
          <p:nvPr/>
        </p:nvSpPr>
        <p:spPr>
          <a:xfrm>
            <a:off x="1492264" y="-92212"/>
            <a:ext cx="5951886" cy="100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ochi Hand"/>
              <a:buNone/>
              <a:defRPr sz="2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>
                <a:latin typeface="#9Slide05 SVNKitten" pitchFamily="2" charset="0"/>
              </a:rPr>
              <a:t>Nếu trái đất thiếu trẻ con</a:t>
            </a:r>
            <a:br>
              <a:rPr lang="en-US" sz="3200">
                <a:latin typeface="#9Slide05 SVNKitten" pitchFamily="2" charset="0"/>
              </a:rPr>
            </a:br>
            <a:r>
              <a:rPr lang="en-US" sz="1400" b="0">
                <a:latin typeface="#9Slide05 SVNKitten" pitchFamily="2" charset="0"/>
              </a:rPr>
              <a:t>(Trích)</a:t>
            </a:r>
            <a:endParaRPr lang="en-US" sz="3200" b="0">
              <a:latin typeface="#9Slide05 SVNKitten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CDA482-5E65-4E34-9C90-BE074744FA65}"/>
              </a:ext>
            </a:extLst>
          </p:cNvPr>
          <p:cNvSpPr txBox="1"/>
          <p:nvPr/>
        </p:nvSpPr>
        <p:spPr>
          <a:xfrm>
            <a:off x="306080" y="947380"/>
            <a:ext cx="5399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Tôi và Anh vào Cung Thiếu nhi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Gặp các em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 xem tranh vẽ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 phố Hồ Chí Minh rất nhiều gương mặt trẻ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Trẻ nhất là các em.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8B7C3D-4AFB-45B4-B981-F98DE981311F}"/>
              </a:ext>
            </a:extLst>
          </p:cNvPr>
          <p:cNvSpPr txBox="1"/>
          <p:nvPr/>
        </p:nvSpPr>
        <p:spPr>
          <a:xfrm>
            <a:off x="4526469" y="2370382"/>
            <a:ext cx="4462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 bảo tôi: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“Anh hãy nhìn xem: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 ở đâu đầu tôi </a:t>
            </a:r>
            <a:r>
              <a:rPr lang="en-SG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được thế?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Anh hãy nhìn xem!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 thế này thì “ghê gớm” thật: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đôi mắt chiếm nửa già khuôn mặt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em tô lên một nửa số sao trời!”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 vừa xem vừa sung sướng mỉm cười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Nụ cười trẻ nhỏ</a:t>
            </a:r>
          </a:p>
          <a:p>
            <a:pPr algn="l"/>
            <a:r>
              <a:rPr lang="vi-VN" sz="18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0AC935-E726-472D-9CAE-41C90AE02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4" b="90000" l="10000" r="90000">
                        <a14:foregroundMark x1="57444" y1="9778" x2="60556" y2="14667"/>
                        <a14:foregroundMark x1="55444" y1="11889" x2="59778" y2="19111"/>
                        <a14:foregroundMark x1="59222" y1="28111" x2="64222" y2="33778"/>
                        <a14:foregroundMark x1="27333" y1="18556" x2="33000" y2="13889"/>
                        <a14:foregroundMark x1="41222" y1="10778" x2="45667" y2="10778"/>
                        <a14:foregroundMark x1="55667" y1="8222" x2="68556" y2="23222"/>
                        <a14:foregroundMark x1="67000" y1="16000" x2="69333" y2="17556"/>
                        <a14:foregroundMark x1="60333" y1="9556" x2="62889" y2="11556"/>
                        <a14:foregroundMark x1="57000" y1="7444" x2="65222" y2="13889"/>
                        <a14:foregroundMark x1="65222" y1="13889" x2="65222" y2="13889"/>
                        <a14:foregroundMark x1="27111" y1="18778" x2="37889" y2="11889"/>
                        <a14:foregroundMark x1="37889" y1="11889" x2="50222" y2="11889"/>
                        <a14:backgroundMark x1="17556" y1="43556" x2="22889" y2="66667"/>
                        <a14:backgroundMark x1="28333" y1="48889" x2="22444" y2="69333"/>
                        <a14:backgroundMark x1="25556" y1="80556" x2="39667" y2="86444"/>
                        <a14:backgroundMark x1="39667" y1="86444" x2="51778" y2="88667"/>
                        <a14:backgroundMark x1="59778" y1="54444" x2="65556" y2="71333"/>
                        <a14:backgroundMark x1="80333" y1="63222" x2="70000" y2="85556"/>
                        <a14:backgroundMark x1="21444" y1="63333" x2="29778" y2="77556"/>
                        <a14:backgroundMark x1="29778" y1="77556" x2="50889" y2="88667"/>
                        <a14:backgroundMark x1="50889" y1="88667" x2="53778" y2="89333"/>
                        <a14:backgroundMark x1="25333" y1="55000" x2="23667" y2="71333"/>
                        <a14:backgroundMark x1="31000" y1="53556" x2="26333" y2="77000"/>
                        <a14:backgroundMark x1="49000" y1="83333" x2="67444" y2="80556"/>
                        <a14:backgroundMark x1="60333" y1="51778" x2="68778" y2="70444"/>
                        <a14:backgroundMark x1="68778" y1="70444" x2="70333" y2="71556"/>
                        <a14:backgroundMark x1="73667" y1="64000" x2="69556" y2="78667"/>
                        <a14:backgroundMark x1="69556" y1="78667" x2="69556" y2="78667"/>
                        <a14:backgroundMark x1="73444" y1="18556" x2="77222" y2="25778"/>
                        <a14:backgroundMark x1="86222" y1="56556" x2="84889" y2="66000"/>
                        <a14:backgroundMark x1="66667" y1="51889" x2="64222" y2="59444"/>
                        <a14:backgroundMark x1="56556" y1="52444" x2="61222" y2="67667"/>
                        <a14:backgroundMark x1="61222" y1="67667" x2="61222" y2="67667"/>
                        <a14:backgroundMark x1="54111" y1="52000" x2="55333" y2="72222"/>
                        <a14:backgroundMark x1="14444" y1="39000" x2="17000" y2="57111"/>
                        <a14:backgroundMark x1="40889" y1="66667" x2="40889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38968">
            <a:off x="1320833" y="2022980"/>
            <a:ext cx="3467693" cy="3467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97732B-D03B-49C6-8A27-D15346C6A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11" b="93802" l="9961" r="89844">
                        <a14:foregroundMark x1="79199" y1="56198" x2="85547" y2="58471"/>
                        <a14:foregroundMark x1="50000" y1="89153" x2="54883" y2="85537"/>
                        <a14:foregroundMark x1="61719" y1="70351" x2="73828" y2="67252"/>
                        <a14:foregroundMark x1="81445" y1="52789" x2="84082" y2="58264"/>
                        <a14:foregroundMark x1="52148" y1="84298" x2="52148" y2="81198"/>
                        <a14:foregroundMark x1="51172" y1="84504" x2="53418" y2="89876"/>
                        <a14:foregroundMark x1="47852" y1="83781" x2="55371" y2="89669"/>
                        <a14:foregroundMark x1="53418" y1="81921" x2="55371" y2="88636"/>
                        <a14:foregroundMark x1="55244" y1="90131" x2="56051" y2="90549"/>
                        <a14:foregroundMark x1="47363" y1="86054" x2="55084" y2="90048"/>
                        <a14:foregroundMark x1="56425" y1="90580" x2="56543" y2="90393"/>
                        <a14:foregroundMark x1="54102" y1="82955" x2="54102" y2="89944"/>
                        <a14:foregroundMark x1="52930" y1="83988" x2="53405" y2="89830"/>
                        <a14:foregroundMark x1="53125" y1="89784" x2="54883" y2="89360"/>
                        <a14:backgroundMark x1="45410" y1="90909" x2="53613" y2="92252"/>
                        <a14:backgroundMark x1="48828" y1="92252" x2="57520" y2="92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86074">
            <a:off x="4884226" y="-1137903"/>
            <a:ext cx="3811551" cy="360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6" grpId="0"/>
      <p:bldP spid="126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35ED88-CDE2-49A6-A97B-6FB84ED1CD34}"/>
              </a:ext>
            </a:extLst>
          </p:cNvPr>
          <p:cNvSpPr/>
          <p:nvPr/>
        </p:nvSpPr>
        <p:spPr>
          <a:xfrm>
            <a:off x="154778" y="344536"/>
            <a:ext cx="8846146" cy="46913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Google Shape;332;p42"/>
          <p:cNvGrpSpPr/>
          <p:nvPr/>
        </p:nvGrpSpPr>
        <p:grpSpPr>
          <a:xfrm rot="1829401">
            <a:off x="7276680" y="798733"/>
            <a:ext cx="3425081" cy="1046100"/>
            <a:chOff x="3555275" y="-36124"/>
            <a:chExt cx="3425242" cy="1046149"/>
          </a:xfrm>
        </p:grpSpPr>
        <p:sp>
          <p:nvSpPr>
            <p:cNvPr id="333" name="Google Shape;333;p42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34" name="Google Shape;33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42"/>
          <p:cNvSpPr/>
          <p:nvPr/>
        </p:nvSpPr>
        <p:spPr>
          <a:xfrm>
            <a:off x="1492264" y="107609"/>
            <a:ext cx="6159471" cy="712520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2"/>
          <p:cNvGrpSpPr/>
          <p:nvPr/>
        </p:nvGrpSpPr>
        <p:grpSpPr>
          <a:xfrm rot="3911115">
            <a:off x="1356705" y="-56882"/>
            <a:ext cx="777978" cy="1360462"/>
            <a:chOff x="-4300" y="384050"/>
            <a:chExt cx="1203759" cy="3336000"/>
          </a:xfrm>
        </p:grpSpPr>
        <p:pic>
          <p:nvPicPr>
            <p:cNvPr id="337" name="Google Shape;33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988" y="384050"/>
              <a:ext cx="972472" cy="125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42"/>
            <p:cNvSpPr/>
            <p:nvPr/>
          </p:nvSpPr>
          <p:spPr>
            <a:xfrm>
              <a:off x="-4300" y="1616425"/>
              <a:ext cx="828100" cy="2103625"/>
            </a:xfrm>
            <a:custGeom>
              <a:avLst/>
              <a:gdLst/>
              <a:ahLst/>
              <a:cxnLst/>
              <a:rect l="l" t="t" r="r" b="b"/>
              <a:pathLst>
                <a:path w="33124" h="84145" extrusionOk="0">
                  <a:moveTo>
                    <a:pt x="28374" y="0"/>
                  </a:moveTo>
                  <a:cubicBezTo>
                    <a:pt x="31863" y="5820"/>
                    <a:pt x="33990" y="13820"/>
                    <a:pt x="31469" y="20120"/>
                  </a:cubicBezTo>
                  <a:cubicBezTo>
                    <a:pt x="29011" y="26264"/>
                    <a:pt x="22279" y="31624"/>
                    <a:pt x="23215" y="38175"/>
                  </a:cubicBezTo>
                  <a:cubicBezTo>
                    <a:pt x="24903" y="49985"/>
                    <a:pt x="35776" y="61268"/>
                    <a:pt x="32501" y="72739"/>
                  </a:cubicBezTo>
                  <a:cubicBezTo>
                    <a:pt x="30960" y="78138"/>
                    <a:pt x="25051" y="82211"/>
                    <a:pt x="19604" y="83573"/>
                  </a:cubicBezTo>
                  <a:cubicBezTo>
                    <a:pt x="12726" y="85293"/>
                    <a:pt x="0" y="82409"/>
                    <a:pt x="0" y="753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16" name="Google Shape;236;p36">
            <a:extLst>
              <a:ext uri="{FF2B5EF4-FFF2-40B4-BE49-F238E27FC236}">
                <a16:creationId xmlns:a16="http://schemas.microsoft.com/office/drawing/2014/main" id="{C25A8095-83EC-4414-B1E8-CFA58605EF49}"/>
              </a:ext>
            </a:extLst>
          </p:cNvPr>
          <p:cNvSpPr txBox="1">
            <a:spLocks/>
          </p:cNvSpPr>
          <p:nvPr/>
        </p:nvSpPr>
        <p:spPr>
          <a:xfrm>
            <a:off x="1492264" y="-92212"/>
            <a:ext cx="5951886" cy="100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ochi Hand"/>
              <a:buNone/>
              <a:defRPr sz="22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>
                <a:latin typeface="#9Slide05 SVNKitten" pitchFamily="2" charset="0"/>
              </a:rPr>
              <a:t>Nếu trái đất thiếu trẻ con</a:t>
            </a:r>
            <a:br>
              <a:rPr lang="en-US" sz="3200">
                <a:latin typeface="#9Slide05 SVNKitten" pitchFamily="2" charset="0"/>
              </a:rPr>
            </a:br>
            <a:r>
              <a:rPr lang="en-US" sz="1400" b="0">
                <a:latin typeface="#9Slide05 SVNKitten" pitchFamily="2" charset="0"/>
              </a:rPr>
              <a:t>(Trích)</a:t>
            </a:r>
            <a:endParaRPr lang="en-US" sz="3200" b="0">
              <a:latin typeface="#9Slide05 SVNKitten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F45D260-FF2E-431D-981B-6E9B971D8834}"/>
              </a:ext>
            </a:extLst>
          </p:cNvPr>
          <p:cNvSpPr txBox="1"/>
          <p:nvPr/>
        </p:nvSpPr>
        <p:spPr>
          <a:xfrm>
            <a:off x="4539970" y="2794212"/>
            <a:ext cx="42003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Ngộ nghĩnh là các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Sáng suốt là các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Tôi lặng người sau lời Pô-pốp: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“Nếu trên trái đất này, trẻ con biến mất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 bay hay bò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Cũng vô nghĩa như nhau”.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ĐỖ TRUNG LAI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D5365-D7A3-400D-9863-1D272566F1B2}"/>
              </a:ext>
            </a:extLst>
          </p:cNvPr>
          <p:cNvSpPr txBox="1"/>
          <p:nvPr/>
        </p:nvSpPr>
        <p:spPr>
          <a:xfrm>
            <a:off x="408147" y="1106529"/>
            <a:ext cx="44064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 chú ngựa xanh lại nằm trên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 chú ngựa hồng lại phi trong lửa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 tấm lòng các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 thế giới quàng khăn đỏ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anh hùng là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SG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đứa</a:t>
            </a:r>
            <a:r>
              <a:rPr kumimoji="0" lang="en-SG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kumimoji="0" lang="en-SG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lớn</a:t>
            </a:r>
            <a:r>
              <a:rPr kumimoji="0" lang="en-SG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hơn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C3407-BE81-4821-A9E5-43FAF657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8" b="99725" l="1111" r="93333">
                        <a14:foregroundMark x1="7333" y1="78267" x2="15889" y2="99725"/>
                        <a14:foregroundMark x1="15889" y1="99725" x2="15889" y2="99725"/>
                        <a14:foregroundMark x1="1333" y1="76479" x2="8000" y2="84732"/>
                        <a14:foregroundMark x1="2111" y1="74415" x2="30222" y2="63136"/>
                        <a14:foregroundMark x1="35667" y1="75241" x2="58778" y2="73177"/>
                        <a14:foregroundMark x1="77222" y1="25447" x2="70222" y2="48143"/>
                        <a14:foregroundMark x1="73111" y1="29849" x2="73889" y2="40990"/>
                        <a14:foregroundMark x1="69556" y1="36864" x2="79778" y2="45667"/>
                        <a14:foregroundMark x1="89556" y1="33975" x2="87667" y2="39615"/>
                        <a14:foregroundMark x1="93444" y1="17056" x2="91778" y2="26823"/>
                        <a14:foregroundMark x1="78889" y1="7428" x2="79556" y2="18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610" y="2729513"/>
            <a:ext cx="2814194" cy="2273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D6A1F-2CFC-422A-B355-FB125949C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825" y="664811"/>
            <a:ext cx="2533009" cy="23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347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4"/>
          <p:cNvSpPr/>
          <p:nvPr/>
        </p:nvSpPr>
        <p:spPr>
          <a:xfrm>
            <a:off x="560906" y="569045"/>
            <a:ext cx="3559946" cy="558012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4"/>
          <p:cNvSpPr txBox="1">
            <a:spLocks noGrp="1"/>
          </p:cNvSpPr>
          <p:nvPr>
            <p:ph type="title" idx="8"/>
          </p:nvPr>
        </p:nvSpPr>
        <p:spPr>
          <a:xfrm>
            <a:off x="459480" y="595801"/>
            <a:ext cx="3692202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9Slide05 SVNKitten" pitchFamily="2" charset="0"/>
              </a:rPr>
              <a:t>Luyện đọc từ khó</a:t>
            </a:r>
            <a:endParaRPr>
              <a:latin typeface="#9Slide05 SVNKitten" pitchFamily="2" charset="0"/>
            </a:endParaRPr>
          </a:p>
        </p:txBody>
      </p:sp>
      <p:grpSp>
        <p:nvGrpSpPr>
          <p:cNvPr id="727" name="Google Shape;727;p44"/>
          <p:cNvGrpSpPr/>
          <p:nvPr/>
        </p:nvGrpSpPr>
        <p:grpSpPr>
          <a:xfrm>
            <a:off x="3871550" y="4484601"/>
            <a:ext cx="4848226" cy="641388"/>
            <a:chOff x="596900" y="4610051"/>
            <a:chExt cx="4848226" cy="641388"/>
          </a:xfrm>
        </p:grpSpPr>
        <p:sp>
          <p:nvSpPr>
            <p:cNvPr id="728" name="Google Shape;728;p44"/>
            <p:cNvSpPr/>
            <p:nvPr/>
          </p:nvSpPr>
          <p:spPr>
            <a:xfrm>
              <a:off x="596900" y="4654089"/>
              <a:ext cx="3419475" cy="597350"/>
            </a:xfrm>
            <a:custGeom>
              <a:avLst/>
              <a:gdLst/>
              <a:ahLst/>
              <a:cxnLst/>
              <a:rect l="l" t="t" r="r" b="b"/>
              <a:pathLst>
                <a:path w="136779" h="23894" extrusionOk="0">
                  <a:moveTo>
                    <a:pt x="136779" y="7130"/>
                  </a:moveTo>
                  <a:cubicBezTo>
                    <a:pt x="127515" y="4814"/>
                    <a:pt x="118385" y="-1298"/>
                    <a:pt x="108966" y="272"/>
                  </a:cubicBezTo>
                  <a:cubicBezTo>
                    <a:pt x="97636" y="2160"/>
                    <a:pt x="87657" y="10122"/>
                    <a:pt x="76200" y="10940"/>
                  </a:cubicBezTo>
                  <a:cubicBezTo>
                    <a:pt x="62219" y="11939"/>
                    <a:pt x="48249" y="6242"/>
                    <a:pt x="34290" y="7511"/>
                  </a:cubicBezTo>
                  <a:cubicBezTo>
                    <a:pt x="21674" y="8658"/>
                    <a:pt x="8957" y="14937"/>
                    <a:pt x="0" y="238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729" name="Google Shape;729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3726" y="4610051"/>
              <a:ext cx="1591399" cy="282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Google Shape;730;p44"/>
          <p:cNvGrpSpPr/>
          <p:nvPr/>
        </p:nvGrpSpPr>
        <p:grpSpPr>
          <a:xfrm rot="10800000" flipH="1">
            <a:off x="-384353" y="15624"/>
            <a:ext cx="2689934" cy="736847"/>
            <a:chOff x="3555275" y="-36124"/>
            <a:chExt cx="3425242" cy="1046149"/>
          </a:xfrm>
        </p:grpSpPr>
        <p:sp>
          <p:nvSpPr>
            <p:cNvPr id="731" name="Google Shape;731;p44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732" name="Google Shape;732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579C2B48-239C-4682-8F27-9E17320462E9}"/>
              </a:ext>
            </a:extLst>
          </p:cNvPr>
          <p:cNvSpPr txBox="1"/>
          <p:nvPr/>
        </p:nvSpPr>
        <p:spPr>
          <a:xfrm>
            <a:off x="1124657" y="1308997"/>
            <a:ext cx="2153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4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</a:t>
            </a:r>
            <a:endParaRPr lang="vi-VN" sz="44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F324A22-0C2B-40B5-B549-EDCCA5DA6890}"/>
              </a:ext>
            </a:extLst>
          </p:cNvPr>
          <p:cNvSpPr txBox="1"/>
          <p:nvPr/>
        </p:nvSpPr>
        <p:spPr>
          <a:xfrm>
            <a:off x="924173" y="2222295"/>
            <a:ext cx="2554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40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ghê gớm</a:t>
            </a:r>
            <a:endParaRPr lang="vi-VN" sz="44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421202" y="3135593"/>
            <a:ext cx="3559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40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 nghĩnh</a:t>
            </a:r>
            <a:endParaRPr lang="vi-VN" sz="44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99C728-9E10-4004-960F-F8E03FB87253}"/>
              </a:ext>
            </a:extLst>
          </p:cNvPr>
          <p:cNvGrpSpPr/>
          <p:nvPr/>
        </p:nvGrpSpPr>
        <p:grpSpPr>
          <a:xfrm>
            <a:off x="-4832" y="-22808"/>
            <a:ext cx="9148832" cy="5148798"/>
            <a:chOff x="-4832" y="-22808"/>
            <a:chExt cx="9148832" cy="51487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345347-F18A-418A-9658-63F879F09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85" t="3107" b="1645"/>
            <a:stretch/>
          </p:blipFill>
          <p:spPr>
            <a:xfrm>
              <a:off x="-4832" y="-22808"/>
              <a:ext cx="9148832" cy="5148798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ECB1EBA-7FAB-4B1F-9EBD-BE866F40EB3E}"/>
                </a:ext>
              </a:extLst>
            </p:cNvPr>
            <p:cNvSpPr/>
            <p:nvPr/>
          </p:nvSpPr>
          <p:spPr>
            <a:xfrm>
              <a:off x="5023150" y="-5365"/>
              <a:ext cx="3427906" cy="2434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6" name="Google Shape;576;p44"/>
          <p:cNvSpPr/>
          <p:nvPr/>
        </p:nvSpPr>
        <p:spPr>
          <a:xfrm>
            <a:off x="5023150" y="187378"/>
            <a:ext cx="3559946" cy="558012"/>
          </a:xfrm>
          <a:custGeom>
            <a:avLst/>
            <a:gdLst/>
            <a:ahLst/>
            <a:cxnLst/>
            <a:rect l="l" t="t" r="r" b="b"/>
            <a:pathLst>
              <a:path w="285750" h="34197" extrusionOk="0">
                <a:moveTo>
                  <a:pt x="0" y="0"/>
                </a:moveTo>
                <a:lnTo>
                  <a:pt x="1634" y="2096"/>
                </a:lnTo>
                <a:lnTo>
                  <a:pt x="3431" y="4329"/>
                </a:lnTo>
                <a:lnTo>
                  <a:pt x="5636" y="7025"/>
                </a:lnTo>
                <a:lnTo>
                  <a:pt x="6861" y="8495"/>
                </a:lnTo>
                <a:lnTo>
                  <a:pt x="8141" y="9965"/>
                </a:lnTo>
                <a:lnTo>
                  <a:pt x="9421" y="11435"/>
                </a:lnTo>
                <a:lnTo>
                  <a:pt x="10728" y="12851"/>
                </a:lnTo>
                <a:lnTo>
                  <a:pt x="12007" y="14212"/>
                </a:lnTo>
                <a:lnTo>
                  <a:pt x="13260" y="15492"/>
                </a:lnTo>
                <a:lnTo>
                  <a:pt x="14458" y="16636"/>
                </a:lnTo>
                <a:lnTo>
                  <a:pt x="15029" y="17126"/>
                </a:lnTo>
                <a:lnTo>
                  <a:pt x="15574" y="17616"/>
                </a:lnTo>
                <a:lnTo>
                  <a:pt x="13423" y="19821"/>
                </a:lnTo>
                <a:lnTo>
                  <a:pt x="10945" y="22381"/>
                </a:lnTo>
                <a:lnTo>
                  <a:pt x="8359" y="25130"/>
                </a:lnTo>
                <a:lnTo>
                  <a:pt x="5854" y="27853"/>
                </a:lnTo>
                <a:lnTo>
                  <a:pt x="1715" y="32318"/>
                </a:lnTo>
                <a:lnTo>
                  <a:pt x="0" y="34197"/>
                </a:lnTo>
                <a:lnTo>
                  <a:pt x="26601" y="34197"/>
                </a:lnTo>
                <a:lnTo>
                  <a:pt x="33326" y="34143"/>
                </a:lnTo>
                <a:lnTo>
                  <a:pt x="39970" y="34088"/>
                </a:lnTo>
                <a:lnTo>
                  <a:pt x="44380" y="34088"/>
                </a:lnTo>
                <a:lnTo>
                  <a:pt x="49172" y="34034"/>
                </a:lnTo>
                <a:lnTo>
                  <a:pt x="53937" y="33979"/>
                </a:lnTo>
                <a:lnTo>
                  <a:pt x="63412" y="33761"/>
                </a:lnTo>
                <a:lnTo>
                  <a:pt x="68123" y="33652"/>
                </a:lnTo>
                <a:lnTo>
                  <a:pt x="72833" y="33544"/>
                </a:lnTo>
                <a:lnTo>
                  <a:pt x="77543" y="33489"/>
                </a:lnTo>
                <a:lnTo>
                  <a:pt x="82254" y="33462"/>
                </a:lnTo>
                <a:lnTo>
                  <a:pt x="85085" y="33462"/>
                </a:lnTo>
                <a:lnTo>
                  <a:pt x="229580" y="33843"/>
                </a:lnTo>
                <a:lnTo>
                  <a:pt x="238456" y="33979"/>
                </a:lnTo>
                <a:lnTo>
                  <a:pt x="247305" y="34061"/>
                </a:lnTo>
                <a:lnTo>
                  <a:pt x="265085" y="34197"/>
                </a:lnTo>
                <a:lnTo>
                  <a:pt x="285750" y="34197"/>
                </a:lnTo>
                <a:lnTo>
                  <a:pt x="285015" y="33326"/>
                </a:lnTo>
                <a:lnTo>
                  <a:pt x="283027" y="31093"/>
                </a:lnTo>
                <a:lnTo>
                  <a:pt x="281693" y="29650"/>
                </a:lnTo>
                <a:lnTo>
                  <a:pt x="280223" y="28044"/>
                </a:lnTo>
                <a:lnTo>
                  <a:pt x="278644" y="26356"/>
                </a:lnTo>
                <a:lnTo>
                  <a:pt x="277010" y="24668"/>
                </a:lnTo>
                <a:lnTo>
                  <a:pt x="272790" y="20366"/>
                </a:lnTo>
                <a:lnTo>
                  <a:pt x="271864" y="19440"/>
                </a:lnTo>
                <a:lnTo>
                  <a:pt x="270993" y="18623"/>
                </a:lnTo>
                <a:lnTo>
                  <a:pt x="270230" y="17943"/>
                </a:lnTo>
                <a:lnTo>
                  <a:pt x="269577" y="17371"/>
                </a:lnTo>
                <a:lnTo>
                  <a:pt x="268624" y="16608"/>
                </a:lnTo>
                <a:lnTo>
                  <a:pt x="268297" y="16336"/>
                </a:lnTo>
                <a:lnTo>
                  <a:pt x="268733" y="16118"/>
                </a:lnTo>
                <a:lnTo>
                  <a:pt x="269223" y="15846"/>
                </a:lnTo>
                <a:lnTo>
                  <a:pt x="269877" y="15438"/>
                </a:lnTo>
                <a:lnTo>
                  <a:pt x="270639" y="14920"/>
                </a:lnTo>
                <a:lnTo>
                  <a:pt x="271510" y="14294"/>
                </a:lnTo>
                <a:lnTo>
                  <a:pt x="272436" y="13559"/>
                </a:lnTo>
                <a:lnTo>
                  <a:pt x="272899" y="13151"/>
                </a:lnTo>
                <a:lnTo>
                  <a:pt x="273389" y="12715"/>
                </a:lnTo>
                <a:lnTo>
                  <a:pt x="277609" y="8767"/>
                </a:lnTo>
                <a:lnTo>
                  <a:pt x="278426" y="8005"/>
                </a:lnTo>
                <a:lnTo>
                  <a:pt x="279215" y="7215"/>
                </a:lnTo>
                <a:lnTo>
                  <a:pt x="280713" y="5690"/>
                </a:lnTo>
                <a:lnTo>
                  <a:pt x="282102" y="4220"/>
                </a:lnTo>
                <a:lnTo>
                  <a:pt x="283327" y="2859"/>
                </a:lnTo>
                <a:lnTo>
                  <a:pt x="284334" y="1715"/>
                </a:lnTo>
                <a:lnTo>
                  <a:pt x="285097" y="817"/>
                </a:lnTo>
                <a:lnTo>
                  <a:pt x="285750" y="0"/>
                </a:lnTo>
                <a:lnTo>
                  <a:pt x="266065" y="0"/>
                </a:lnTo>
                <a:lnTo>
                  <a:pt x="259312" y="245"/>
                </a:lnTo>
                <a:lnTo>
                  <a:pt x="252614" y="436"/>
                </a:lnTo>
                <a:lnTo>
                  <a:pt x="245944" y="626"/>
                </a:lnTo>
                <a:lnTo>
                  <a:pt x="239300" y="762"/>
                </a:lnTo>
                <a:lnTo>
                  <a:pt x="232657" y="844"/>
                </a:lnTo>
                <a:lnTo>
                  <a:pt x="229308" y="871"/>
                </a:lnTo>
                <a:lnTo>
                  <a:pt x="225959" y="871"/>
                </a:lnTo>
                <a:lnTo>
                  <a:pt x="222610" y="844"/>
                </a:lnTo>
                <a:lnTo>
                  <a:pt x="219261" y="790"/>
                </a:lnTo>
                <a:lnTo>
                  <a:pt x="215858" y="708"/>
                </a:lnTo>
                <a:lnTo>
                  <a:pt x="212454" y="626"/>
                </a:lnTo>
                <a:lnTo>
                  <a:pt x="209486" y="599"/>
                </a:lnTo>
                <a:lnTo>
                  <a:pt x="200665" y="599"/>
                </a:lnTo>
                <a:lnTo>
                  <a:pt x="76318" y="490"/>
                </a:lnTo>
                <a:lnTo>
                  <a:pt x="66625" y="354"/>
                </a:lnTo>
                <a:lnTo>
                  <a:pt x="56878" y="191"/>
                </a:lnTo>
                <a:lnTo>
                  <a:pt x="47076" y="54"/>
                </a:lnTo>
                <a:lnTo>
                  <a:pt x="42175" y="27"/>
                </a:lnTo>
                <a:lnTo>
                  <a:pt x="37247" y="27"/>
                </a:lnTo>
                <a:lnTo>
                  <a:pt x="31202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4"/>
          <p:cNvSpPr txBox="1">
            <a:spLocks noGrp="1"/>
          </p:cNvSpPr>
          <p:nvPr>
            <p:ph type="title" idx="4294967295"/>
          </p:nvPr>
        </p:nvSpPr>
        <p:spPr>
          <a:xfrm>
            <a:off x="4956860" y="189951"/>
            <a:ext cx="369252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9Slide05 SVNKitten" pitchFamily="2" charset="0"/>
              </a:rPr>
              <a:t>Giải nghĩa từ</a:t>
            </a:r>
            <a:endParaRPr>
              <a:latin typeface="#9Slide05 SVNKitten" pitchFamily="2" charset="0"/>
            </a:endParaRPr>
          </a:p>
        </p:txBody>
      </p:sp>
      <p:grpSp>
        <p:nvGrpSpPr>
          <p:cNvPr id="727" name="Google Shape;727;p44"/>
          <p:cNvGrpSpPr/>
          <p:nvPr/>
        </p:nvGrpSpPr>
        <p:grpSpPr>
          <a:xfrm>
            <a:off x="3981147" y="4733688"/>
            <a:ext cx="4848226" cy="641388"/>
            <a:chOff x="596900" y="4610051"/>
            <a:chExt cx="4848226" cy="641388"/>
          </a:xfrm>
        </p:grpSpPr>
        <p:sp>
          <p:nvSpPr>
            <p:cNvPr id="728" name="Google Shape;728;p44"/>
            <p:cNvSpPr/>
            <p:nvPr/>
          </p:nvSpPr>
          <p:spPr>
            <a:xfrm>
              <a:off x="596900" y="4654089"/>
              <a:ext cx="3419475" cy="597350"/>
            </a:xfrm>
            <a:custGeom>
              <a:avLst/>
              <a:gdLst/>
              <a:ahLst/>
              <a:cxnLst/>
              <a:rect l="l" t="t" r="r" b="b"/>
              <a:pathLst>
                <a:path w="136779" h="23894" extrusionOk="0">
                  <a:moveTo>
                    <a:pt x="136779" y="7130"/>
                  </a:moveTo>
                  <a:cubicBezTo>
                    <a:pt x="127515" y="4814"/>
                    <a:pt x="118385" y="-1298"/>
                    <a:pt x="108966" y="272"/>
                  </a:cubicBezTo>
                  <a:cubicBezTo>
                    <a:pt x="97636" y="2160"/>
                    <a:pt x="87657" y="10122"/>
                    <a:pt x="76200" y="10940"/>
                  </a:cubicBezTo>
                  <a:cubicBezTo>
                    <a:pt x="62219" y="11939"/>
                    <a:pt x="48249" y="6242"/>
                    <a:pt x="34290" y="7511"/>
                  </a:cubicBezTo>
                  <a:cubicBezTo>
                    <a:pt x="21674" y="8658"/>
                    <a:pt x="8957" y="14937"/>
                    <a:pt x="0" y="238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729" name="Google Shape;729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53726" y="4610051"/>
              <a:ext cx="1591399" cy="282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Google Shape;730;p44"/>
          <p:cNvGrpSpPr/>
          <p:nvPr/>
        </p:nvGrpSpPr>
        <p:grpSpPr>
          <a:xfrm rot="10800000" flipH="1">
            <a:off x="-384353" y="15624"/>
            <a:ext cx="2689934" cy="736847"/>
            <a:chOff x="3555275" y="-36124"/>
            <a:chExt cx="3425242" cy="1046149"/>
          </a:xfrm>
        </p:grpSpPr>
        <p:sp>
          <p:nvSpPr>
            <p:cNvPr id="731" name="Google Shape;731;p44"/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732" name="Google Shape;732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TextBox 175">
            <a:hlinkClick r:id="" action="ppaction://noaction"/>
            <a:extLst>
              <a:ext uri="{FF2B5EF4-FFF2-40B4-BE49-F238E27FC236}">
                <a16:creationId xmlns:a16="http://schemas.microsoft.com/office/drawing/2014/main" id="{579C2B48-239C-4682-8F27-9E17320462E9}"/>
              </a:ext>
            </a:extLst>
          </p:cNvPr>
          <p:cNvSpPr txBox="1"/>
          <p:nvPr/>
        </p:nvSpPr>
        <p:spPr>
          <a:xfrm>
            <a:off x="6260920" y="950313"/>
            <a:ext cx="2153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Pô-pốp</a:t>
            </a:r>
            <a:endParaRPr lang="vi-VN" sz="36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hlinkClick r:id="" action="ppaction://noaction"/>
            <a:extLst>
              <a:ext uri="{FF2B5EF4-FFF2-40B4-BE49-F238E27FC236}">
                <a16:creationId xmlns:a16="http://schemas.microsoft.com/office/drawing/2014/main" id="{9F324A22-0C2B-40B5-B549-EDCCA5DA6890}"/>
              </a:ext>
            </a:extLst>
          </p:cNvPr>
          <p:cNvSpPr txBox="1"/>
          <p:nvPr/>
        </p:nvSpPr>
        <p:spPr>
          <a:xfrm>
            <a:off x="6095383" y="1772875"/>
            <a:ext cx="2554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 suốt</a:t>
            </a:r>
            <a:endParaRPr lang="vi-VN" sz="36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TextBox 177">
            <a:hlinkClick r:id="" action="ppaction://noaction"/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5620649" y="2595437"/>
            <a:ext cx="3559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lặng người</a:t>
            </a:r>
            <a:endParaRPr lang="vi-VN" sz="36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9F908C-509D-47CD-977B-BB8FF98C6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2" b="42161" l="58236" r="84856">
                        <a14:foregroundMark x1="58236" y1="24901" x2="64637" y2="23057"/>
                        <a14:foregroundMark x1="60500" y1="23715" x2="61593" y2="26614"/>
                        <a14:foregroundMark x1="59173" y1="19763" x2="60500" y2="24638"/>
                        <a14:foregroundMark x1="63310" y1="21607" x2="63076" y2="22266"/>
                        <a14:foregroundMark x1="58392" y1="31357" x2="59641" y2="29776"/>
                        <a14:foregroundMark x1="60187" y1="32675" x2="61983" y2="30435"/>
                        <a14:foregroundMark x1="63310" y1="30303" x2="65183" y2="30303"/>
                        <a14:foregroundMark x1="63934" y1="29117" x2="64559" y2="30830"/>
                        <a14:foregroundMark x1="68774" y1="21739" x2="74083" y2="24901"/>
                        <a14:foregroundMark x1="70960" y1="21871" x2="77752" y2="20553"/>
                        <a14:foregroundMark x1="73927" y1="20158" x2="74395" y2="22003"/>
                        <a14:foregroundMark x1="71272" y1="5402" x2="71116" y2="7905"/>
                      </a14:backgroundRemoval>
                    </a14:imgEffect>
                  </a14:imgLayer>
                </a14:imgProps>
              </a:ext>
            </a:extLst>
          </a:blip>
          <a:srcRect l="57286" t="3107" r="12066" b="53369"/>
          <a:stretch/>
        </p:blipFill>
        <p:spPr>
          <a:xfrm flipH="1">
            <a:off x="5278580" y="1038462"/>
            <a:ext cx="1238161" cy="1195580"/>
          </a:xfrm>
          <a:prstGeom prst="rect">
            <a:avLst/>
          </a:prstGeom>
        </p:spPr>
      </p:pic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CDB713BE-7874-4EA0-8FE4-004184FD0971}"/>
              </a:ext>
            </a:extLst>
          </p:cNvPr>
          <p:cNvSpPr txBox="1"/>
          <p:nvPr/>
        </p:nvSpPr>
        <p:spPr>
          <a:xfrm>
            <a:off x="5815852" y="3417998"/>
            <a:ext cx="3559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0" i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SG" sz="360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nghĩa</a:t>
            </a:r>
            <a:endParaRPr lang="vi-VN" sz="36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69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4132063" y="1363653"/>
            <a:ext cx="879874" cy="887186"/>
          </a:xfrm>
          <a:custGeom>
            <a:avLst/>
            <a:gdLst/>
            <a:ahLst/>
            <a:cxnLst/>
            <a:rect l="l" t="t" r="r" b="b"/>
            <a:pathLst>
              <a:path w="207273" h="209489" extrusionOk="0">
                <a:moveTo>
                  <a:pt x="104683" y="1"/>
                </a:moveTo>
                <a:lnTo>
                  <a:pt x="102037" y="62"/>
                </a:lnTo>
                <a:lnTo>
                  <a:pt x="99821" y="124"/>
                </a:lnTo>
                <a:lnTo>
                  <a:pt x="96559" y="308"/>
                </a:lnTo>
                <a:lnTo>
                  <a:pt x="95452" y="370"/>
                </a:lnTo>
                <a:lnTo>
                  <a:pt x="95390" y="370"/>
                </a:lnTo>
                <a:lnTo>
                  <a:pt x="90836" y="431"/>
                </a:lnTo>
                <a:lnTo>
                  <a:pt x="86220" y="616"/>
                </a:lnTo>
                <a:lnTo>
                  <a:pt x="81666" y="924"/>
                </a:lnTo>
                <a:lnTo>
                  <a:pt x="79451" y="1108"/>
                </a:lnTo>
                <a:lnTo>
                  <a:pt x="77174" y="1354"/>
                </a:lnTo>
                <a:lnTo>
                  <a:pt x="74958" y="1662"/>
                </a:lnTo>
                <a:lnTo>
                  <a:pt x="72743" y="1970"/>
                </a:lnTo>
                <a:lnTo>
                  <a:pt x="70527" y="2339"/>
                </a:lnTo>
                <a:lnTo>
                  <a:pt x="68312" y="2770"/>
                </a:lnTo>
                <a:lnTo>
                  <a:pt x="66096" y="3201"/>
                </a:lnTo>
                <a:lnTo>
                  <a:pt x="63942" y="3693"/>
                </a:lnTo>
                <a:lnTo>
                  <a:pt x="61788" y="4308"/>
                </a:lnTo>
                <a:lnTo>
                  <a:pt x="59696" y="4862"/>
                </a:lnTo>
                <a:lnTo>
                  <a:pt x="57542" y="5539"/>
                </a:lnTo>
                <a:lnTo>
                  <a:pt x="55450" y="6278"/>
                </a:lnTo>
                <a:lnTo>
                  <a:pt x="53419" y="7078"/>
                </a:lnTo>
                <a:lnTo>
                  <a:pt x="51326" y="7878"/>
                </a:lnTo>
                <a:lnTo>
                  <a:pt x="49357" y="8801"/>
                </a:lnTo>
                <a:lnTo>
                  <a:pt x="47326" y="9786"/>
                </a:lnTo>
                <a:lnTo>
                  <a:pt x="45357" y="10832"/>
                </a:lnTo>
                <a:lnTo>
                  <a:pt x="43449" y="11940"/>
                </a:lnTo>
                <a:lnTo>
                  <a:pt x="41541" y="13109"/>
                </a:lnTo>
                <a:lnTo>
                  <a:pt x="39633" y="14340"/>
                </a:lnTo>
                <a:lnTo>
                  <a:pt x="37787" y="15694"/>
                </a:lnTo>
                <a:lnTo>
                  <a:pt x="35941" y="17048"/>
                </a:lnTo>
                <a:lnTo>
                  <a:pt x="34156" y="18525"/>
                </a:lnTo>
                <a:lnTo>
                  <a:pt x="32433" y="20063"/>
                </a:lnTo>
                <a:lnTo>
                  <a:pt x="30710" y="21725"/>
                </a:lnTo>
                <a:lnTo>
                  <a:pt x="28987" y="23448"/>
                </a:lnTo>
                <a:lnTo>
                  <a:pt x="26648" y="26033"/>
                </a:lnTo>
                <a:lnTo>
                  <a:pt x="24371" y="28679"/>
                </a:lnTo>
                <a:lnTo>
                  <a:pt x="22217" y="31387"/>
                </a:lnTo>
                <a:lnTo>
                  <a:pt x="20186" y="34156"/>
                </a:lnTo>
                <a:lnTo>
                  <a:pt x="18217" y="36987"/>
                </a:lnTo>
                <a:lnTo>
                  <a:pt x="16371" y="39818"/>
                </a:lnTo>
                <a:lnTo>
                  <a:pt x="14647" y="42772"/>
                </a:lnTo>
                <a:lnTo>
                  <a:pt x="12986" y="45726"/>
                </a:lnTo>
                <a:lnTo>
                  <a:pt x="11447" y="48742"/>
                </a:lnTo>
                <a:lnTo>
                  <a:pt x="10032" y="51819"/>
                </a:lnTo>
                <a:lnTo>
                  <a:pt x="8678" y="54896"/>
                </a:lnTo>
                <a:lnTo>
                  <a:pt x="7386" y="58035"/>
                </a:lnTo>
                <a:lnTo>
                  <a:pt x="6278" y="61173"/>
                </a:lnTo>
                <a:lnTo>
                  <a:pt x="5232" y="64373"/>
                </a:lnTo>
                <a:lnTo>
                  <a:pt x="4247" y="67573"/>
                </a:lnTo>
                <a:lnTo>
                  <a:pt x="3385" y="70835"/>
                </a:lnTo>
                <a:lnTo>
                  <a:pt x="2647" y="74097"/>
                </a:lnTo>
                <a:lnTo>
                  <a:pt x="1970" y="77420"/>
                </a:lnTo>
                <a:lnTo>
                  <a:pt x="1416" y="80743"/>
                </a:lnTo>
                <a:lnTo>
                  <a:pt x="924" y="84067"/>
                </a:lnTo>
                <a:lnTo>
                  <a:pt x="554" y="87390"/>
                </a:lnTo>
                <a:lnTo>
                  <a:pt x="247" y="90713"/>
                </a:lnTo>
                <a:lnTo>
                  <a:pt x="62" y="94098"/>
                </a:lnTo>
                <a:lnTo>
                  <a:pt x="1" y="97421"/>
                </a:lnTo>
                <a:lnTo>
                  <a:pt x="1" y="100745"/>
                </a:lnTo>
                <a:lnTo>
                  <a:pt x="62" y="104129"/>
                </a:lnTo>
                <a:lnTo>
                  <a:pt x="247" y="107453"/>
                </a:lnTo>
                <a:lnTo>
                  <a:pt x="554" y="110776"/>
                </a:lnTo>
                <a:lnTo>
                  <a:pt x="924" y="114161"/>
                </a:lnTo>
                <a:lnTo>
                  <a:pt x="1354" y="117422"/>
                </a:lnTo>
                <a:lnTo>
                  <a:pt x="1908" y="120746"/>
                </a:lnTo>
                <a:lnTo>
                  <a:pt x="2524" y="124007"/>
                </a:lnTo>
                <a:lnTo>
                  <a:pt x="3262" y="127269"/>
                </a:lnTo>
                <a:lnTo>
                  <a:pt x="4124" y="130531"/>
                </a:lnTo>
                <a:lnTo>
                  <a:pt x="5047" y="133731"/>
                </a:lnTo>
                <a:lnTo>
                  <a:pt x="6032" y="136870"/>
                </a:lnTo>
                <a:lnTo>
                  <a:pt x="7078" y="140008"/>
                </a:lnTo>
                <a:lnTo>
                  <a:pt x="8309" y="143147"/>
                </a:lnTo>
                <a:lnTo>
                  <a:pt x="9540" y="146224"/>
                </a:lnTo>
                <a:lnTo>
                  <a:pt x="10893" y="149240"/>
                </a:lnTo>
                <a:lnTo>
                  <a:pt x="12370" y="152194"/>
                </a:lnTo>
                <a:lnTo>
                  <a:pt x="13847" y="155148"/>
                </a:lnTo>
                <a:lnTo>
                  <a:pt x="15509" y="158040"/>
                </a:lnTo>
                <a:lnTo>
                  <a:pt x="17171" y="160871"/>
                </a:lnTo>
                <a:lnTo>
                  <a:pt x="18955" y="163640"/>
                </a:lnTo>
                <a:lnTo>
                  <a:pt x="20863" y="166348"/>
                </a:lnTo>
                <a:lnTo>
                  <a:pt x="22833" y="169056"/>
                </a:lnTo>
                <a:lnTo>
                  <a:pt x="24863" y="171641"/>
                </a:lnTo>
                <a:lnTo>
                  <a:pt x="26956" y="174164"/>
                </a:lnTo>
                <a:lnTo>
                  <a:pt x="29171" y="176626"/>
                </a:lnTo>
                <a:lnTo>
                  <a:pt x="31448" y="179026"/>
                </a:lnTo>
                <a:lnTo>
                  <a:pt x="33848" y="181364"/>
                </a:lnTo>
                <a:lnTo>
                  <a:pt x="36310" y="183580"/>
                </a:lnTo>
                <a:lnTo>
                  <a:pt x="38833" y="185734"/>
                </a:lnTo>
                <a:lnTo>
                  <a:pt x="41480" y="187826"/>
                </a:lnTo>
                <a:lnTo>
                  <a:pt x="44187" y="189796"/>
                </a:lnTo>
                <a:lnTo>
                  <a:pt x="46957" y="191703"/>
                </a:lnTo>
                <a:lnTo>
                  <a:pt x="49849" y="193550"/>
                </a:lnTo>
                <a:lnTo>
                  <a:pt x="52742" y="195273"/>
                </a:lnTo>
                <a:lnTo>
                  <a:pt x="55819" y="196873"/>
                </a:lnTo>
                <a:lnTo>
                  <a:pt x="58896" y="198411"/>
                </a:lnTo>
                <a:lnTo>
                  <a:pt x="62096" y="199827"/>
                </a:lnTo>
                <a:lnTo>
                  <a:pt x="65358" y="201181"/>
                </a:lnTo>
                <a:lnTo>
                  <a:pt x="68681" y="202350"/>
                </a:lnTo>
                <a:lnTo>
                  <a:pt x="72497" y="203581"/>
                </a:lnTo>
                <a:lnTo>
                  <a:pt x="76312" y="204750"/>
                </a:lnTo>
                <a:lnTo>
                  <a:pt x="80251" y="205735"/>
                </a:lnTo>
                <a:lnTo>
                  <a:pt x="84128" y="206658"/>
                </a:lnTo>
                <a:lnTo>
                  <a:pt x="88128" y="207397"/>
                </a:lnTo>
                <a:lnTo>
                  <a:pt x="92067" y="208074"/>
                </a:lnTo>
                <a:lnTo>
                  <a:pt x="96067" y="208627"/>
                </a:lnTo>
                <a:lnTo>
                  <a:pt x="100067" y="208997"/>
                </a:lnTo>
                <a:lnTo>
                  <a:pt x="104068" y="209304"/>
                </a:lnTo>
                <a:lnTo>
                  <a:pt x="108068" y="209489"/>
                </a:lnTo>
                <a:lnTo>
                  <a:pt x="112068" y="209489"/>
                </a:lnTo>
                <a:lnTo>
                  <a:pt x="116007" y="209427"/>
                </a:lnTo>
                <a:lnTo>
                  <a:pt x="119945" y="209181"/>
                </a:lnTo>
                <a:lnTo>
                  <a:pt x="123884" y="208812"/>
                </a:lnTo>
                <a:lnTo>
                  <a:pt x="127761" y="208320"/>
                </a:lnTo>
                <a:lnTo>
                  <a:pt x="131638" y="207704"/>
                </a:lnTo>
                <a:lnTo>
                  <a:pt x="135454" y="206904"/>
                </a:lnTo>
                <a:lnTo>
                  <a:pt x="137300" y="206473"/>
                </a:lnTo>
                <a:lnTo>
                  <a:pt x="139208" y="205981"/>
                </a:lnTo>
                <a:lnTo>
                  <a:pt x="141054" y="205489"/>
                </a:lnTo>
                <a:lnTo>
                  <a:pt x="142900" y="204935"/>
                </a:lnTo>
                <a:lnTo>
                  <a:pt x="144747" y="204381"/>
                </a:lnTo>
                <a:lnTo>
                  <a:pt x="146531" y="203766"/>
                </a:lnTo>
                <a:lnTo>
                  <a:pt x="148316" y="203089"/>
                </a:lnTo>
                <a:lnTo>
                  <a:pt x="150101" y="202412"/>
                </a:lnTo>
                <a:lnTo>
                  <a:pt x="151885" y="201673"/>
                </a:lnTo>
                <a:lnTo>
                  <a:pt x="153609" y="200935"/>
                </a:lnTo>
                <a:lnTo>
                  <a:pt x="155332" y="200135"/>
                </a:lnTo>
                <a:lnTo>
                  <a:pt x="156993" y="199273"/>
                </a:lnTo>
                <a:lnTo>
                  <a:pt x="158655" y="198411"/>
                </a:lnTo>
                <a:lnTo>
                  <a:pt x="160317" y="197488"/>
                </a:lnTo>
                <a:lnTo>
                  <a:pt x="161978" y="196565"/>
                </a:lnTo>
                <a:lnTo>
                  <a:pt x="163578" y="195581"/>
                </a:lnTo>
                <a:lnTo>
                  <a:pt x="165117" y="194534"/>
                </a:lnTo>
                <a:lnTo>
                  <a:pt x="166655" y="193488"/>
                </a:lnTo>
                <a:lnTo>
                  <a:pt x="168194" y="192380"/>
                </a:lnTo>
                <a:lnTo>
                  <a:pt x="169733" y="191211"/>
                </a:lnTo>
                <a:lnTo>
                  <a:pt x="171148" y="190042"/>
                </a:lnTo>
                <a:lnTo>
                  <a:pt x="172625" y="188872"/>
                </a:lnTo>
                <a:lnTo>
                  <a:pt x="174040" y="187580"/>
                </a:lnTo>
                <a:lnTo>
                  <a:pt x="175394" y="186288"/>
                </a:lnTo>
                <a:lnTo>
                  <a:pt x="176748" y="184934"/>
                </a:lnTo>
                <a:lnTo>
                  <a:pt x="178102" y="183580"/>
                </a:lnTo>
                <a:lnTo>
                  <a:pt x="179395" y="182164"/>
                </a:lnTo>
                <a:lnTo>
                  <a:pt x="180625" y="180687"/>
                </a:lnTo>
                <a:lnTo>
                  <a:pt x="181856" y="179210"/>
                </a:lnTo>
                <a:lnTo>
                  <a:pt x="183026" y="177672"/>
                </a:lnTo>
                <a:lnTo>
                  <a:pt x="185241" y="174595"/>
                </a:lnTo>
                <a:lnTo>
                  <a:pt x="187333" y="171456"/>
                </a:lnTo>
                <a:lnTo>
                  <a:pt x="189303" y="168318"/>
                </a:lnTo>
                <a:lnTo>
                  <a:pt x="191149" y="165117"/>
                </a:lnTo>
                <a:lnTo>
                  <a:pt x="192872" y="161856"/>
                </a:lnTo>
                <a:lnTo>
                  <a:pt x="194534" y="158594"/>
                </a:lnTo>
                <a:lnTo>
                  <a:pt x="196011" y="155271"/>
                </a:lnTo>
                <a:lnTo>
                  <a:pt x="197426" y="151886"/>
                </a:lnTo>
                <a:lnTo>
                  <a:pt x="198719" y="148563"/>
                </a:lnTo>
                <a:lnTo>
                  <a:pt x="199888" y="145178"/>
                </a:lnTo>
                <a:lnTo>
                  <a:pt x="200996" y="141731"/>
                </a:lnTo>
                <a:lnTo>
                  <a:pt x="201980" y="138347"/>
                </a:lnTo>
                <a:lnTo>
                  <a:pt x="202904" y="134900"/>
                </a:lnTo>
                <a:lnTo>
                  <a:pt x="203704" y="131515"/>
                </a:lnTo>
                <a:lnTo>
                  <a:pt x="204381" y="128069"/>
                </a:lnTo>
                <a:lnTo>
                  <a:pt x="205058" y="124623"/>
                </a:lnTo>
                <a:lnTo>
                  <a:pt x="205611" y="121176"/>
                </a:lnTo>
                <a:lnTo>
                  <a:pt x="206042" y="117792"/>
                </a:lnTo>
                <a:lnTo>
                  <a:pt x="206411" y="114407"/>
                </a:lnTo>
                <a:lnTo>
                  <a:pt x="206781" y="111022"/>
                </a:lnTo>
                <a:lnTo>
                  <a:pt x="206965" y="107637"/>
                </a:lnTo>
                <a:lnTo>
                  <a:pt x="207150" y="104314"/>
                </a:lnTo>
                <a:lnTo>
                  <a:pt x="207273" y="100991"/>
                </a:lnTo>
                <a:lnTo>
                  <a:pt x="207273" y="97729"/>
                </a:lnTo>
                <a:lnTo>
                  <a:pt x="207273" y="94529"/>
                </a:lnTo>
                <a:lnTo>
                  <a:pt x="207211" y="91329"/>
                </a:lnTo>
                <a:lnTo>
                  <a:pt x="207088" y="88190"/>
                </a:lnTo>
                <a:lnTo>
                  <a:pt x="206842" y="85051"/>
                </a:lnTo>
                <a:lnTo>
                  <a:pt x="206596" y="81974"/>
                </a:lnTo>
                <a:lnTo>
                  <a:pt x="206350" y="79020"/>
                </a:lnTo>
                <a:lnTo>
                  <a:pt x="205981" y="76066"/>
                </a:lnTo>
                <a:lnTo>
                  <a:pt x="205611" y="73174"/>
                </a:lnTo>
                <a:lnTo>
                  <a:pt x="205058" y="69851"/>
                </a:lnTo>
                <a:lnTo>
                  <a:pt x="204442" y="66589"/>
                </a:lnTo>
                <a:lnTo>
                  <a:pt x="203642" y="63450"/>
                </a:lnTo>
                <a:lnTo>
                  <a:pt x="202719" y="60312"/>
                </a:lnTo>
                <a:lnTo>
                  <a:pt x="201734" y="57234"/>
                </a:lnTo>
                <a:lnTo>
                  <a:pt x="200627" y="54280"/>
                </a:lnTo>
                <a:lnTo>
                  <a:pt x="199396" y="51326"/>
                </a:lnTo>
                <a:lnTo>
                  <a:pt x="198042" y="48496"/>
                </a:lnTo>
                <a:lnTo>
                  <a:pt x="196565" y="45726"/>
                </a:lnTo>
                <a:lnTo>
                  <a:pt x="195026" y="43018"/>
                </a:lnTo>
                <a:lnTo>
                  <a:pt x="193426" y="40372"/>
                </a:lnTo>
                <a:lnTo>
                  <a:pt x="191641" y="37849"/>
                </a:lnTo>
                <a:lnTo>
                  <a:pt x="189857" y="35326"/>
                </a:lnTo>
                <a:lnTo>
                  <a:pt x="187949" y="32925"/>
                </a:lnTo>
                <a:lnTo>
                  <a:pt x="185918" y="30648"/>
                </a:lnTo>
                <a:lnTo>
                  <a:pt x="183826" y="28371"/>
                </a:lnTo>
                <a:lnTo>
                  <a:pt x="181610" y="26217"/>
                </a:lnTo>
                <a:lnTo>
                  <a:pt x="179395" y="24125"/>
                </a:lnTo>
                <a:lnTo>
                  <a:pt x="177056" y="22156"/>
                </a:lnTo>
                <a:lnTo>
                  <a:pt x="174656" y="20248"/>
                </a:lnTo>
                <a:lnTo>
                  <a:pt x="172133" y="18402"/>
                </a:lnTo>
                <a:lnTo>
                  <a:pt x="169609" y="16678"/>
                </a:lnTo>
                <a:lnTo>
                  <a:pt x="166963" y="15017"/>
                </a:lnTo>
                <a:lnTo>
                  <a:pt x="164317" y="13417"/>
                </a:lnTo>
                <a:lnTo>
                  <a:pt x="161548" y="11940"/>
                </a:lnTo>
                <a:lnTo>
                  <a:pt x="158778" y="10586"/>
                </a:lnTo>
                <a:lnTo>
                  <a:pt x="155886" y="9293"/>
                </a:lnTo>
                <a:lnTo>
                  <a:pt x="152993" y="8063"/>
                </a:lnTo>
                <a:lnTo>
                  <a:pt x="150039" y="6955"/>
                </a:lnTo>
                <a:lnTo>
                  <a:pt x="147024" y="5970"/>
                </a:lnTo>
                <a:lnTo>
                  <a:pt x="143947" y="5047"/>
                </a:lnTo>
                <a:lnTo>
                  <a:pt x="140808" y="4185"/>
                </a:lnTo>
                <a:lnTo>
                  <a:pt x="140746" y="4185"/>
                </a:lnTo>
                <a:lnTo>
                  <a:pt x="138900" y="3632"/>
                </a:lnTo>
                <a:lnTo>
                  <a:pt x="137054" y="3139"/>
                </a:lnTo>
                <a:lnTo>
                  <a:pt x="135208" y="2708"/>
                </a:lnTo>
                <a:lnTo>
                  <a:pt x="133300" y="2278"/>
                </a:lnTo>
                <a:lnTo>
                  <a:pt x="131331" y="1908"/>
                </a:lnTo>
                <a:lnTo>
                  <a:pt x="129423" y="1601"/>
                </a:lnTo>
                <a:lnTo>
                  <a:pt x="125546" y="1047"/>
                </a:lnTo>
                <a:lnTo>
                  <a:pt x="121730" y="616"/>
                </a:lnTo>
                <a:lnTo>
                  <a:pt x="117976" y="308"/>
                </a:lnTo>
                <a:lnTo>
                  <a:pt x="114345" y="124"/>
                </a:lnTo>
                <a:lnTo>
                  <a:pt x="110899" y="1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000000" algn="bl" rotWithShape="0">
              <a:srgbClr val="40404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 idx="2"/>
          </p:nvPr>
        </p:nvSpPr>
        <p:spPr>
          <a:xfrm>
            <a:off x="4114800" y="1638295"/>
            <a:ext cx="9144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09" name="Google Shape;309;p40"/>
          <p:cNvGrpSpPr/>
          <p:nvPr/>
        </p:nvGrpSpPr>
        <p:grpSpPr>
          <a:xfrm>
            <a:off x="462674" y="-6350"/>
            <a:ext cx="4258551" cy="2021249"/>
            <a:chOff x="462674" y="-6350"/>
            <a:chExt cx="4258551" cy="2021249"/>
          </a:xfrm>
        </p:grpSpPr>
        <p:sp>
          <p:nvSpPr>
            <p:cNvPr id="310" name="Google Shape;310;p40"/>
            <p:cNvSpPr/>
            <p:nvPr/>
          </p:nvSpPr>
          <p:spPr>
            <a:xfrm>
              <a:off x="1435100" y="-6350"/>
              <a:ext cx="3286125" cy="1266825"/>
            </a:xfrm>
            <a:custGeom>
              <a:avLst/>
              <a:gdLst/>
              <a:ahLst/>
              <a:cxnLst/>
              <a:rect l="l" t="t" r="r" b="b"/>
              <a:pathLst>
                <a:path w="131445" h="50673" extrusionOk="0">
                  <a:moveTo>
                    <a:pt x="0" y="50673"/>
                  </a:moveTo>
                  <a:cubicBezTo>
                    <a:pt x="3677" y="42093"/>
                    <a:pt x="7272" y="31606"/>
                    <a:pt x="15621" y="27432"/>
                  </a:cubicBezTo>
                  <a:cubicBezTo>
                    <a:pt x="25490" y="22497"/>
                    <a:pt x="46446" y="23367"/>
                    <a:pt x="48006" y="34290"/>
                  </a:cubicBezTo>
                  <a:cubicBezTo>
                    <a:pt x="48992" y="41195"/>
                    <a:pt x="33235" y="41969"/>
                    <a:pt x="27432" y="38100"/>
                  </a:cubicBezTo>
                  <a:cubicBezTo>
                    <a:pt x="21194" y="33941"/>
                    <a:pt x="22340" y="20305"/>
                    <a:pt x="28194" y="15621"/>
                  </a:cubicBezTo>
                  <a:cubicBezTo>
                    <a:pt x="40523" y="5757"/>
                    <a:pt x="59842" y="16587"/>
                    <a:pt x="75438" y="19050"/>
                  </a:cubicBezTo>
                  <a:cubicBezTo>
                    <a:pt x="84367" y="20460"/>
                    <a:pt x="93519" y="22076"/>
                    <a:pt x="102489" y="20955"/>
                  </a:cubicBezTo>
                  <a:cubicBezTo>
                    <a:pt x="114311" y="19477"/>
                    <a:pt x="127677" y="11303"/>
                    <a:pt x="13144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311" name="Google Shape;311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674" y="1055723"/>
              <a:ext cx="1586311" cy="95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40"/>
          <p:cNvGrpSpPr/>
          <p:nvPr/>
        </p:nvGrpSpPr>
        <p:grpSpPr>
          <a:xfrm>
            <a:off x="7039979" y="444248"/>
            <a:ext cx="2138950" cy="2814277"/>
            <a:chOff x="7039979" y="444248"/>
            <a:chExt cx="2138950" cy="2814277"/>
          </a:xfrm>
        </p:grpSpPr>
        <p:pic>
          <p:nvPicPr>
            <p:cNvPr id="313" name="Google Shape;31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208003" y="71932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0"/>
            <p:cNvSpPr/>
            <p:nvPr/>
          </p:nvSpPr>
          <p:spPr>
            <a:xfrm>
              <a:off x="7475803" y="1708150"/>
              <a:ext cx="1703125" cy="1550375"/>
            </a:xfrm>
            <a:custGeom>
              <a:avLst/>
              <a:gdLst/>
              <a:ahLst/>
              <a:cxnLst/>
              <a:rect l="l" t="t" r="r" b="b"/>
              <a:pathLst>
                <a:path w="68125" h="62015" extrusionOk="0">
                  <a:moveTo>
                    <a:pt x="9451" y="0"/>
                  </a:moveTo>
                  <a:cubicBezTo>
                    <a:pt x="7493" y="3917"/>
                    <a:pt x="4921" y="8253"/>
                    <a:pt x="5641" y="12573"/>
                  </a:cubicBezTo>
                  <a:cubicBezTo>
                    <a:pt x="7197" y="21909"/>
                    <a:pt x="18928" y="34707"/>
                    <a:pt x="11356" y="40386"/>
                  </a:cubicBezTo>
                  <a:cubicBezTo>
                    <a:pt x="6659" y="43909"/>
                    <a:pt x="-1550" y="32240"/>
                    <a:pt x="307" y="26670"/>
                  </a:cubicBezTo>
                  <a:cubicBezTo>
                    <a:pt x="1762" y="22304"/>
                    <a:pt x="7943" y="19542"/>
                    <a:pt x="12499" y="20193"/>
                  </a:cubicBezTo>
                  <a:cubicBezTo>
                    <a:pt x="16781" y="20805"/>
                    <a:pt x="19346" y="25516"/>
                    <a:pt x="22405" y="28575"/>
                  </a:cubicBezTo>
                  <a:cubicBezTo>
                    <a:pt x="31087" y="37257"/>
                    <a:pt x="36964" y="48468"/>
                    <a:pt x="45646" y="57150"/>
                  </a:cubicBezTo>
                  <a:cubicBezTo>
                    <a:pt x="50944" y="62448"/>
                    <a:pt x="68125" y="64643"/>
                    <a:pt x="68125" y="5715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Google Shape;274;p38">
            <a:extLst>
              <a:ext uri="{FF2B5EF4-FFF2-40B4-BE49-F238E27FC236}">
                <a16:creationId xmlns:a16="http://schemas.microsoft.com/office/drawing/2014/main" id="{26FD1DE2-CB33-4165-B1CA-B33587789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854" y="2751400"/>
            <a:ext cx="595629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solidFill>
                  <a:schemeClr val="bg2">
                    <a:lumMod val="25000"/>
                  </a:schemeClr>
                </a:solidFill>
                <a:latin typeface="#9Slide05 SVNKitten" pitchFamily="2" charset="0"/>
              </a:rPr>
              <a:t>Tìm hiểu bài</a:t>
            </a:r>
            <a:endParaRPr sz="8800">
              <a:solidFill>
                <a:schemeClr val="bg2">
                  <a:lumMod val="25000"/>
                </a:schemeClr>
              </a:solidFill>
              <a:latin typeface="#9Slide05 SVNKitt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>
            <a:extLst>
              <a:ext uri="{FF2B5EF4-FFF2-40B4-BE49-F238E27FC236}">
                <a16:creationId xmlns:a16="http://schemas.microsoft.com/office/drawing/2014/main" id="{3B33A626-5ED7-4A0E-B282-5BE429E26ED3}"/>
              </a:ext>
            </a:extLst>
          </p:cNvPr>
          <p:cNvSpPr txBox="1"/>
          <p:nvPr/>
        </p:nvSpPr>
        <p:spPr>
          <a:xfrm>
            <a:off x="-1" y="1417640"/>
            <a:ext cx="4764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1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 1: </a:t>
            </a:r>
            <a:r>
              <a:rPr lang="vi-VN" sz="3600" b="1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Nhân vật “tôi” </a:t>
            </a:r>
            <a:r>
              <a:rPr lang="en-SG" sz="3600" b="1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 nhân vật "Anh" </a:t>
            </a:r>
            <a:r>
              <a:rPr lang="vi-VN" sz="3600" b="1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bài thơ là ai? </a:t>
            </a:r>
            <a:endParaRPr lang="vi-VN" sz="2800" b="0" i="0"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oogle Shape;309;p40">
            <a:extLst>
              <a:ext uri="{FF2B5EF4-FFF2-40B4-BE49-F238E27FC236}">
                <a16:creationId xmlns:a16="http://schemas.microsoft.com/office/drawing/2014/main" id="{6E53269C-5A0E-44AE-827D-60C1F9894B33}"/>
              </a:ext>
            </a:extLst>
          </p:cNvPr>
          <p:cNvGrpSpPr/>
          <p:nvPr/>
        </p:nvGrpSpPr>
        <p:grpSpPr>
          <a:xfrm>
            <a:off x="-3359914" y="3115865"/>
            <a:ext cx="4258551" cy="2021249"/>
            <a:chOff x="462674" y="-6350"/>
            <a:chExt cx="4258551" cy="2021249"/>
          </a:xfrm>
        </p:grpSpPr>
        <p:sp>
          <p:nvSpPr>
            <p:cNvPr id="17" name="Google Shape;310;p40">
              <a:extLst>
                <a:ext uri="{FF2B5EF4-FFF2-40B4-BE49-F238E27FC236}">
                  <a16:creationId xmlns:a16="http://schemas.microsoft.com/office/drawing/2014/main" id="{887B266D-D8D4-4E48-9D73-5299A7CD6830}"/>
                </a:ext>
              </a:extLst>
            </p:cNvPr>
            <p:cNvSpPr/>
            <p:nvPr/>
          </p:nvSpPr>
          <p:spPr>
            <a:xfrm>
              <a:off x="1435100" y="-6350"/>
              <a:ext cx="3286125" cy="1266825"/>
            </a:xfrm>
            <a:custGeom>
              <a:avLst/>
              <a:gdLst/>
              <a:ahLst/>
              <a:cxnLst/>
              <a:rect l="l" t="t" r="r" b="b"/>
              <a:pathLst>
                <a:path w="131445" h="50673" extrusionOk="0">
                  <a:moveTo>
                    <a:pt x="0" y="50673"/>
                  </a:moveTo>
                  <a:cubicBezTo>
                    <a:pt x="3677" y="42093"/>
                    <a:pt x="7272" y="31606"/>
                    <a:pt x="15621" y="27432"/>
                  </a:cubicBezTo>
                  <a:cubicBezTo>
                    <a:pt x="25490" y="22497"/>
                    <a:pt x="46446" y="23367"/>
                    <a:pt x="48006" y="34290"/>
                  </a:cubicBezTo>
                  <a:cubicBezTo>
                    <a:pt x="48992" y="41195"/>
                    <a:pt x="33235" y="41969"/>
                    <a:pt x="27432" y="38100"/>
                  </a:cubicBezTo>
                  <a:cubicBezTo>
                    <a:pt x="21194" y="33941"/>
                    <a:pt x="22340" y="20305"/>
                    <a:pt x="28194" y="15621"/>
                  </a:cubicBezTo>
                  <a:cubicBezTo>
                    <a:pt x="40523" y="5757"/>
                    <a:pt x="59842" y="16587"/>
                    <a:pt x="75438" y="19050"/>
                  </a:cubicBezTo>
                  <a:cubicBezTo>
                    <a:pt x="84367" y="20460"/>
                    <a:pt x="93519" y="22076"/>
                    <a:pt x="102489" y="20955"/>
                  </a:cubicBezTo>
                  <a:cubicBezTo>
                    <a:pt x="114311" y="19477"/>
                    <a:pt x="127677" y="11303"/>
                    <a:pt x="13144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311;p40">
              <a:extLst>
                <a:ext uri="{FF2B5EF4-FFF2-40B4-BE49-F238E27FC236}">
                  <a16:creationId xmlns:a16="http://schemas.microsoft.com/office/drawing/2014/main" id="{647A7D83-4971-4D76-ADFC-1A00A45F028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674" y="1055723"/>
              <a:ext cx="1586311" cy="95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312;p40">
            <a:extLst>
              <a:ext uri="{FF2B5EF4-FFF2-40B4-BE49-F238E27FC236}">
                <a16:creationId xmlns:a16="http://schemas.microsoft.com/office/drawing/2014/main" id="{EA2CC004-064D-4B3D-A96C-ED39AB23E0B8}"/>
              </a:ext>
            </a:extLst>
          </p:cNvPr>
          <p:cNvGrpSpPr/>
          <p:nvPr/>
        </p:nvGrpSpPr>
        <p:grpSpPr>
          <a:xfrm>
            <a:off x="4486350" y="-2521977"/>
            <a:ext cx="2138950" cy="2814277"/>
            <a:chOff x="7039979" y="444248"/>
            <a:chExt cx="2138950" cy="2814277"/>
          </a:xfrm>
        </p:grpSpPr>
        <p:pic>
          <p:nvPicPr>
            <p:cNvPr id="21" name="Google Shape;313;p40">
              <a:extLst>
                <a:ext uri="{FF2B5EF4-FFF2-40B4-BE49-F238E27FC236}">
                  <a16:creationId xmlns:a16="http://schemas.microsoft.com/office/drawing/2014/main" id="{B66C02A3-3BE1-4308-B694-843551E6697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28242">
              <a:off x="7208003" y="719325"/>
              <a:ext cx="1414199" cy="106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14;p40">
              <a:extLst>
                <a:ext uri="{FF2B5EF4-FFF2-40B4-BE49-F238E27FC236}">
                  <a16:creationId xmlns:a16="http://schemas.microsoft.com/office/drawing/2014/main" id="{F897C001-529E-49FA-84A4-D739CEC37828}"/>
                </a:ext>
              </a:extLst>
            </p:cNvPr>
            <p:cNvSpPr/>
            <p:nvPr/>
          </p:nvSpPr>
          <p:spPr>
            <a:xfrm>
              <a:off x="7475803" y="1708150"/>
              <a:ext cx="1703125" cy="1550375"/>
            </a:xfrm>
            <a:custGeom>
              <a:avLst/>
              <a:gdLst/>
              <a:ahLst/>
              <a:cxnLst/>
              <a:rect l="l" t="t" r="r" b="b"/>
              <a:pathLst>
                <a:path w="68125" h="62015" extrusionOk="0">
                  <a:moveTo>
                    <a:pt x="9451" y="0"/>
                  </a:moveTo>
                  <a:cubicBezTo>
                    <a:pt x="7493" y="3917"/>
                    <a:pt x="4921" y="8253"/>
                    <a:pt x="5641" y="12573"/>
                  </a:cubicBezTo>
                  <a:cubicBezTo>
                    <a:pt x="7197" y="21909"/>
                    <a:pt x="18928" y="34707"/>
                    <a:pt x="11356" y="40386"/>
                  </a:cubicBezTo>
                  <a:cubicBezTo>
                    <a:pt x="6659" y="43909"/>
                    <a:pt x="-1550" y="32240"/>
                    <a:pt x="307" y="26670"/>
                  </a:cubicBezTo>
                  <a:cubicBezTo>
                    <a:pt x="1762" y="22304"/>
                    <a:pt x="7943" y="19542"/>
                    <a:pt x="12499" y="20193"/>
                  </a:cubicBezTo>
                  <a:cubicBezTo>
                    <a:pt x="16781" y="20805"/>
                    <a:pt x="19346" y="25516"/>
                    <a:pt x="22405" y="28575"/>
                  </a:cubicBezTo>
                  <a:cubicBezTo>
                    <a:pt x="31087" y="37257"/>
                    <a:pt x="36964" y="48468"/>
                    <a:pt x="45646" y="57150"/>
                  </a:cubicBezTo>
                  <a:cubicBezTo>
                    <a:pt x="50944" y="62448"/>
                    <a:pt x="68125" y="64643"/>
                    <a:pt x="68125" y="5715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AF6C3-EA07-4C9A-9D3F-1A2322DEBDDD}"/>
              </a:ext>
            </a:extLst>
          </p:cNvPr>
          <p:cNvSpPr/>
          <p:nvPr/>
        </p:nvSpPr>
        <p:spPr>
          <a:xfrm>
            <a:off x="4764115" y="133815"/>
            <a:ext cx="4279524" cy="4875870"/>
          </a:xfrm>
          <a:prstGeom prst="roundRect">
            <a:avLst>
              <a:gd name="adj" fmla="val 106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41436-9C64-43E0-A481-7AEC96126865}"/>
              </a:ext>
            </a:extLst>
          </p:cNvPr>
          <p:cNvSpPr txBox="1"/>
          <p:nvPr/>
        </p:nvSpPr>
        <p:spPr>
          <a:xfrm>
            <a:off x="4960604" y="426115"/>
            <a:ext cx="38865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Nhân vật “tôi” là tác giả – nhà thơ Đỗ Trung Lai. </a:t>
            </a:r>
            <a:endParaRPr lang="en-SG" sz="28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“Anh” là phi công vũ trụ Pô-pốt.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38FAD3-960B-4315-BC08-DD5755A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2" b="91616" l="6000" r="95714">
                        <a14:foregroundMark x1="18286" y1="60941" x2="31143" y2="83231"/>
                        <a14:foregroundMark x1="31143" y1="83231" x2="56857" y2="91820"/>
                        <a14:foregroundMark x1="56857" y1="91820" x2="56857" y2="91820"/>
                        <a14:foregroundMark x1="14000" y1="49693" x2="18000" y2="56237"/>
                        <a14:foregroundMark x1="21714" y1="35174" x2="28000" y2="45808"/>
                        <a14:foregroundMark x1="86550" y1="70961" x2="86000" y2="83231"/>
                        <a14:foregroundMark x1="86852" y1="64212" x2="86843" y2="64417"/>
                        <a14:foregroundMark x1="54000" y1="10429" x2="66286" y2="13292"/>
                        <a14:foregroundMark x1="48286" y1="7362" x2="60571" y2="10838"/>
                        <a14:foregroundMark x1="18857" y1="56851" x2="27143" y2="86094"/>
                        <a14:foregroundMark x1="11714" y1="64008" x2="21714" y2="81595"/>
                        <a14:foregroundMark x1="21714" y1="81595" x2="24286" y2="79959"/>
                        <a14:foregroundMark x1="6000" y1="77505" x2="22286" y2="84663"/>
                        <a14:foregroundMark x1="6000" y1="84254" x2="24286" y2="89162"/>
                        <a14:foregroundMark x1="91429" y1="83640" x2="95714" y2="87730"/>
                        <a14:foregroundMark x1="93714" y1="73620" x2="93143" y2="80573"/>
                        <a14:backgroundMark x1="86000" y1="27607" x2="95143" y2="41718"/>
                        <a14:backgroundMark x1="87429" y1="47853" x2="95714" y2="67076"/>
                        <a14:backgroundMark x1="95714" y1="67076" x2="94857" y2="68507"/>
                        <a14:backgroundMark x1="6286" y1="45808" x2="9143" y2="54397"/>
                        <a14:backgroundMark x1="9143" y1="40082" x2="10286" y2="46626"/>
                        <a14:backgroundMark x1="92857" y1="64417" x2="92857" y2="70961"/>
                      </a14:backgroundRemoval>
                    </a14:imgEffect>
                  </a14:imgLayer>
                </a14:imgProps>
              </a:ext>
            </a:extLst>
          </a:blip>
          <a:srcRect l="4963" t="4434" r="7194" b="11208"/>
          <a:stretch/>
        </p:blipFill>
        <p:spPr>
          <a:xfrm flipH="1">
            <a:off x="7031229" y="2319455"/>
            <a:ext cx="2111271" cy="2832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42D71-E810-44DE-AF61-90E84B5A4B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67" b="98667" l="5200" r="98000">
                        <a14:foregroundMark x1="24000" y1="73333" x2="52000" y2="90667"/>
                        <a14:foregroundMark x1="52000" y1="90667" x2="52000" y2="90667"/>
                        <a14:foregroundMark x1="5600" y1="69333" x2="52000" y2="81333"/>
                        <a14:foregroundMark x1="52000" y1="81333" x2="52000" y2="81333"/>
                        <a14:foregroundMark x1="24800" y1="63467" x2="48400" y2="78667"/>
                        <a14:foregroundMark x1="11200" y1="90133" x2="70400" y2="96267"/>
                        <a14:foregroundMark x1="20800" y1="92533" x2="40800" y2="96000"/>
                        <a14:foregroundMark x1="40800" y1="96000" x2="76400" y2="94133"/>
                        <a14:foregroundMark x1="92000" y1="62133" x2="77600" y2="98667"/>
                        <a14:foregroundMark x1="77600" y1="98667" x2="77600" y2="98667"/>
                        <a14:foregroundMark x1="74400" y1="57067" x2="89200" y2="87733"/>
                        <a14:foregroundMark x1="98000" y1="66667" x2="96000" y2="78667"/>
                        <a14:backgroundMark x1="8400" y1="60267" x2="30400" y2="54933"/>
                        <a14:backgroundMark x1="78400" y1="48800" x2="91600" y2="53867"/>
                      </a14:backgroundRemoval>
                    </a14:imgEffect>
                  </a14:imgLayer>
                </a14:imgProps>
              </a:ext>
            </a:extLst>
          </a:blip>
          <a:srcRect l="7778" b="10552"/>
          <a:stretch/>
        </p:blipFill>
        <p:spPr>
          <a:xfrm>
            <a:off x="4689232" y="1890851"/>
            <a:ext cx="2241636" cy="32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4" grpId="0" animBg="1"/>
      <p:bldP spid="24" grpId="0"/>
    </p:bldLst>
  </p:timing>
</p:sld>
</file>

<file path=ppt/theme/theme1.xml><?xml version="1.0" encoding="utf-8"?>
<a:theme xmlns:a="http://schemas.openxmlformats.org/drawingml/2006/main" name="Funny Paper Airplanes Lesson for Kids by Slidesgo">
  <a:themeElements>
    <a:clrScheme name="Simple Light">
      <a:dk1>
        <a:srgbClr val="585858"/>
      </a:dk1>
      <a:lt1>
        <a:srgbClr val="FFFFFF"/>
      </a:lt1>
      <a:dk2>
        <a:srgbClr val="C0ECF7"/>
      </a:dk2>
      <a:lt2>
        <a:srgbClr val="EC607E"/>
      </a:lt2>
      <a:accent1>
        <a:srgbClr val="0F667C"/>
      </a:accent1>
      <a:accent2>
        <a:srgbClr val="FFE177"/>
      </a:accent2>
      <a:accent3>
        <a:srgbClr val="FFA8C1"/>
      </a:accent3>
      <a:accent4>
        <a:srgbClr val="D5B0EC"/>
      </a:accent4>
      <a:accent5>
        <a:srgbClr val="DAF3B1"/>
      </a:accent5>
      <a:accent6>
        <a:srgbClr val="FFFCF1"/>
      </a:accent6>
      <a:hlink>
        <a:srgbClr val="F76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137</TotalTime>
  <Words>685</Words>
  <Application>Microsoft Office PowerPoint</Application>
  <PresentationFormat>On-screen Show (16:9)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Bebas Neue</vt:lpstr>
      <vt:lpstr>Manjari</vt:lpstr>
      <vt:lpstr>Arial</vt:lpstr>
      <vt:lpstr>Gochi Hand</vt:lpstr>
      <vt:lpstr>#9Slide05 SVNKitten</vt:lpstr>
      <vt:lpstr>Funny Paper Airplanes Lesson for Kids by Slidesgo</vt:lpstr>
      <vt:lpstr>Nếu trái đất thiếu  trẻ con (Trích)</vt:lpstr>
      <vt:lpstr>QUY TRÌNH</vt:lpstr>
      <vt:lpstr>01</vt:lpstr>
      <vt:lpstr>PowerPoint Presentation</vt:lpstr>
      <vt:lpstr>PowerPoint Presentation</vt:lpstr>
      <vt:lpstr>Luyện đọc từ khó</vt:lpstr>
      <vt:lpstr>Giải nghĩa từ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03</vt:lpstr>
      <vt:lpstr>PowerPoint Presentation</vt:lpstr>
      <vt:lpstr>DẶN DÒ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Hung</dc:creator>
  <dc:description>9Slide.vn</dc:description>
  <cp:lastModifiedBy>Minh Kiều Văn</cp:lastModifiedBy>
  <cp:revision>20</cp:revision>
  <dcterms:modified xsi:type="dcterms:W3CDTF">2024-05-19T16:27:59Z</dcterms:modified>
  <cp:category>9Slide.vn</cp:category>
</cp:coreProperties>
</file>