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Lst>
  <p:notesMasterIdLst>
    <p:notesMasterId r:id="rId11"/>
  </p:notesMasterIdLst>
  <p:sldIdLst>
    <p:sldId id="256" r:id="rId2"/>
    <p:sldId id="344" r:id="rId3"/>
    <p:sldId id="345" r:id="rId4"/>
    <p:sldId id="319" r:id="rId5"/>
    <p:sldId id="342" r:id="rId6"/>
    <p:sldId id="343" r:id="rId7"/>
    <p:sldId id="340" r:id="rId8"/>
    <p:sldId id="341" r:id="rId9"/>
    <p:sldId id="332" r:id="rId10"/>
  </p:sldIdLst>
  <p:sldSz cx="9144000" cy="5143500" type="screen16x9"/>
  <p:notesSz cx="6858000" cy="9144000"/>
  <p:embeddedFontLst>
    <p:embeddedFont>
      <p:font typeface="#9Slide07 IcielPony" panose="02000000000000000000" pitchFamily="2" charset="0"/>
      <p:regular r:id="rId12"/>
    </p:embeddedFont>
    <p:embeddedFont>
      <p:font typeface="Assistant" panose="020B0604020202020204" charset="-79"/>
      <p:regular r:id="rId13"/>
      <p:bold r:id="rId14"/>
    </p:embeddedFont>
    <p:embeddedFont>
      <p:font typeface="#9Slide05 IcielSanelma" pitchFamily="2" charset="0"/>
      <p:regular r:id="rId15"/>
    </p:embeddedFont>
    <p:embeddedFont>
      <p:font typeface="Calibri" panose="020F0502020204030204" pitchFamily="34" charset="0"/>
      <p:regular r:id="rId16"/>
      <p:bold r:id="rId17"/>
      <p:italic r:id="rId18"/>
      <p:boldItalic r:id="rId19"/>
    </p:embeddedFont>
    <p:embeddedFont>
      <p:font typeface="Cambria" panose="02040503050406030204" pitchFamily="18"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
          <p15:clr>
            <a:srgbClr val="9AA0A6"/>
          </p15:clr>
        </p15:guide>
        <p15:guide id="2" orient="horz" pos="1056">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F6D1C6-2D42-4F3A-8F55-32033241ECF0}">
  <a:tblStyle styleId="{D5F6D1C6-2D42-4F3A-8F55-32033241ECF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91"/>
      </p:cViewPr>
      <p:guideLst>
        <p:guide orient="horz" pos="259"/>
        <p:guide orient="horz" pos="105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56560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633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50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807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43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472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595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3544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7824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2557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3524250"/>
            <a:ext cx="9144000" cy="1619250"/>
          </a:xfrm>
          <a:prstGeom prst="rect">
            <a:avLst/>
          </a:prstGeom>
          <a:noFill/>
          <a:ln>
            <a:noFill/>
          </a:ln>
        </p:spPr>
      </p:pic>
      <p:pic>
        <p:nvPicPr>
          <p:cNvPr id="10" name="Google Shape;10;p2"/>
          <p:cNvPicPr preferRelativeResize="0"/>
          <p:nvPr/>
        </p:nvPicPr>
        <p:blipFill>
          <a:blip r:embed="rId3">
            <a:alphaModFix/>
          </a:blip>
          <a:stretch>
            <a:fillRect/>
          </a:stretch>
        </p:blipFill>
        <p:spPr>
          <a:xfrm flipH="1">
            <a:off x="6625438" y="3458775"/>
            <a:ext cx="498237" cy="1079251"/>
          </a:xfrm>
          <a:prstGeom prst="rect">
            <a:avLst/>
          </a:prstGeom>
          <a:noFill/>
          <a:ln>
            <a:noFill/>
          </a:ln>
        </p:spPr>
      </p:pic>
      <p:sp>
        <p:nvSpPr>
          <p:cNvPr id="11" name="Google Shape;11;p2"/>
          <p:cNvSpPr txBox="1">
            <a:spLocks noGrp="1"/>
          </p:cNvSpPr>
          <p:nvPr>
            <p:ph type="ctrTitle"/>
          </p:nvPr>
        </p:nvSpPr>
        <p:spPr>
          <a:xfrm>
            <a:off x="1325850" y="1073525"/>
            <a:ext cx="6492300" cy="1828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2392500" y="2902325"/>
            <a:ext cx="4359000" cy="4095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32" name="Google Shape;32;p6"/>
          <p:cNvPicPr preferRelativeResize="0"/>
          <p:nvPr/>
        </p:nvPicPr>
        <p:blipFill>
          <a:blip r:embed="rId2">
            <a:alphaModFix/>
          </a:blip>
          <a:stretch>
            <a:fillRect/>
          </a:stretch>
        </p:blipFill>
        <p:spPr>
          <a:xfrm rot="974684">
            <a:off x="48438" y="8737"/>
            <a:ext cx="914400" cy="8737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4"/>
        <p:cNvGrpSpPr/>
        <p:nvPr/>
      </p:nvGrpSpPr>
      <p:grpSpPr>
        <a:xfrm>
          <a:off x="0" y="0"/>
          <a:ext cx="0" cy="0"/>
          <a:chOff x="0" y="0"/>
          <a:chExt cx="0" cy="0"/>
        </a:xfrm>
      </p:grpSpPr>
      <p:pic>
        <p:nvPicPr>
          <p:cNvPr id="95" name="Google Shape;95;p18"/>
          <p:cNvPicPr preferRelativeResize="0"/>
          <p:nvPr/>
        </p:nvPicPr>
        <p:blipFill>
          <a:blip r:embed="rId2">
            <a:alphaModFix/>
          </a:blip>
          <a:stretch>
            <a:fillRect/>
          </a:stretch>
        </p:blipFill>
        <p:spPr>
          <a:xfrm flipH="1">
            <a:off x="0" y="3524250"/>
            <a:ext cx="9144000" cy="1619250"/>
          </a:xfrm>
          <a:prstGeom prst="rect">
            <a:avLst/>
          </a:prstGeom>
          <a:noFill/>
          <a:ln>
            <a:noFill/>
          </a:ln>
        </p:spPr>
      </p:pic>
      <p:pic>
        <p:nvPicPr>
          <p:cNvPr id="96" name="Google Shape;96;p18"/>
          <p:cNvPicPr preferRelativeResize="0"/>
          <p:nvPr/>
        </p:nvPicPr>
        <p:blipFill>
          <a:blip r:embed="rId3">
            <a:alphaModFix/>
          </a:blip>
          <a:stretch>
            <a:fillRect/>
          </a:stretch>
        </p:blipFill>
        <p:spPr>
          <a:xfrm flipH="1">
            <a:off x="2081650" y="3582775"/>
            <a:ext cx="433875" cy="939825"/>
          </a:xfrm>
          <a:prstGeom prst="rect">
            <a:avLst/>
          </a:prstGeom>
          <a:noFill/>
          <a:ln>
            <a:noFill/>
          </a:ln>
        </p:spPr>
      </p:pic>
      <p:pic>
        <p:nvPicPr>
          <p:cNvPr id="97" name="Google Shape;97;p18"/>
          <p:cNvPicPr preferRelativeResize="0"/>
          <p:nvPr/>
        </p:nvPicPr>
        <p:blipFill>
          <a:blip r:embed="rId3">
            <a:alphaModFix/>
          </a:blip>
          <a:stretch>
            <a:fillRect/>
          </a:stretch>
        </p:blipFill>
        <p:spPr>
          <a:xfrm>
            <a:off x="6442850" y="3460275"/>
            <a:ext cx="490425" cy="1062324"/>
          </a:xfrm>
          <a:prstGeom prst="rect">
            <a:avLst/>
          </a:prstGeom>
          <a:noFill/>
          <a:ln>
            <a:noFill/>
          </a:ln>
        </p:spPr>
      </p:pic>
      <p:pic>
        <p:nvPicPr>
          <p:cNvPr id="98" name="Google Shape;98;p18"/>
          <p:cNvPicPr preferRelativeResize="0"/>
          <p:nvPr/>
        </p:nvPicPr>
        <p:blipFill>
          <a:blip r:embed="rId4">
            <a:alphaModFix/>
          </a:blip>
          <a:stretch>
            <a:fillRect/>
          </a:stretch>
        </p:blipFill>
        <p:spPr>
          <a:xfrm>
            <a:off x="2831909" y="2981546"/>
            <a:ext cx="939100" cy="384250"/>
          </a:xfrm>
          <a:prstGeom prst="rect">
            <a:avLst/>
          </a:prstGeom>
          <a:noFill/>
          <a:ln>
            <a:noFill/>
          </a:ln>
        </p:spPr>
      </p:pic>
      <p:sp>
        <p:nvSpPr>
          <p:cNvPr id="99" name="Google Shape;99;p18"/>
          <p:cNvSpPr txBox="1">
            <a:spLocks noGrp="1"/>
          </p:cNvSpPr>
          <p:nvPr>
            <p:ph type="title"/>
          </p:nvPr>
        </p:nvSpPr>
        <p:spPr>
          <a:xfrm>
            <a:off x="5310300" y="2571755"/>
            <a:ext cx="3113700" cy="5319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0" name="Google Shape;100;p18"/>
          <p:cNvSpPr txBox="1">
            <a:spLocks noGrp="1"/>
          </p:cNvSpPr>
          <p:nvPr>
            <p:ph type="subTitle" idx="1"/>
          </p:nvPr>
        </p:nvSpPr>
        <p:spPr>
          <a:xfrm>
            <a:off x="1177200" y="1108642"/>
            <a:ext cx="5852100" cy="146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4">
  <p:cSld name="CUSTOM_2">
    <p:spTree>
      <p:nvGrpSpPr>
        <p:cNvPr id="1" name="Shape 105"/>
        <p:cNvGrpSpPr/>
        <p:nvPr/>
      </p:nvGrpSpPr>
      <p:grpSpPr>
        <a:xfrm>
          <a:off x="0" y="0"/>
          <a:ext cx="0" cy="0"/>
          <a:chOff x="0" y="0"/>
          <a:chExt cx="0" cy="0"/>
        </a:xfrm>
      </p:grpSpPr>
      <p:sp>
        <p:nvSpPr>
          <p:cNvPr id="106" name="Google Shape;106;p20"/>
          <p:cNvSpPr txBox="1">
            <a:spLocks noGrp="1"/>
          </p:cNvSpPr>
          <p:nvPr>
            <p:ph type="subTitle" idx="1"/>
          </p:nvPr>
        </p:nvSpPr>
        <p:spPr>
          <a:xfrm>
            <a:off x="4572000" y="1894650"/>
            <a:ext cx="2759100" cy="1354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0"/>
          <p:cNvSpPr txBox="1">
            <a:spLocks noGrp="1"/>
          </p:cNvSpPr>
          <p:nvPr>
            <p:ph type="title"/>
          </p:nvPr>
        </p:nvSpPr>
        <p:spPr>
          <a:xfrm>
            <a:off x="4572000" y="425525"/>
            <a:ext cx="3852000" cy="4572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720009"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 name="Google Shape;143;p27"/>
          <p:cNvSpPr txBox="1">
            <a:spLocks noGrp="1"/>
          </p:cNvSpPr>
          <p:nvPr>
            <p:ph type="subTitle" idx="1"/>
          </p:nvPr>
        </p:nvSpPr>
        <p:spPr>
          <a:xfrm>
            <a:off x="720009"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7"/>
          <p:cNvSpPr txBox="1">
            <a:spLocks noGrp="1"/>
          </p:cNvSpPr>
          <p:nvPr>
            <p:ph type="title" idx="2"/>
          </p:nvPr>
        </p:nvSpPr>
        <p:spPr>
          <a:xfrm>
            <a:off x="4758811"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5" name="Google Shape;145;p27"/>
          <p:cNvSpPr txBox="1">
            <a:spLocks noGrp="1"/>
          </p:cNvSpPr>
          <p:nvPr>
            <p:ph type="subTitle" idx="3"/>
          </p:nvPr>
        </p:nvSpPr>
        <p:spPr>
          <a:xfrm>
            <a:off x="4758806"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7"/>
          <p:cNvSpPr txBox="1">
            <a:spLocks noGrp="1"/>
          </p:cNvSpPr>
          <p:nvPr>
            <p:ph type="title" idx="4"/>
          </p:nvPr>
        </p:nvSpPr>
        <p:spPr>
          <a:xfrm>
            <a:off x="2739410"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7" name="Google Shape;147;p27"/>
          <p:cNvSpPr txBox="1">
            <a:spLocks noGrp="1"/>
          </p:cNvSpPr>
          <p:nvPr>
            <p:ph type="subTitle" idx="5"/>
          </p:nvPr>
        </p:nvSpPr>
        <p:spPr>
          <a:xfrm>
            <a:off x="2739408"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7"/>
          <p:cNvSpPr txBox="1">
            <a:spLocks noGrp="1"/>
          </p:cNvSpPr>
          <p:nvPr>
            <p:ph type="title" idx="6"/>
          </p:nvPr>
        </p:nvSpPr>
        <p:spPr>
          <a:xfrm>
            <a:off x="6778212"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27"/>
          <p:cNvSpPr txBox="1">
            <a:spLocks noGrp="1"/>
          </p:cNvSpPr>
          <p:nvPr>
            <p:ph type="subTitle" idx="7"/>
          </p:nvPr>
        </p:nvSpPr>
        <p:spPr>
          <a:xfrm>
            <a:off x="6778205"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7"/>
          <p:cNvSpPr txBox="1">
            <a:spLocks noGrp="1"/>
          </p:cNvSpPr>
          <p:nvPr>
            <p:ph type="title" idx="8"/>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151" name="Google Shape;151;p27"/>
          <p:cNvPicPr preferRelativeResize="0"/>
          <p:nvPr/>
        </p:nvPicPr>
        <p:blipFill>
          <a:blip r:embed="rId2">
            <a:alphaModFix/>
          </a:blip>
          <a:stretch>
            <a:fillRect/>
          </a:stretch>
        </p:blipFill>
        <p:spPr>
          <a:xfrm flipH="1">
            <a:off x="-30098" y="111241"/>
            <a:ext cx="903263" cy="6117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9"/>
        <p:cNvGrpSpPr/>
        <p:nvPr/>
      </p:nvGrpSpPr>
      <p:grpSpPr>
        <a:xfrm>
          <a:off x="0" y="0"/>
          <a:ext cx="0" cy="0"/>
          <a:chOff x="0" y="0"/>
          <a:chExt cx="0" cy="0"/>
        </a:xfrm>
      </p:grpSpPr>
      <p:pic>
        <p:nvPicPr>
          <p:cNvPr id="210" name="Google Shape;210;p34"/>
          <p:cNvPicPr preferRelativeResize="0"/>
          <p:nvPr/>
        </p:nvPicPr>
        <p:blipFill>
          <a:blip r:embed="rId2">
            <a:alphaModFix/>
          </a:blip>
          <a:stretch>
            <a:fillRect/>
          </a:stretch>
        </p:blipFill>
        <p:spPr>
          <a:xfrm>
            <a:off x="0" y="3524250"/>
            <a:ext cx="9144000" cy="16192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1"/>
        <p:cNvGrpSpPr/>
        <p:nvPr/>
      </p:nvGrpSpPr>
      <p:grpSpPr>
        <a:xfrm>
          <a:off x="0" y="0"/>
          <a:ext cx="0" cy="0"/>
          <a:chOff x="0" y="0"/>
          <a:chExt cx="0" cy="0"/>
        </a:xfrm>
      </p:grpSpPr>
      <p:pic>
        <p:nvPicPr>
          <p:cNvPr id="212" name="Google Shape;212;p35"/>
          <p:cNvPicPr preferRelativeResize="0"/>
          <p:nvPr/>
        </p:nvPicPr>
        <p:blipFill>
          <a:blip r:embed="rId2">
            <a:alphaModFix/>
          </a:blip>
          <a:stretch>
            <a:fillRect/>
          </a:stretch>
        </p:blipFill>
        <p:spPr>
          <a:xfrm>
            <a:off x="0" y="3448060"/>
            <a:ext cx="9144000" cy="169543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213"/>
        <p:cNvGrpSpPr/>
        <p:nvPr/>
      </p:nvGrpSpPr>
      <p:grpSpPr>
        <a:xfrm>
          <a:off x="0" y="0"/>
          <a:ext cx="0" cy="0"/>
          <a:chOff x="0" y="0"/>
          <a:chExt cx="0" cy="0"/>
        </a:xfrm>
      </p:grpSpPr>
      <p:pic>
        <p:nvPicPr>
          <p:cNvPr id="214" name="Google Shape;214;p36"/>
          <p:cNvPicPr preferRelativeResize="0"/>
          <p:nvPr/>
        </p:nvPicPr>
        <p:blipFill>
          <a:blip r:embed="rId2">
            <a:alphaModFix/>
          </a:blip>
          <a:stretch>
            <a:fillRect/>
          </a:stretch>
        </p:blipFill>
        <p:spPr>
          <a:xfrm>
            <a:off x="-50" y="3371850"/>
            <a:ext cx="9144000" cy="17716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10155"/>
            <a:ext cx="7704000" cy="5487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1pPr>
            <a:lvl2pPr lvl="1"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2pPr>
            <a:lvl3pPr lvl="2"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3pPr>
            <a:lvl4pPr lvl="3"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4pPr>
            <a:lvl5pPr lvl="4"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5pPr>
            <a:lvl6pPr lvl="5"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6pPr>
            <a:lvl7pPr lvl="6"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7pPr>
            <a:lvl8pPr lvl="7"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8pPr>
            <a:lvl9pPr lvl="8"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64" r:id="rId3"/>
    <p:sldLayoutId id="2147483666" r:id="rId4"/>
    <p:sldLayoutId id="2147483673" r:id="rId5"/>
    <p:sldLayoutId id="2147483680"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5.xml"/><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4.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5.xml"/><Relationship Id="rId5" Type="http://schemas.openxmlformats.org/officeDocument/2006/relationships/image" Target="../media/image1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4.png"/><Relationship Id="rId1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20.png"/><Relationship Id="rId10" Type="http://schemas.openxmlformats.org/officeDocument/2006/relationships/image" Target="../media/image23.png"/><Relationship Id="rId4" Type="http://schemas.microsoft.com/office/2007/relationships/hdphoto" Target="../media/hdphoto8.wdp"/><Relationship Id="rId9"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8.wdp"/><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10.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18" Type="http://schemas.openxmlformats.org/officeDocument/2006/relationships/image" Target="../media/image37.png"/><Relationship Id="rId26" Type="http://schemas.openxmlformats.org/officeDocument/2006/relationships/image" Target="../media/image44.png"/><Relationship Id="rId3" Type="http://schemas.openxmlformats.org/officeDocument/2006/relationships/image" Target="../media/image10.png"/><Relationship Id="rId21" Type="http://schemas.openxmlformats.org/officeDocument/2006/relationships/image" Target="../media/image39.png"/><Relationship Id="rId7" Type="http://schemas.openxmlformats.org/officeDocument/2006/relationships/image" Target="../media/image29.jpeg"/><Relationship Id="rId12" Type="http://schemas.microsoft.com/office/2007/relationships/hdphoto" Target="../media/hdphoto3.wdp"/><Relationship Id="rId17" Type="http://schemas.microsoft.com/office/2007/relationships/hdphoto" Target="../media/hdphoto13.wdp"/><Relationship Id="rId25"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32.png"/><Relationship Id="rId24" Type="http://schemas.openxmlformats.org/officeDocument/2006/relationships/image" Target="../media/image42.png"/><Relationship Id="rId5" Type="http://schemas.openxmlformats.org/officeDocument/2006/relationships/image" Target="../media/image28.png"/><Relationship Id="rId15" Type="http://schemas.openxmlformats.org/officeDocument/2006/relationships/image" Target="../media/image35.png"/><Relationship Id="rId23" Type="http://schemas.openxmlformats.org/officeDocument/2006/relationships/image" Target="../media/image41.png"/><Relationship Id="rId28" Type="http://schemas.openxmlformats.org/officeDocument/2006/relationships/image" Target="../media/image46.png"/><Relationship Id="rId10" Type="http://schemas.microsoft.com/office/2007/relationships/hdphoto" Target="../media/hdphoto12.wdp"/><Relationship Id="rId19" Type="http://schemas.microsoft.com/office/2007/relationships/hdphoto" Target="../media/hdphoto14.wdp"/><Relationship Id="rId4" Type="http://schemas.microsoft.com/office/2007/relationships/hdphoto" Target="../media/hdphoto1.wdp"/><Relationship Id="rId9" Type="http://schemas.openxmlformats.org/officeDocument/2006/relationships/image" Target="../media/image31.png"/><Relationship Id="rId14" Type="http://schemas.openxmlformats.org/officeDocument/2006/relationships/image" Target="../media/image34.png"/><Relationship Id="rId22" Type="http://schemas.openxmlformats.org/officeDocument/2006/relationships/image" Target="../media/image40.png"/><Relationship Id="rId27"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a:spLocks noGrp="1"/>
          </p:cNvSpPr>
          <p:nvPr>
            <p:ph type="ctrTitle"/>
          </p:nvPr>
        </p:nvSpPr>
        <p:spPr>
          <a:xfrm>
            <a:off x="566618" y="1099086"/>
            <a:ext cx="7715408" cy="1828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rgbClr val="FF0000"/>
                </a:solidFill>
                <a:latin typeface="#9Slide07 IcielPony" panose="02000000000000000000" pitchFamily="2" charset="0"/>
              </a:rPr>
              <a:t>ÔN TẬP CUỐI HỌC KÌ II</a:t>
            </a:r>
            <a:br>
              <a:rPr lang="en" dirty="0">
                <a:solidFill>
                  <a:srgbClr val="FF0000"/>
                </a:solidFill>
                <a:latin typeface="#9Slide07 IcielPony" panose="02000000000000000000" pitchFamily="2" charset="0"/>
              </a:rPr>
            </a:br>
            <a:r>
              <a:rPr lang="en" dirty="0">
                <a:solidFill>
                  <a:srgbClr val="FF0000"/>
                </a:solidFill>
                <a:latin typeface="#9Slide07 IcielPony" panose="02000000000000000000" pitchFamily="2" charset="0"/>
              </a:rPr>
              <a:t>TIẾT 1</a:t>
            </a:r>
            <a:endParaRPr dirty="0">
              <a:solidFill>
                <a:srgbClr val="FF0000"/>
              </a:solidFill>
              <a:latin typeface="#9Slide07 IcielPony" panose="02000000000000000000" pitchFamily="2" charset="0"/>
            </a:endParaRPr>
          </a:p>
        </p:txBody>
      </p:sp>
      <p:sp>
        <p:nvSpPr>
          <p:cNvPr id="226" name="Google Shape;226;p40"/>
          <p:cNvSpPr txBox="1">
            <a:spLocks noGrp="1"/>
          </p:cNvSpPr>
          <p:nvPr>
            <p:ph type="subTitle" idx="1"/>
          </p:nvPr>
        </p:nvSpPr>
        <p:spPr>
          <a:xfrm>
            <a:off x="2392500" y="2902325"/>
            <a:ext cx="43590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9Slide05 IcielSanelma" pitchFamily="2" charset="0"/>
              </a:rPr>
              <a:t>TRANG 162</a:t>
            </a:r>
            <a:endParaRPr dirty="0">
              <a:solidFill>
                <a:schemeClr val="dk1"/>
              </a:solidFill>
              <a:latin typeface="#9Slide05 IcielSanelma" pitchFamily="2" charset="0"/>
            </a:endParaRPr>
          </a:p>
        </p:txBody>
      </p:sp>
      <p:pic>
        <p:nvPicPr>
          <p:cNvPr id="227" name="Google Shape;227;p40"/>
          <p:cNvPicPr preferRelativeResize="0"/>
          <p:nvPr/>
        </p:nvPicPr>
        <p:blipFill>
          <a:blip r:embed="rId3">
            <a:alphaModFix/>
          </a:blip>
          <a:stretch>
            <a:fillRect/>
          </a:stretch>
        </p:blipFill>
        <p:spPr>
          <a:xfrm>
            <a:off x="395438" y="-39868"/>
            <a:ext cx="1016925" cy="1025449"/>
          </a:xfrm>
          <a:prstGeom prst="rect">
            <a:avLst/>
          </a:prstGeom>
          <a:noFill/>
          <a:ln>
            <a:noFill/>
          </a:ln>
        </p:spPr>
      </p:pic>
      <p:pic>
        <p:nvPicPr>
          <p:cNvPr id="228" name="Google Shape;228;p40"/>
          <p:cNvPicPr preferRelativeResize="0"/>
          <p:nvPr/>
        </p:nvPicPr>
        <p:blipFill>
          <a:blip r:embed="rId4">
            <a:alphaModFix/>
          </a:blip>
          <a:stretch>
            <a:fillRect/>
          </a:stretch>
        </p:blipFill>
        <p:spPr>
          <a:xfrm>
            <a:off x="6625450" y="540000"/>
            <a:ext cx="1656576" cy="677825"/>
          </a:xfrm>
          <a:prstGeom prst="rect">
            <a:avLst/>
          </a:prstGeom>
          <a:noFill/>
          <a:ln>
            <a:noFill/>
          </a:ln>
        </p:spPr>
      </p:pic>
      <p:pic>
        <p:nvPicPr>
          <p:cNvPr id="229" name="Google Shape;229;p40"/>
          <p:cNvPicPr preferRelativeResize="0"/>
          <p:nvPr/>
        </p:nvPicPr>
        <p:blipFill>
          <a:blip r:embed="rId4">
            <a:alphaModFix/>
          </a:blip>
          <a:stretch>
            <a:fillRect/>
          </a:stretch>
        </p:blipFill>
        <p:spPr>
          <a:xfrm flipH="1">
            <a:off x="414380" y="1897524"/>
            <a:ext cx="1248200" cy="510725"/>
          </a:xfrm>
          <a:prstGeom prst="rect">
            <a:avLst/>
          </a:prstGeom>
          <a:noFill/>
          <a:ln>
            <a:noFill/>
          </a:ln>
        </p:spPr>
      </p:pic>
      <p:pic>
        <p:nvPicPr>
          <p:cNvPr id="230" name="Google Shape;230;p40"/>
          <p:cNvPicPr preferRelativeResize="0"/>
          <p:nvPr/>
        </p:nvPicPr>
        <p:blipFill>
          <a:blip r:embed="rId4">
            <a:alphaModFix/>
          </a:blip>
          <a:stretch>
            <a:fillRect/>
          </a:stretch>
        </p:blipFill>
        <p:spPr>
          <a:xfrm flipH="1">
            <a:off x="7516438" y="1808736"/>
            <a:ext cx="1000806" cy="409499"/>
          </a:xfrm>
          <a:prstGeom prst="rect">
            <a:avLst/>
          </a:prstGeom>
          <a:noFill/>
          <a:ln>
            <a:noFill/>
          </a:ln>
        </p:spPr>
      </p:pic>
      <p:pic>
        <p:nvPicPr>
          <p:cNvPr id="8"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74E4A6B8-20FF-414E-AFB9-5A7F227DF1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21469" y="2152886"/>
            <a:ext cx="2942062" cy="2946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67DFC64-5A34-4D54-97A2-C152D2DA59AE}"/>
                </a:ext>
              </a:extLst>
            </p:cNvPr>
            <p:cNvSpPr txBox="1"/>
            <p:nvPr/>
          </p:nvSpPr>
          <p:spPr>
            <a:xfrm>
              <a:off x="2830825" y="160457"/>
              <a:ext cx="35011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E4CC71"/>
                  </a:solidFill>
                  <a:effectLst/>
                  <a:uLnTx/>
                  <a:uFillTx/>
                  <a:latin typeface="#9Slide07 IcielPony" panose="02000000000000000000" pitchFamily="2" charset="0"/>
                  <a:cs typeface="Pattaya" panose="00000500000000000000" pitchFamily="2" charset="-34"/>
                  <a:sym typeface="Arial"/>
                </a:rPr>
                <a:t>Nhiệm vụ 1: Tỉa cây</a:t>
              </a:r>
              <a:endParaRPr kumimoji="0" lang="en-US" sz="2800" b="0" i="0" u="none" strike="noStrike" kern="0" cap="none" spc="0" normalizeH="0" baseline="0" noProof="0" dirty="0">
                <a:ln>
                  <a:noFill/>
                </a:ln>
                <a:solidFill>
                  <a:srgbClr val="E4CC71"/>
                </a:solidFill>
                <a:effectLst/>
                <a:uLnTx/>
                <a:uFillTx/>
                <a:latin typeface="#9Slide07 IcielPony" panose="02000000000000000000" pitchFamily="2" charset="0"/>
                <a:cs typeface="Pattaya" panose="00000500000000000000" pitchFamily="2" charset="-34"/>
                <a:sym typeface="Arial"/>
              </a:endParaRPr>
            </a:p>
          </p:txBody>
        </p:sp>
        <p:grpSp>
          <p:nvGrpSpPr>
            <p:cNvPr id="37" name="Group 36">
              <a:extLst>
                <a:ext uri="{FF2B5EF4-FFF2-40B4-BE49-F238E27FC236}">
                  <a16:creationId xmlns:a16="http://schemas.microsoft.com/office/drawing/2014/main"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1 To 10 Numbers For Schools - Cartoon, HD Png Download - 626x626 (#445591)  - PinPng">
            <a:extLst>
              <a:ext uri="{FF2B5EF4-FFF2-40B4-BE49-F238E27FC236}">
                <a16:creationId xmlns:a16="http://schemas.microsoft.com/office/drawing/2014/main" id="{53CB7BDF-8F11-4F2D-9612-DCF235953F0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260862" y="2432322"/>
            <a:ext cx="1048100" cy="11721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EEF979-9737-4951-BBED-163F33F0EEC8}"/>
              </a:ext>
            </a:extLst>
          </p:cNvPr>
          <p:cNvSpPr txBox="1"/>
          <p:nvPr/>
        </p:nvSpPr>
        <p:spPr>
          <a:xfrm>
            <a:off x="1457436" y="2170712"/>
            <a:ext cx="59776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2060"/>
                </a:solidFill>
                <a:effectLst/>
                <a:uLnTx/>
                <a:uFillTx/>
                <a:latin typeface="#9Slide07 IcielPony" panose="02000000000000000000" pitchFamily="2" charset="0"/>
                <a:cs typeface="Pattaya" panose="00000500000000000000" pitchFamily="2" charset="-34"/>
                <a:sym typeface="Arial"/>
              </a:rPr>
              <a:t>Hãy đọc </a:t>
            </a:r>
            <a:r>
              <a:rPr kumimoji="0" lang="vi-VN" sz="2800" b="0" i="0" u="none" strike="noStrike" kern="0" cap="none" spc="0" normalizeH="0" baseline="0" noProof="0">
                <a:ln>
                  <a:noFill/>
                </a:ln>
                <a:solidFill>
                  <a:srgbClr val="002060"/>
                </a:solidFill>
                <a:effectLst/>
                <a:uLnTx/>
                <a:uFillTx/>
                <a:latin typeface="#9Slide07 IcielPony" panose="02000000000000000000" pitchFamily="2" charset="0"/>
                <a:cs typeface="Pattaya" panose="00000500000000000000" pitchFamily="2" charset="-34"/>
                <a:sym typeface="Arial"/>
              </a:rPr>
              <a:t>bài </a:t>
            </a:r>
            <a:r>
              <a:rPr kumimoji="0" lang="en-US" sz="2800" b="0" i="0" u="none" strike="noStrike" kern="0" cap="none" spc="0" normalizeH="0" baseline="0" noProof="0">
                <a:ln>
                  <a:noFill/>
                </a:ln>
                <a:solidFill>
                  <a:srgbClr val="FF0000"/>
                </a:solidFill>
                <a:effectLst/>
                <a:uLnTx/>
                <a:uFillTx/>
                <a:latin typeface="#9Slide07 IcielPony" panose="02000000000000000000" pitchFamily="2" charset="0"/>
                <a:cs typeface="Pattaya" panose="00000500000000000000" pitchFamily="2" charset="-34"/>
                <a:sym typeface="Arial"/>
              </a:rPr>
              <a:t>Một vụ đắm tàu</a:t>
            </a:r>
            <a:endParaRPr kumimoji="0" lang="en-US" sz="2800" b="0" i="0" u="none" strike="noStrike" kern="0" cap="none" spc="0" normalizeH="0" baseline="0" noProof="0" dirty="0">
              <a:ln>
                <a:noFill/>
              </a:ln>
              <a:solidFill>
                <a:srgbClr val="FF0000"/>
              </a:solidFill>
              <a:effectLst/>
              <a:uLnTx/>
              <a:uFillTx/>
              <a:latin typeface="#9Slide07 IcielPony" panose="02000000000000000000" pitchFamily="2" charset="0"/>
              <a:cs typeface="Pattaya" panose="00000500000000000000" pitchFamily="2" charset="-34"/>
              <a:sym typeface="Arial"/>
            </a:endParaRPr>
          </a:p>
        </p:txBody>
      </p:sp>
      <p:sp>
        <p:nvSpPr>
          <p:cNvPr id="13" name="TextBox 12">
            <a:extLst>
              <a:ext uri="{FF2B5EF4-FFF2-40B4-BE49-F238E27FC236}">
                <a16:creationId xmlns:a16="http://schemas.microsoft.com/office/drawing/2014/main" id="{CFB9C8E9-ECD0-4079-8411-9E05FB91C79C}"/>
              </a:ext>
            </a:extLst>
          </p:cNvPr>
          <p:cNvSpPr txBox="1"/>
          <p:nvPr/>
        </p:nvSpPr>
        <p:spPr>
          <a:xfrm>
            <a:off x="1698421" y="2693335"/>
            <a:ext cx="59776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2060"/>
                </a:solidFill>
                <a:effectLst/>
                <a:uLnTx/>
                <a:uFillTx/>
                <a:latin typeface="#9Slide05 IcielSanelma" pitchFamily="2" charset="0"/>
                <a:cs typeface="Pattaya" panose="00000500000000000000" pitchFamily="2" charset="-34"/>
                <a:sym typeface="Arial"/>
              </a:rPr>
              <a:t>Trả lời câu hỏi sau:</a:t>
            </a:r>
            <a:endParaRPr kumimoji="0" lang="en-US" sz="2800" b="0" i="0" u="none" strike="noStrike" kern="0" cap="none" spc="0" normalizeH="0" baseline="0" noProof="0" dirty="0">
              <a:ln>
                <a:noFill/>
              </a:ln>
              <a:solidFill>
                <a:srgbClr val="FF0000"/>
              </a:solidFill>
              <a:effectLst/>
              <a:uLnTx/>
              <a:uFillTx/>
              <a:latin typeface="#9Slide05 IcielSanelma" pitchFamily="2" charset="0"/>
              <a:cs typeface="Pattaya" panose="00000500000000000000" pitchFamily="2" charset="-34"/>
              <a:sym typeface="Arial"/>
            </a:endParaRPr>
          </a:p>
        </p:txBody>
      </p:sp>
      <p:sp>
        <p:nvSpPr>
          <p:cNvPr id="14" name="TextBox 13">
            <a:extLst>
              <a:ext uri="{FF2B5EF4-FFF2-40B4-BE49-F238E27FC236}">
                <a16:creationId xmlns:a16="http://schemas.microsoft.com/office/drawing/2014/main" id="{08064159-4ED4-4833-9511-3C4A2EE67B9C}"/>
              </a:ext>
            </a:extLst>
          </p:cNvPr>
          <p:cNvSpPr txBox="1"/>
          <p:nvPr/>
        </p:nvSpPr>
        <p:spPr>
          <a:xfrm>
            <a:off x="1632564" y="2707577"/>
            <a:ext cx="562741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Quyết</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định</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nhường</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bạn</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xuống</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thuyền</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của</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Ma-</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ri</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-ô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nói</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lên</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điều</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gì</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về</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 </a:t>
            </a:r>
            <a:r>
              <a:rPr kumimoji="0" lang="en-US" sz="2800" b="0" i="0" u="none" strike="noStrike" kern="0" cap="none" spc="0" normalizeH="0" baseline="0" noProof="0" dirty="0" err="1">
                <a:ln>
                  <a:noFill/>
                </a:ln>
                <a:solidFill>
                  <a:srgbClr val="C00000"/>
                </a:solidFill>
                <a:effectLst/>
                <a:uLnTx/>
                <a:uFillTx/>
                <a:latin typeface="#9Slide05 IcielSanelma" pitchFamily="2" charset="0"/>
                <a:cs typeface="Pattaya" panose="00000500000000000000" pitchFamily="2" charset="-34"/>
                <a:sym typeface="Arial"/>
              </a:rPr>
              <a:t>cậu</a:t>
            </a:r>
            <a:r>
              <a:rPr kumimoji="0" lang="en-US" sz="28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rPr>
              <a:t>?</a:t>
            </a:r>
          </a:p>
        </p:txBody>
      </p:sp>
      <p:pic>
        <p:nvPicPr>
          <p:cNvPr id="1026" name="Picture 2" descr="16 Home Icon Green Images - Green Home Icon, Green Home Icon and House Icon  Clip Art / Newdesignfile.com">
            <a:hlinkClick r:id="rId13" action="ppaction://hlinksldjump"/>
            <a:extLst>
              <a:ext uri="{FF2B5EF4-FFF2-40B4-BE49-F238E27FC236}">
                <a16:creationId xmlns:a16="http://schemas.microsoft.com/office/drawing/2014/main" id="{ECAE2439-A080-4445-BDAA-4B0E302456E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67DFC64-5A34-4D54-97A2-C152D2DA59AE}"/>
                </a:ext>
              </a:extLst>
            </p:cNvPr>
            <p:cNvSpPr txBox="1"/>
            <p:nvPr/>
          </p:nvSpPr>
          <p:spPr>
            <a:xfrm>
              <a:off x="2830825" y="160457"/>
              <a:ext cx="35011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E4CC71"/>
                  </a:solidFill>
                  <a:effectLst/>
                  <a:uLnTx/>
                  <a:uFillTx/>
                  <a:latin typeface="#9Slide07 IcielPony" panose="02000000000000000000" pitchFamily="2" charset="0"/>
                  <a:cs typeface="Pattaya" panose="00000500000000000000" pitchFamily="2" charset="-34"/>
                  <a:sym typeface="Arial"/>
                </a:rPr>
                <a:t>Nhiệm vụ 1: Tỉa cây</a:t>
              </a:r>
              <a:endParaRPr kumimoji="0" lang="en-US" sz="2800" b="0" i="0" u="none" strike="noStrike" kern="0" cap="none" spc="0" normalizeH="0" baseline="0" noProof="0" dirty="0">
                <a:ln>
                  <a:noFill/>
                </a:ln>
                <a:solidFill>
                  <a:srgbClr val="E4CC71"/>
                </a:solidFill>
                <a:effectLst/>
                <a:uLnTx/>
                <a:uFillTx/>
                <a:latin typeface="#9Slide07 IcielPony" panose="02000000000000000000" pitchFamily="2" charset="0"/>
                <a:cs typeface="Pattaya" panose="00000500000000000000" pitchFamily="2" charset="-34"/>
                <a:sym typeface="Arial"/>
              </a:endParaRPr>
            </a:p>
          </p:txBody>
        </p:sp>
        <p:grpSp>
          <p:nvGrpSpPr>
            <p:cNvPr id="37" name="Group 36">
              <a:extLst>
                <a:ext uri="{FF2B5EF4-FFF2-40B4-BE49-F238E27FC236}">
                  <a16:creationId xmlns:a16="http://schemas.microsoft.com/office/drawing/2014/main"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EEF979-9737-4951-BBED-163F33F0EEC8}"/>
              </a:ext>
            </a:extLst>
          </p:cNvPr>
          <p:cNvSpPr txBox="1"/>
          <p:nvPr/>
        </p:nvSpPr>
        <p:spPr>
          <a:xfrm>
            <a:off x="1457436" y="2115789"/>
            <a:ext cx="597766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2060"/>
                </a:solidFill>
                <a:effectLst/>
                <a:uLnTx/>
                <a:uFillTx/>
                <a:latin typeface="#9Slide07 IcielPony" panose="02000000000000000000" pitchFamily="2" charset="0"/>
                <a:cs typeface="Pattaya" panose="00000500000000000000" pitchFamily="2" charset="-34"/>
                <a:sym typeface="Arial"/>
              </a:rPr>
              <a:t>Hãy đọc bài thuộc lòng bài thơ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9Slide07 IcielPony" panose="02000000000000000000" pitchFamily="2" charset="0"/>
                <a:cs typeface="Pattaya" panose="00000500000000000000" pitchFamily="2" charset="-34"/>
                <a:sym typeface="Arial"/>
              </a:rPr>
              <a:t>Bầm ơi</a:t>
            </a:r>
            <a:endParaRPr kumimoji="0" lang="en-US" sz="2800" b="0" i="0" u="none" strike="noStrike" kern="0" cap="none" spc="0" normalizeH="0" baseline="0" noProof="0" dirty="0">
              <a:ln>
                <a:noFill/>
              </a:ln>
              <a:solidFill>
                <a:srgbClr val="FF0000"/>
              </a:solidFill>
              <a:effectLst/>
              <a:uLnTx/>
              <a:uFillTx/>
              <a:latin typeface="#9Slide07 IcielPony" panose="02000000000000000000" pitchFamily="2" charset="0"/>
              <a:cs typeface="Pattaya" panose="00000500000000000000" pitchFamily="2" charset="-34"/>
              <a:sym typeface="Arial"/>
            </a:endParaRPr>
          </a:p>
        </p:txBody>
      </p:sp>
      <p:sp>
        <p:nvSpPr>
          <p:cNvPr id="13" name="TextBox 12">
            <a:extLst>
              <a:ext uri="{FF2B5EF4-FFF2-40B4-BE49-F238E27FC236}">
                <a16:creationId xmlns:a16="http://schemas.microsoft.com/office/drawing/2014/main" id="{CFB9C8E9-ECD0-4079-8411-9E05FB91C79C}"/>
              </a:ext>
            </a:extLst>
          </p:cNvPr>
          <p:cNvSpPr txBox="1"/>
          <p:nvPr/>
        </p:nvSpPr>
        <p:spPr>
          <a:xfrm>
            <a:off x="1651562" y="2944626"/>
            <a:ext cx="59776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2060"/>
                </a:solidFill>
                <a:effectLst/>
                <a:uLnTx/>
                <a:uFillTx/>
                <a:latin typeface="#9Slide05 IcielSanelma" pitchFamily="2" charset="0"/>
                <a:cs typeface="Pattaya" panose="00000500000000000000" pitchFamily="2" charset="-34"/>
                <a:sym typeface="Arial"/>
              </a:rPr>
              <a:t>Trả lời câu hỏi sau:</a:t>
            </a:r>
            <a:endParaRPr kumimoji="0" lang="en-US" sz="2800" b="0" i="0" u="none" strike="noStrike" kern="0" cap="none" spc="0" normalizeH="0" baseline="0" noProof="0" dirty="0">
              <a:ln>
                <a:noFill/>
              </a:ln>
              <a:solidFill>
                <a:srgbClr val="FF0000"/>
              </a:solidFill>
              <a:effectLst/>
              <a:uLnTx/>
              <a:uFillTx/>
              <a:latin typeface="#9Slide05 IcielSanelma" pitchFamily="2" charset="0"/>
              <a:cs typeface="Pattaya" panose="00000500000000000000" pitchFamily="2" charset="-34"/>
              <a:sym typeface="Arial"/>
            </a:endParaRPr>
          </a:p>
        </p:txBody>
      </p:sp>
      <p:sp>
        <p:nvSpPr>
          <p:cNvPr id="14" name="TextBox 13">
            <a:extLst>
              <a:ext uri="{FF2B5EF4-FFF2-40B4-BE49-F238E27FC236}">
                <a16:creationId xmlns:a16="http://schemas.microsoft.com/office/drawing/2014/main" id="{08064159-4ED4-4833-9511-3C4A2EE67B9C}"/>
              </a:ext>
            </a:extLst>
          </p:cNvPr>
          <p:cNvSpPr txBox="1"/>
          <p:nvPr/>
        </p:nvSpPr>
        <p:spPr>
          <a:xfrm>
            <a:off x="1651562" y="3399053"/>
            <a:ext cx="562741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00000"/>
                </a:solidFill>
                <a:effectLst/>
                <a:uLnTx/>
                <a:uFillTx/>
                <a:latin typeface="#9Slide05 IcielSanelma" pitchFamily="2" charset="0"/>
                <a:cs typeface="Pattaya" panose="00000500000000000000" pitchFamily="2" charset="-34"/>
                <a:sym typeface="Arial"/>
              </a:rPr>
              <a:t>Qua lời tâm tình của anh chiến sĩ, em nghĩ gì về anh</a:t>
            </a:r>
            <a:r>
              <a:rPr kumimoji="0" lang="vi-VN" sz="2400" b="0" i="0" u="none" strike="noStrike" kern="0" cap="none" spc="0" normalizeH="0" baseline="0" noProof="0">
                <a:ln>
                  <a:noFill/>
                </a:ln>
                <a:solidFill>
                  <a:srgbClr val="C00000"/>
                </a:solidFill>
                <a:effectLst/>
                <a:uLnTx/>
                <a:uFillTx/>
                <a:latin typeface="#9Slide05 IcielSanelma" pitchFamily="2" charset="0"/>
                <a:cs typeface="Pattaya" panose="00000500000000000000" pitchFamily="2" charset="-34"/>
                <a:sym typeface="Arial"/>
              </a:rPr>
              <a:t>?</a:t>
            </a:r>
            <a:endParaRPr kumimoji="0" lang="en-US" sz="2400" b="0" i="0" u="none" strike="noStrike" kern="0" cap="none" spc="0" normalizeH="0" baseline="0" noProof="0" dirty="0">
              <a:ln>
                <a:noFill/>
              </a:ln>
              <a:solidFill>
                <a:srgbClr val="C00000"/>
              </a:solidFill>
              <a:effectLst/>
              <a:uLnTx/>
              <a:uFillTx/>
              <a:latin typeface="#9Slide05 IcielSanelma" pitchFamily="2" charset="0"/>
              <a:cs typeface="Pattaya" panose="00000500000000000000" pitchFamily="2" charset="-34"/>
              <a:sym typeface="Arial"/>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 To 10 Numbers For Schools - Cartoon, HD Png Download - 626x626 (#445591)  - PinPng">
            <a:extLst>
              <a:ext uri="{FF2B5EF4-FFF2-40B4-BE49-F238E27FC236}">
                <a16:creationId xmlns:a16="http://schemas.microsoft.com/office/drawing/2014/main" id="{80F51B7B-CD70-4DDE-9C39-28DCAD3DA7D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190076" y="2280755"/>
            <a:ext cx="1146867" cy="137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1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pic>
        <p:nvPicPr>
          <p:cNvPr id="20482" name="Picture 2" descr="Laptop computer character icon Royalty Free Vector Image">
            <a:extLst>
              <a:ext uri="{FF2B5EF4-FFF2-40B4-BE49-F238E27FC236}">
                <a16:creationId xmlns:a16="http://schemas.microsoft.com/office/drawing/2014/main" id="{36CC38C4-131B-463E-9E6A-DC2B7747D2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0921" y1="74444" x2="68869" y2="71111"/>
                        <a14:foregroundMark x1="68869" y1="71111" x2="69670" y2="71111"/>
                      </a14:backgroundRemoval>
                    </a14:imgEffect>
                  </a14:imgLayer>
                </a14:imgProps>
              </a:ext>
              <a:ext uri="{28A0092B-C50C-407E-A947-70E740481C1C}">
                <a14:useLocalDpi xmlns:a14="http://schemas.microsoft.com/office/drawing/2010/main" val="0"/>
              </a:ext>
            </a:extLst>
          </a:blip>
          <a:srcRect l="12984" t="23350" r="13428" b="19512"/>
          <a:stretch/>
        </p:blipFill>
        <p:spPr bwMode="auto">
          <a:xfrm>
            <a:off x="61575" y="-4072"/>
            <a:ext cx="9158000" cy="514757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59DFF2D-85CB-4CC3-857A-D132194D5D5D}"/>
              </a:ext>
            </a:extLst>
          </p:cNvPr>
          <p:cNvGrpSpPr/>
          <p:nvPr/>
        </p:nvGrpSpPr>
        <p:grpSpPr>
          <a:xfrm>
            <a:off x="-613414" y="-376395"/>
            <a:ext cx="4661432" cy="1597068"/>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1603675" y="151192"/>
              <a:ext cx="4150630" cy="557526"/>
            </a:xfrm>
            <a:prstGeom prst="rect">
              <a:avLst/>
            </a:prstGeom>
            <a:noFill/>
          </p:spPr>
          <p:txBody>
            <a:bodyPr wrap="square" rtlCol="0">
              <a:spAutoFit/>
            </a:bodyPr>
            <a:lstStyle/>
            <a:p>
              <a:pPr algn="ctr"/>
              <a:r>
                <a:rPr lang="vi-VN" sz="2000" dirty="0">
                  <a:solidFill>
                    <a:schemeClr val="tx2"/>
                  </a:solidFill>
                  <a:latin typeface="#9Slide07 IcielPony" panose="02000000000000000000" pitchFamily="2" charset="0"/>
                  <a:ea typeface="Cambria" panose="02040503050406030204" pitchFamily="18" charset="0"/>
                  <a:cs typeface="Pattaya" panose="00000500000000000000" pitchFamily="2" charset="-34"/>
                </a:rPr>
                <a:t>Nhiệm vụ 2: Nhận đơn</a:t>
              </a:r>
              <a:endParaRPr lang="en-US" sz="2000" dirty="0">
                <a:solidFill>
                  <a:schemeClr val="tx2"/>
                </a:solidFill>
                <a:latin typeface="#9Slide07 IcielPony" panose="02000000000000000000" pitchFamily="2" charset="0"/>
                <a:ea typeface="Cambria" panose="02040503050406030204" pitchFamily="18" charset="0"/>
                <a:cs typeface="Pattaya" panose="00000500000000000000" pitchFamily="2" charset="-34"/>
              </a:endParaRPr>
            </a:p>
          </p:txBody>
        </p:sp>
      </p:grpSp>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2371060" y="3496419"/>
            <a:ext cx="4908361"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Để nhận đơn đặt hàng của khách,</a:t>
            </a:r>
          </a:p>
          <a:p>
            <a:pPr algn="ctr"/>
            <a:r>
              <a:rPr lang="vi-VN" sz="2000" dirty="0">
                <a:solidFill>
                  <a:srgbClr val="002060"/>
                </a:solidFill>
              </a:rPr>
              <a:t> các bạn hãy thực hiện yêu cầu trên nhé!</a:t>
            </a:r>
            <a:endParaRPr lang="en-US" sz="2000" dirty="0">
              <a:solidFill>
                <a:srgbClr val="002060"/>
              </a:solidFill>
            </a:endParaRPr>
          </a:p>
        </p:txBody>
      </p:sp>
      <p:sp>
        <p:nvSpPr>
          <p:cNvPr id="50" name="TextBox 49">
            <a:extLst>
              <a:ext uri="{FF2B5EF4-FFF2-40B4-BE49-F238E27FC236}">
                <a16:creationId xmlns:a16="http://schemas.microsoft.com/office/drawing/2014/main" id="{A09A1DD9-4D42-484F-A3BA-0D9CC2D90020}"/>
              </a:ext>
            </a:extLst>
          </p:cNvPr>
          <p:cNvSpPr txBox="1"/>
          <p:nvPr/>
        </p:nvSpPr>
        <p:spPr>
          <a:xfrm>
            <a:off x="1864578" y="792777"/>
            <a:ext cx="5483904" cy="800219"/>
          </a:xfrm>
          <a:prstGeom prst="rect">
            <a:avLst/>
          </a:prstGeom>
          <a:noFill/>
        </p:spPr>
        <p:txBody>
          <a:bodyPr wrap="square" rtlCol="0">
            <a:spAutoFit/>
          </a:bodyPr>
          <a:lstStyle/>
          <a:p>
            <a:pPr algn="just"/>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Lập</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bảng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tổng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kết</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về</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chủ</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ngữ</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vị</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ngữ</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trong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từng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câu</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kể</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theo</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những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yêu</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cầu</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sau</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endParaRPr lang="vi-VN" sz="2300" dirty="0">
              <a:solidFill>
                <a:srgbClr val="00B050"/>
              </a:solidFill>
              <a:latin typeface="Cambria" panose="02040503050406030204" pitchFamily="18" charset="0"/>
              <a:ea typeface="Cambria" panose="02040503050406030204" pitchFamily="18" charset="0"/>
              <a:cs typeface="Pattaya" panose="00000500000000000000" pitchFamily="2" charset="-34"/>
            </a:endParaRPr>
          </a:p>
        </p:txBody>
      </p:sp>
      <p:sp>
        <p:nvSpPr>
          <p:cNvPr id="2" name="Rectangle 1">
            <a:extLst>
              <a:ext uri="{FF2B5EF4-FFF2-40B4-BE49-F238E27FC236}">
                <a16:creationId xmlns:a16="http://schemas.microsoft.com/office/drawing/2014/main" id="{F75E8797-2AD4-4685-BA89-3C81972791A4}"/>
              </a:ext>
            </a:extLst>
          </p:cNvPr>
          <p:cNvSpPr/>
          <p:nvPr/>
        </p:nvSpPr>
        <p:spPr>
          <a:xfrm>
            <a:off x="1955902" y="1532818"/>
            <a:ext cx="5323520" cy="1569660"/>
          </a:xfrm>
          <a:prstGeom prst="rect">
            <a:avLst/>
          </a:prstGeom>
        </p:spPr>
        <p:txBody>
          <a:bodyPr wrap="square">
            <a:spAutoFit/>
          </a:bodyPr>
          <a:lstStyle/>
          <a:p>
            <a:pPr marL="457200" indent="-457200" algn="just">
              <a:buAutoNum type="alphaLcParenR"/>
            </a:pP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hỏi</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chủ</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vị</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pPr marL="457200" indent="-457200" algn="just">
              <a:buAutoNum type="alphaLcParenR"/>
            </a:pP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Cấu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tạo</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chủ</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vị</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pPr marL="342900" indent="-342900">
              <a:buFontTx/>
              <a:buChar char="-"/>
            </a:pP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Kiểu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Ai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làm</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gì</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?/Ai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thế</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nào</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b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b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Kiểu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Ai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gì</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51" name="Speech Bubble: Rectangle with Corners Rounded 50">
            <a:extLst>
              <a:ext uri="{FF2B5EF4-FFF2-40B4-BE49-F238E27FC236}">
                <a16:creationId xmlns:a16="http://schemas.microsoft.com/office/drawing/2014/main" id="{CCCD3DE3-9124-4B0B-9AFE-A643017646CE}"/>
              </a:ext>
            </a:extLst>
          </p:cNvPr>
          <p:cNvSpPr/>
          <p:nvPr/>
        </p:nvSpPr>
        <p:spPr>
          <a:xfrm>
            <a:off x="3618459" y="3496045"/>
            <a:ext cx="3660962"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Bảng</a:t>
            </a:r>
            <a:r>
              <a:rPr lang="en-US" sz="2000" dirty="0">
                <a:solidFill>
                  <a:srgbClr val="002060"/>
                </a:solidFill>
              </a:rPr>
              <a:t> </a:t>
            </a:r>
            <a:r>
              <a:rPr lang="en-US" sz="2000" dirty="0" err="1">
                <a:solidFill>
                  <a:srgbClr val="002060"/>
                </a:solidFill>
              </a:rPr>
              <a:t>thống</a:t>
            </a:r>
            <a:r>
              <a:rPr lang="en-US" sz="2000" dirty="0">
                <a:solidFill>
                  <a:srgbClr val="002060"/>
                </a:solidFill>
              </a:rPr>
              <a:t> </a:t>
            </a:r>
            <a:r>
              <a:rPr lang="en-US" sz="2000" dirty="0" err="1">
                <a:solidFill>
                  <a:srgbClr val="002060"/>
                </a:solidFill>
              </a:rPr>
              <a:t>kê</a:t>
            </a:r>
            <a:r>
              <a:rPr lang="en-US" sz="2000" dirty="0">
                <a:solidFill>
                  <a:srgbClr val="002060"/>
                </a:solidFill>
              </a:rPr>
              <a:t> </a:t>
            </a:r>
            <a:r>
              <a:rPr lang="en-US" sz="2000" dirty="0" err="1">
                <a:solidFill>
                  <a:srgbClr val="002060"/>
                </a:solidFill>
              </a:rPr>
              <a:t>cần</a:t>
            </a:r>
            <a:r>
              <a:rPr lang="en-US" sz="2000" dirty="0">
                <a:solidFill>
                  <a:srgbClr val="002060"/>
                </a:solidFill>
              </a:rPr>
              <a:t> </a:t>
            </a:r>
            <a:r>
              <a:rPr lang="en-US" sz="2000" dirty="0" err="1">
                <a:solidFill>
                  <a:srgbClr val="002060"/>
                </a:solidFill>
              </a:rPr>
              <a:t>trình</a:t>
            </a:r>
            <a:r>
              <a:rPr lang="en-US" sz="2000" dirty="0">
                <a:solidFill>
                  <a:srgbClr val="002060"/>
                </a:solidFill>
              </a:rPr>
              <a:t> </a:t>
            </a:r>
            <a:r>
              <a:rPr lang="en-US" sz="2000" dirty="0" err="1">
                <a:solidFill>
                  <a:srgbClr val="002060"/>
                </a:solidFill>
              </a:rPr>
              <a:t>bày</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nội</a:t>
            </a:r>
            <a:r>
              <a:rPr lang="en-US" sz="2000" dirty="0">
                <a:solidFill>
                  <a:srgbClr val="002060"/>
                </a:solidFill>
              </a:rPr>
              <a:t> dung </a:t>
            </a:r>
            <a:r>
              <a:rPr lang="en-US" sz="2000" dirty="0" err="1">
                <a:solidFill>
                  <a:srgbClr val="002060"/>
                </a:solidFill>
              </a:rPr>
              <a:t>nào</a:t>
            </a:r>
            <a:r>
              <a:rPr lang="en-US" sz="2000" dirty="0">
                <a:solidFill>
                  <a:srgbClr val="002060"/>
                </a:solidFill>
              </a:rPr>
              <a:t>?</a:t>
            </a:r>
            <a:endParaRPr lang="en-US" sz="3200" dirty="0">
              <a:solidFill>
                <a:srgbClr val="002060"/>
              </a:solidFill>
            </a:endParaRPr>
          </a:p>
        </p:txBody>
      </p:sp>
      <p:pic>
        <p:nvPicPr>
          <p:cNvPr id="53" name="Picture 2" descr="Premium Vector | Character of cute girl online merchant packing boxes  cartoon set illustration .">
            <a:extLst>
              <a:ext uri="{FF2B5EF4-FFF2-40B4-BE49-F238E27FC236}">
                <a16:creationId xmlns:a16="http://schemas.microsoft.com/office/drawing/2014/main" id="{E681BC6A-BC82-4465-8D19-2D129C531CB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7348482" y="3059672"/>
            <a:ext cx="1871093" cy="209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251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grpId="1" nodeType="clickEffect">
                                  <p:stCondLst>
                                    <p:cond delay="0"/>
                                  </p:stCondLst>
                                  <p:iterate type="lt">
                                    <p:tmPct val="4000"/>
                                  </p:iterate>
                                  <p:childTnLst>
                                    <p:set>
                                      <p:cBhvr override="childStyle">
                                        <p:cTn id="26" dur="500" fill="hold"/>
                                        <p:tgtEl>
                                          <p:spTgt spid="2"/>
                                        </p:tgtEl>
                                        <p:attrNameLst>
                                          <p:attrName>style.color</p:attrName>
                                        </p:attrNameLst>
                                      </p:cBhvr>
                                      <p:to>
                                        <p:clrVal>
                                          <a:srgbClr val="FF0000"/>
                                        </p:clrVal>
                                      </p:to>
                                    </p:set>
                                    <p:set>
                                      <p:cBhvr>
                                        <p:cTn id="27" dur="500" fill="hold"/>
                                        <p:tgtEl>
                                          <p:spTgt spid="2"/>
                                        </p:tgtEl>
                                        <p:attrNameLst>
                                          <p:attrName>fillcolor</p:attrName>
                                        </p:attrNameLst>
                                      </p:cBhvr>
                                      <p:to>
                                        <p:clrVal>
                                          <a:srgbClr val="FF0000"/>
                                        </p:clrVal>
                                      </p:to>
                                    </p:set>
                                    <p:set>
                                      <p:cBhvr>
                                        <p:cTn id="28" dur="500" fill="hold"/>
                                        <p:tgtEl>
                                          <p:spTgt spid="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51"/>
                                        </p:tgtEl>
                                      </p:cBhvr>
                                    </p:animEffect>
                                    <p:set>
                                      <p:cBhvr>
                                        <p:cTn id="33"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p:bldP spid="2" grpId="1"/>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1756305" y="3632776"/>
            <a:ext cx="4908361"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Nội dung đặt đơn của hai bạn khách hàng như sau.</a:t>
            </a:r>
            <a:endParaRPr lang="en-US" sz="2000" dirty="0">
              <a:solidFill>
                <a:srgbClr val="002060"/>
              </a:solidFill>
            </a:endParaRPr>
          </a:p>
        </p:txBody>
      </p:sp>
      <p:sp>
        <p:nvSpPr>
          <p:cNvPr id="50" name="TextBox 49">
            <a:extLst>
              <a:ext uri="{FF2B5EF4-FFF2-40B4-BE49-F238E27FC236}">
                <a16:creationId xmlns:a16="http://schemas.microsoft.com/office/drawing/2014/main" id="{A09A1DD9-4D42-484F-A3BA-0D9CC2D90020}"/>
              </a:ext>
            </a:extLst>
          </p:cNvPr>
          <p:cNvSpPr txBox="1"/>
          <p:nvPr/>
        </p:nvSpPr>
        <p:spPr>
          <a:xfrm>
            <a:off x="1756305" y="341967"/>
            <a:ext cx="5860842" cy="446276"/>
          </a:xfrm>
          <a:prstGeom prst="rect">
            <a:avLst/>
          </a:prstGeom>
          <a:noFill/>
        </p:spPr>
        <p:txBody>
          <a:bodyPr wrap="square" rtlCol="0">
            <a:spAutoFit/>
          </a:bodyPr>
          <a:lstStyle/>
          <a:p>
            <a:pPr algn="just"/>
            <a:r>
              <a:rPr lang="en-US" sz="2300" dirty="0">
                <a:solidFill>
                  <a:srgbClr val="002060"/>
                </a:solidFill>
                <a:latin typeface="#9Slide07 IcielPony" panose="02000000000000000000" pitchFamily="2" charset="0"/>
                <a:cs typeface="Pattaya" panose="00000500000000000000" pitchFamily="2" charset="-34"/>
              </a:rPr>
              <a:t>1. </a:t>
            </a:r>
            <a:r>
              <a:rPr lang="en-US" sz="2300" dirty="0" err="1">
                <a:solidFill>
                  <a:srgbClr val="002060"/>
                </a:solidFill>
                <a:latin typeface="#9Slide07 IcielPony" panose="02000000000000000000" pitchFamily="2" charset="0"/>
                <a:cs typeface="Pattaya" panose="00000500000000000000" pitchFamily="2" charset="-34"/>
              </a:rPr>
              <a:t>Câu</a:t>
            </a:r>
            <a:r>
              <a:rPr lang="en-US" sz="2300"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kể</a:t>
            </a:r>
            <a:r>
              <a:rPr lang="en-US" sz="2300" dirty="0">
                <a:solidFill>
                  <a:srgbClr val="002060"/>
                </a:solidFill>
                <a:latin typeface="#9Slide07 IcielPony" panose="02000000000000000000" pitchFamily="2" charset="0"/>
                <a:cs typeface="Pattaya" panose="00000500000000000000" pitchFamily="2" charset="-34"/>
              </a:rPr>
              <a:t> </a:t>
            </a:r>
            <a:r>
              <a:rPr lang="en-US" sz="2300" b="1" dirty="0">
                <a:solidFill>
                  <a:srgbClr val="002060"/>
                </a:solidFill>
                <a:latin typeface="#9Slide07 IcielPony" panose="02000000000000000000" pitchFamily="2" charset="0"/>
                <a:cs typeface="Pattaya" panose="00000500000000000000" pitchFamily="2" charset="-34"/>
              </a:rPr>
              <a:t>Ai </a:t>
            </a:r>
            <a:r>
              <a:rPr lang="en-US" sz="2300" b="1" dirty="0" err="1">
                <a:solidFill>
                  <a:srgbClr val="002060"/>
                </a:solidFill>
                <a:latin typeface="#9Slide07 IcielPony" panose="02000000000000000000" pitchFamily="2" charset="0"/>
                <a:cs typeface="Pattaya" panose="00000500000000000000" pitchFamily="2" charset="-34"/>
              </a:rPr>
              <a:t>thế</a:t>
            </a:r>
            <a:r>
              <a:rPr lang="en-US" sz="2300" b="1" dirty="0">
                <a:solidFill>
                  <a:srgbClr val="002060"/>
                </a:solidFill>
                <a:latin typeface="#9Slide07 IcielPony" panose="02000000000000000000" pitchFamily="2" charset="0"/>
                <a:cs typeface="Pattaya" panose="00000500000000000000" pitchFamily="2" charset="-34"/>
              </a:rPr>
              <a:t> </a:t>
            </a:r>
            <a:r>
              <a:rPr lang="en-US" sz="2300" b="1" dirty="0" err="1">
                <a:solidFill>
                  <a:srgbClr val="002060"/>
                </a:solidFill>
                <a:latin typeface="#9Slide07 IcielPony" panose="02000000000000000000" pitchFamily="2" charset="0"/>
                <a:cs typeface="Pattaya" panose="00000500000000000000" pitchFamily="2" charset="-34"/>
              </a:rPr>
              <a:t>nào</a:t>
            </a:r>
            <a:r>
              <a:rPr lang="en-US" sz="2300" b="1"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gồm</a:t>
            </a:r>
            <a:r>
              <a:rPr lang="en-US" sz="2300" dirty="0">
                <a:solidFill>
                  <a:srgbClr val="002060"/>
                </a:solidFill>
                <a:latin typeface="#9Slide07 IcielPony" panose="02000000000000000000" pitchFamily="2" charset="0"/>
                <a:cs typeface="Pattaya" panose="00000500000000000000" pitchFamily="2" charset="-34"/>
              </a:rPr>
              <a:t> 2 </a:t>
            </a:r>
            <a:r>
              <a:rPr lang="en-US" sz="2300" dirty="0" err="1">
                <a:solidFill>
                  <a:srgbClr val="002060"/>
                </a:solidFill>
                <a:latin typeface="#9Slide07 IcielPony" panose="02000000000000000000" pitchFamily="2" charset="0"/>
                <a:cs typeface="Pattaya" panose="00000500000000000000" pitchFamily="2" charset="-34"/>
              </a:rPr>
              <a:t>bộ</a:t>
            </a:r>
            <a:r>
              <a:rPr lang="en-US" sz="2300"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phận</a:t>
            </a:r>
            <a:r>
              <a:rPr lang="en-US" sz="2300" dirty="0">
                <a:solidFill>
                  <a:srgbClr val="002060"/>
                </a:solidFill>
                <a:latin typeface="#9Slide07 IcielPony" panose="02000000000000000000" pitchFamily="2" charset="0"/>
                <a:cs typeface="Pattaya" panose="00000500000000000000" pitchFamily="2" charset="-34"/>
              </a:rPr>
              <a:t>:</a:t>
            </a:r>
            <a:endParaRPr lang="vi-VN" sz="2300" dirty="0">
              <a:solidFill>
                <a:srgbClr val="00B050"/>
              </a:solidFill>
              <a:latin typeface="#9Slide07 IcielPony" panose="02000000000000000000" pitchFamily="2" charset="0"/>
              <a:cs typeface="Pattaya" panose="00000500000000000000" pitchFamily="2" charset="-34"/>
            </a:endParaRPr>
          </a:p>
        </p:txBody>
      </p:sp>
      <p:sp>
        <p:nvSpPr>
          <p:cNvPr id="2" name="Rectangle 1">
            <a:extLst>
              <a:ext uri="{FF2B5EF4-FFF2-40B4-BE49-F238E27FC236}">
                <a16:creationId xmlns:a16="http://schemas.microsoft.com/office/drawing/2014/main" id="{F75E8797-2AD4-4685-BA89-3C81972791A4}"/>
              </a:ext>
            </a:extLst>
          </p:cNvPr>
          <p:cNvSpPr/>
          <p:nvPr/>
        </p:nvSpPr>
        <p:spPr>
          <a:xfrm>
            <a:off x="632071" y="1125096"/>
            <a:ext cx="7879858" cy="2308324"/>
          </a:xfrm>
          <a:prstGeom prst="rect">
            <a:avLst/>
          </a:prstGeom>
        </p:spPr>
        <p:txBody>
          <a:bodyPr wrap="square">
            <a:spAutoFit/>
          </a:bodyPr>
          <a:lstStyle/>
          <a:p>
            <a:pPr marL="342900" indent="-342900" algn="just">
              <a:buFontTx/>
              <a:buChar char="-"/>
            </a:pP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trả</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lời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câu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hỏi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Thế</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nào</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chỉ</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điểm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tính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chất</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trạng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thái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của</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sự</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vật</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được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nói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đến</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ở CN. 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thường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do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tính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động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hoặc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tính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động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tạo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thành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a:t>
            </a:r>
          </a:p>
          <a:p>
            <a:pPr marL="342900" indent="-342900" algn="just">
              <a:buFontTx/>
              <a:buChar char="-"/>
            </a:pP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trả</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lời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câu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hỏi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Ai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cái</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con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chỉ</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những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sự</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vật</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có</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điểm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tính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chất</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trạng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thái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được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nêu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ở VN. 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thường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do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hoặc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tạo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thành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lang="vi-VN" sz="24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53" name="Picture 2" descr="Premium Vector | Character of cute girl online merchant packing boxes  cartoon set illustration .">
            <a:extLst>
              <a:ext uri="{FF2B5EF4-FFF2-40B4-BE49-F238E27FC236}">
                <a16:creationId xmlns:a16="http://schemas.microsoft.com/office/drawing/2014/main" id="{E681BC6A-BC82-4465-8D19-2D129C531CB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7348482" y="3059672"/>
            <a:ext cx="1871093" cy="2097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Big set of kids avatars,cute cartoon boys and girls faces with... | Cute  cartoon boy, Cartoon boy, Cartoon kids">
            <a:extLst>
              <a:ext uri="{FF2B5EF4-FFF2-40B4-BE49-F238E27FC236}">
                <a16:creationId xmlns:a16="http://schemas.microsoft.com/office/drawing/2014/main" id="{690F0B77-4775-49C6-9ECF-8750FD07A00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216" b="25000" l="5576" r="25540">
                        <a14:foregroundMark x1="6835" y1="15468" x2="12230" y2="23561"/>
                        <a14:foregroundMark x1="12230" y1="23561" x2="21583" y2="21223"/>
                        <a14:foregroundMark x1="21583" y1="21223" x2="22302" y2="19784"/>
                        <a14:foregroundMark x1="23022" y1="21403" x2="24281" y2="12050"/>
                        <a14:foregroundMark x1="24281" y1="12050" x2="16187" y2="6655"/>
                        <a14:foregroundMark x1="16187" y1="6655" x2="8813" y2="14568"/>
                        <a14:foregroundMark x1="8813" y1="14568" x2="8633" y2="16547"/>
                        <a14:foregroundMark x1="16547" y1="6655" x2="16547" y2="6655"/>
                        <a14:foregroundMark x1="18347" y1="8228" x2="13129" y2="6295"/>
                        <a14:foregroundMark x1="13129" y1="6295" x2="6295" y2="13849"/>
                        <a14:foregroundMark x1="6295" y1="13849" x2="9892" y2="22662"/>
                        <a14:foregroundMark x1="9892" y1="22662" x2="16007" y2="24820"/>
                        <a14:foregroundMark x1="5935" y1="17266" x2="12410" y2="24101"/>
                        <a14:foregroundMark x1="12410" y1="24101" x2="13849" y2="24820"/>
                        <a14:foregroundMark x1="7014" y1="19424" x2="10072" y2="23201"/>
                        <a14:foregroundMark x1="8453" y1="22302" x2="8453" y2="22302"/>
                        <a14:foregroundMark x1="7734" y1="10971" x2="9892" y2="8453"/>
                        <a14:foregroundMark x1="8993" y1="8094" x2="8993" y2="8094"/>
                        <a14:foregroundMark x1="13489" y1="5755" x2="13489" y2="5755"/>
                        <a14:foregroundMark x1="25000" y1="13309" x2="25000" y2="13309"/>
                        <a14:foregroundMark x1="25000" y1="16547" x2="25000" y2="16547"/>
                        <a14:foregroundMark x1="25540" y1="14388" x2="25540" y2="14388"/>
                        <a14:foregroundMark x1="24820" y1="19784" x2="24820" y2="19784"/>
                        <a14:foregroundMark x1="23561" y1="21942" x2="23561" y2="21942"/>
                        <a14:foregroundMark x1="6295" y1="19065" x2="6295" y2="19065"/>
                        <a14:foregroundMark x1="15288" y1="5216" x2="15288" y2="5216"/>
                        <a14:foregroundMark x1="20144" y1="7194" x2="20144" y2="7194"/>
                        <a14:foregroundMark x1="16367" y1="6295" x2="23201" y2="10971"/>
                        <a14:foregroundMark x1="20863" y1="7194" x2="23561" y2="9892"/>
                        <a14:foregroundMark x1="24640" y1="10791" x2="24640" y2="10791"/>
                        <a14:foregroundMark x1="22842" y1="8453" x2="22842" y2="8453"/>
                      </a14:backgroundRemoval>
                    </a14:imgEffect>
                  </a14:imgLayer>
                </a14:imgProps>
              </a:ext>
              <a:ext uri="{28A0092B-C50C-407E-A947-70E740481C1C}">
                <a14:useLocalDpi xmlns:a14="http://schemas.microsoft.com/office/drawing/2010/main" val="0"/>
              </a:ext>
            </a:extLst>
          </a:blip>
          <a:srcRect l="4148" t="3843" r="72547" b="72639"/>
          <a:stretch/>
        </p:blipFill>
        <p:spPr bwMode="auto">
          <a:xfrm>
            <a:off x="7916246" y="-57233"/>
            <a:ext cx="1198699" cy="1209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ig set of kids avatars,cute cartoon boys and girls faces with... | Cute  cartoon boy, Cartoon boy, Cartoon kids">
            <a:extLst>
              <a:ext uri="{FF2B5EF4-FFF2-40B4-BE49-F238E27FC236}">
                <a16:creationId xmlns:a16="http://schemas.microsoft.com/office/drawing/2014/main" id="{53A9D614-5849-488E-9328-6A14A7B62A5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466830" y="-9636"/>
            <a:ext cx="1165704"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ecal dán tường chậu cây xương rồng 05 | Lazada.vn">
            <a:extLst>
              <a:ext uri="{FF2B5EF4-FFF2-40B4-BE49-F238E27FC236}">
                <a16:creationId xmlns:a16="http://schemas.microsoft.com/office/drawing/2014/main" id="{668BF0A4-6982-4101-9B52-ADA92CEA8A0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141925" y="140769"/>
            <a:ext cx="799942" cy="11398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ecal dán tường chậu cây xương rồng 05 | Lazada.vn">
            <a:extLst>
              <a:ext uri="{FF2B5EF4-FFF2-40B4-BE49-F238E27FC236}">
                <a16:creationId xmlns:a16="http://schemas.microsoft.com/office/drawing/2014/main" id="{21E54CCA-05F0-473B-A80C-EB56DC1B513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12770" y="-164444"/>
            <a:ext cx="776448" cy="118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7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iterate type="lt">
                                    <p:tmPct val="0"/>
                                  </p:iterate>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mph" presetSubtype="0" fill="hold" grpId="1" nodeType="clickEffect">
                                  <p:stCondLst>
                                    <p:cond delay="0"/>
                                  </p:stCondLst>
                                  <p:iterate type="lt">
                                    <p:tmPct val="4000"/>
                                  </p:iterate>
                                  <p:childTnLst>
                                    <p:set>
                                      <p:cBhvr override="childStyle">
                                        <p:cTn id="43" dur="500" fill="hold"/>
                                        <p:tgtEl>
                                          <p:spTgt spid="2"/>
                                        </p:tgtEl>
                                        <p:attrNameLst>
                                          <p:attrName>style.color</p:attrName>
                                        </p:attrNameLst>
                                      </p:cBhvr>
                                      <p:to>
                                        <p:clrVal>
                                          <a:srgbClr val="FF0000"/>
                                        </p:clrVal>
                                      </p:to>
                                    </p:set>
                                    <p:set>
                                      <p:cBhvr>
                                        <p:cTn id="44" dur="500" fill="hold"/>
                                        <p:tgtEl>
                                          <p:spTgt spid="2"/>
                                        </p:tgtEl>
                                        <p:attrNameLst>
                                          <p:attrName>fillcolor</p:attrName>
                                        </p:attrNameLst>
                                      </p:cBhvr>
                                      <p:to>
                                        <p:clrVal>
                                          <a:srgbClr val="FF0000"/>
                                        </p:clrVal>
                                      </p:to>
                                    </p:set>
                                    <p:set>
                                      <p:cBhvr>
                                        <p:cTn id="45"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1756305" y="3632776"/>
            <a:ext cx="4908361"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Nội dung đặt đơn của hai bạn khách hàng như sau.</a:t>
            </a:r>
            <a:endParaRPr lang="en-US" sz="2000" dirty="0">
              <a:solidFill>
                <a:srgbClr val="002060"/>
              </a:solidFill>
            </a:endParaRPr>
          </a:p>
        </p:txBody>
      </p:sp>
      <p:sp>
        <p:nvSpPr>
          <p:cNvPr id="50" name="TextBox 49">
            <a:extLst>
              <a:ext uri="{FF2B5EF4-FFF2-40B4-BE49-F238E27FC236}">
                <a16:creationId xmlns:a16="http://schemas.microsoft.com/office/drawing/2014/main" id="{A09A1DD9-4D42-484F-A3BA-0D9CC2D90020}"/>
              </a:ext>
            </a:extLst>
          </p:cNvPr>
          <p:cNvSpPr txBox="1"/>
          <p:nvPr/>
        </p:nvSpPr>
        <p:spPr>
          <a:xfrm>
            <a:off x="1752070" y="425938"/>
            <a:ext cx="5860842" cy="446276"/>
          </a:xfrm>
          <a:prstGeom prst="rect">
            <a:avLst/>
          </a:prstGeom>
          <a:noFill/>
        </p:spPr>
        <p:txBody>
          <a:bodyPr wrap="square" rtlCol="0">
            <a:spAutoFit/>
          </a:bodyPr>
          <a:lstStyle/>
          <a:p>
            <a:pPr algn="just"/>
            <a:r>
              <a:rPr lang="en-US" sz="2300" dirty="0">
                <a:solidFill>
                  <a:srgbClr val="002060"/>
                </a:solidFill>
                <a:latin typeface="#9Slide07 IcielPony" panose="02000000000000000000" pitchFamily="2" charset="0"/>
                <a:cs typeface="Pattaya" panose="00000500000000000000" pitchFamily="2" charset="-34"/>
              </a:rPr>
              <a:t>2. </a:t>
            </a:r>
            <a:r>
              <a:rPr lang="en-US" sz="2300" dirty="0" err="1">
                <a:solidFill>
                  <a:srgbClr val="002060"/>
                </a:solidFill>
                <a:latin typeface="#9Slide07 IcielPony" panose="02000000000000000000" pitchFamily="2" charset="0"/>
                <a:cs typeface="Pattaya" panose="00000500000000000000" pitchFamily="2" charset="-34"/>
              </a:rPr>
              <a:t>Câu</a:t>
            </a:r>
            <a:r>
              <a:rPr lang="en-US" sz="2300"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kể</a:t>
            </a:r>
            <a:r>
              <a:rPr lang="en-US" sz="2300" dirty="0">
                <a:solidFill>
                  <a:srgbClr val="002060"/>
                </a:solidFill>
                <a:latin typeface="#9Slide07 IcielPony" panose="02000000000000000000" pitchFamily="2" charset="0"/>
                <a:cs typeface="Pattaya" panose="00000500000000000000" pitchFamily="2" charset="-34"/>
              </a:rPr>
              <a:t> </a:t>
            </a:r>
            <a:r>
              <a:rPr lang="en-US" sz="2300" b="1" dirty="0">
                <a:solidFill>
                  <a:srgbClr val="002060"/>
                </a:solidFill>
                <a:latin typeface="#9Slide07 IcielPony" panose="02000000000000000000" pitchFamily="2" charset="0"/>
                <a:cs typeface="Pattaya" panose="00000500000000000000" pitchFamily="2" charset="-34"/>
              </a:rPr>
              <a:t>Ai </a:t>
            </a:r>
            <a:r>
              <a:rPr lang="en-US" sz="2300" b="1" dirty="0" err="1">
                <a:solidFill>
                  <a:srgbClr val="002060"/>
                </a:solidFill>
                <a:latin typeface="#9Slide07 IcielPony" panose="02000000000000000000" pitchFamily="2" charset="0"/>
                <a:cs typeface="Pattaya" panose="00000500000000000000" pitchFamily="2" charset="-34"/>
              </a:rPr>
              <a:t>là</a:t>
            </a:r>
            <a:r>
              <a:rPr lang="en-US" sz="2300" b="1" dirty="0">
                <a:solidFill>
                  <a:srgbClr val="002060"/>
                </a:solidFill>
                <a:latin typeface="#9Slide07 IcielPony" panose="02000000000000000000" pitchFamily="2" charset="0"/>
                <a:cs typeface="Pattaya" panose="00000500000000000000" pitchFamily="2" charset="-34"/>
              </a:rPr>
              <a:t> </a:t>
            </a:r>
            <a:r>
              <a:rPr lang="en-US" sz="2300" b="1" dirty="0" err="1">
                <a:solidFill>
                  <a:srgbClr val="002060"/>
                </a:solidFill>
                <a:latin typeface="#9Slide07 IcielPony" panose="02000000000000000000" pitchFamily="2" charset="0"/>
                <a:cs typeface="Pattaya" panose="00000500000000000000" pitchFamily="2" charset="-34"/>
              </a:rPr>
              <a:t>gì</a:t>
            </a:r>
            <a:r>
              <a:rPr lang="en-US" sz="2300" b="1"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gồm</a:t>
            </a:r>
            <a:r>
              <a:rPr lang="en-US" sz="2300" dirty="0">
                <a:solidFill>
                  <a:srgbClr val="002060"/>
                </a:solidFill>
                <a:latin typeface="#9Slide07 IcielPony" panose="02000000000000000000" pitchFamily="2" charset="0"/>
                <a:cs typeface="Pattaya" panose="00000500000000000000" pitchFamily="2" charset="-34"/>
              </a:rPr>
              <a:t> 2 </a:t>
            </a:r>
            <a:r>
              <a:rPr lang="en-US" sz="2300" dirty="0" err="1">
                <a:solidFill>
                  <a:srgbClr val="002060"/>
                </a:solidFill>
                <a:latin typeface="#9Slide07 IcielPony" panose="02000000000000000000" pitchFamily="2" charset="0"/>
                <a:cs typeface="Pattaya" panose="00000500000000000000" pitchFamily="2" charset="-34"/>
              </a:rPr>
              <a:t>bộ</a:t>
            </a:r>
            <a:r>
              <a:rPr lang="en-US" sz="2300"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phận</a:t>
            </a:r>
            <a:r>
              <a:rPr lang="en-US" sz="2300" dirty="0">
                <a:solidFill>
                  <a:srgbClr val="002060"/>
                </a:solidFill>
                <a:latin typeface="#9Slide07 IcielPony" panose="02000000000000000000" pitchFamily="2" charset="0"/>
                <a:cs typeface="Pattaya" panose="00000500000000000000" pitchFamily="2" charset="-34"/>
              </a:rPr>
              <a:t>:</a:t>
            </a:r>
            <a:endParaRPr lang="vi-VN" sz="2300" dirty="0">
              <a:solidFill>
                <a:srgbClr val="00B050"/>
              </a:solidFill>
              <a:latin typeface="#9Slide07 IcielPony" panose="02000000000000000000" pitchFamily="2" charset="0"/>
              <a:cs typeface="Pattaya" panose="00000500000000000000" pitchFamily="2" charset="-34"/>
            </a:endParaRPr>
          </a:p>
        </p:txBody>
      </p:sp>
      <p:sp>
        <p:nvSpPr>
          <p:cNvPr id="2" name="Rectangle 1">
            <a:extLst>
              <a:ext uri="{FF2B5EF4-FFF2-40B4-BE49-F238E27FC236}">
                <a16:creationId xmlns:a16="http://schemas.microsoft.com/office/drawing/2014/main" id="{F75E8797-2AD4-4685-BA89-3C81972791A4}"/>
              </a:ext>
            </a:extLst>
          </p:cNvPr>
          <p:cNvSpPr/>
          <p:nvPr/>
        </p:nvSpPr>
        <p:spPr>
          <a:xfrm>
            <a:off x="742562" y="1178309"/>
            <a:ext cx="7879858" cy="1938992"/>
          </a:xfrm>
          <a:prstGeom prst="rect">
            <a:avLst/>
          </a:prstGeom>
        </p:spPr>
        <p:txBody>
          <a:bodyPr wrap="square">
            <a:spAutoFit/>
          </a:bodyPr>
          <a:lstStyle/>
          <a:p>
            <a:pPr marL="342900" indent="-342900" algn="just">
              <a:buFontTx/>
              <a:buChar char="-"/>
            </a:pP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trả</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lời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câu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hỏi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Là</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là</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ai,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là</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con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được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nối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với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bằng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b="1" i="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thường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do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hoặc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tạo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thành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a:t>
            </a:r>
          </a:p>
          <a:p>
            <a:pPr marL="342900" indent="-342900" algn="just">
              <a:buFontTx/>
              <a:buChar char="-"/>
            </a:pP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trả</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lời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câu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hỏi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Ai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cái</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con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thường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do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hoặc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tạo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thành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lang="vi-VN" sz="24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53" name="Picture 2" descr="Premium Vector | Character of cute girl online merchant packing boxes  cartoon set illustration .">
            <a:extLst>
              <a:ext uri="{FF2B5EF4-FFF2-40B4-BE49-F238E27FC236}">
                <a16:creationId xmlns:a16="http://schemas.microsoft.com/office/drawing/2014/main" id="{E681BC6A-BC82-4465-8D19-2D129C531CB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7348482" y="3059672"/>
            <a:ext cx="1871093" cy="20976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Big set of kids avatars,cute cartoon boys and girls faces with... | Cute  cartoon boy, Cartoon boy, Cartoon kids">
            <a:extLst>
              <a:ext uri="{FF2B5EF4-FFF2-40B4-BE49-F238E27FC236}">
                <a16:creationId xmlns:a16="http://schemas.microsoft.com/office/drawing/2014/main" id="{C7F8F08B-CC42-49B5-9BCD-80C435AF2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226016" y="93030"/>
            <a:ext cx="1188518" cy="12249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Big set of kids avatars,cute cartoon boys and girls faces with... | Cute  cartoon boy, Cartoon boy, Cartoon kids">
            <a:extLst>
              <a:ext uri="{FF2B5EF4-FFF2-40B4-BE49-F238E27FC236}">
                <a16:creationId xmlns:a16="http://schemas.microsoft.com/office/drawing/2014/main" id="{EF63DB29-5732-4A06-9B10-DB38C32CB22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7809033" y="-150951"/>
            <a:ext cx="1245354" cy="11699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ecal dán tường chậu cây xương rồng 05 | Lazada.vn">
            <a:extLst>
              <a:ext uri="{FF2B5EF4-FFF2-40B4-BE49-F238E27FC236}">
                <a16:creationId xmlns:a16="http://schemas.microsoft.com/office/drawing/2014/main" id="{127A4A8F-F50B-482A-86C5-3BB82B702A7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72622" y="590535"/>
            <a:ext cx="929447" cy="12055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ecal dán tường chậu cây xương rồng 05 | Lazada.vn">
            <a:extLst>
              <a:ext uri="{FF2B5EF4-FFF2-40B4-BE49-F238E27FC236}">
                <a16:creationId xmlns:a16="http://schemas.microsoft.com/office/drawing/2014/main" id="{AFDB6AF4-3011-4F6F-861B-3225FD619B5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58454" b="95384" l="44481" r="63148">
                        <a14:foregroundMark x1="47722" y1="81519" x2="57215" y2="90380"/>
                        <a14:foregroundMark x1="50127" y1="90127" x2="55949" y2="87722"/>
                        <a14:foregroundMark x1="50759" y1="82785" x2="55443" y2="87468"/>
                        <a14:foregroundMark x1="50633" y1="82152" x2="56835" y2="90506"/>
                        <a14:foregroundMark x1="56835" y1="90506" x2="56835" y2="91646"/>
                        <a14:foregroundMark x1="55316" y1="84810" x2="57722" y2="83291"/>
                        <a14:foregroundMark x1="56582" y1="79747" x2="58101" y2="88987"/>
                        <a14:foregroundMark x1="46582" y1="82785" x2="49747" y2="89873"/>
                        <a14:foregroundMark x1="54430" y1="60633" x2="54430" y2="60633"/>
                        <a14:foregroundMark x1="54810" y1="60380" x2="54810" y2="60380"/>
                      </a14:backgroundRemoval>
                    </a14:imgEffect>
                  </a14:imgLayer>
                </a14:imgProps>
              </a:ext>
              <a:ext uri="{28A0092B-C50C-407E-A947-70E740481C1C}">
                <a14:useLocalDpi xmlns:a14="http://schemas.microsoft.com/office/drawing/2010/main" val="0"/>
              </a:ext>
            </a:extLst>
          </a:blip>
          <a:srcRect l="42148" t="53838" r="34519"/>
          <a:stretch/>
        </p:blipFill>
        <p:spPr bwMode="auto">
          <a:xfrm>
            <a:off x="7723272" y="104766"/>
            <a:ext cx="665967" cy="131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083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0"/>
                                  </p:iterate>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1" nodeType="clickEffect">
                                  <p:stCondLst>
                                    <p:cond delay="0"/>
                                  </p:stCondLst>
                                  <p:iterate type="lt">
                                    <p:tmPct val="4000"/>
                                  </p:iterate>
                                  <p:childTnLst>
                                    <p:set>
                                      <p:cBhvr override="childStyle">
                                        <p:cTn id="41" dur="500" fill="hold"/>
                                        <p:tgtEl>
                                          <p:spTgt spid="2"/>
                                        </p:tgtEl>
                                        <p:attrNameLst>
                                          <p:attrName>style.color</p:attrName>
                                        </p:attrNameLst>
                                      </p:cBhvr>
                                      <p:to>
                                        <p:clrVal>
                                          <a:srgbClr val="FF0000"/>
                                        </p:clrVal>
                                      </p:to>
                                    </p:set>
                                    <p:set>
                                      <p:cBhvr>
                                        <p:cTn id="42" dur="500" fill="hold"/>
                                        <p:tgtEl>
                                          <p:spTgt spid="2"/>
                                        </p:tgtEl>
                                        <p:attrNameLst>
                                          <p:attrName>fillcolor</p:attrName>
                                        </p:attrNameLst>
                                      </p:cBhvr>
                                      <p:to>
                                        <p:clrVal>
                                          <a:srgbClr val="FF0000"/>
                                        </p:clrVal>
                                      </p:to>
                                    </p:set>
                                    <p:set>
                                      <p:cBhvr>
                                        <p:cTn id="43"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sp>
        <p:nvSpPr>
          <p:cNvPr id="27" name="Rectangle 26">
            <a:extLst>
              <a:ext uri="{FF2B5EF4-FFF2-40B4-BE49-F238E27FC236}">
                <a16:creationId xmlns:a16="http://schemas.microsoft.com/office/drawing/2014/main" id="{D8A745D2-D892-4283-98EC-C308BEB4C1DB}"/>
              </a:ext>
            </a:extLst>
          </p:cNvPr>
          <p:cNvSpPr/>
          <p:nvPr/>
        </p:nvSpPr>
        <p:spPr>
          <a:xfrm>
            <a:off x="3280693" y="651190"/>
            <a:ext cx="2779591" cy="2562817"/>
          </a:xfrm>
          <a:prstGeom prst="rect">
            <a:avLst/>
          </a:prstGeom>
          <a:solidFill>
            <a:srgbClr val="CCFF99"/>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BF15C5-240F-4F6D-B79B-780A06DE58F2}"/>
              </a:ext>
            </a:extLst>
          </p:cNvPr>
          <p:cNvSpPr/>
          <p:nvPr/>
        </p:nvSpPr>
        <p:spPr>
          <a:xfrm>
            <a:off x="396057" y="637558"/>
            <a:ext cx="2868590" cy="2562817"/>
          </a:xfrm>
          <a:prstGeom prst="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extLst>
              <a:ext uri="{FF2B5EF4-FFF2-40B4-BE49-F238E27FC236}">
                <a16:creationId xmlns:a16="http://schemas.microsoft.com/office/drawing/2014/main" id="{288DF603-8A23-4D49-AB96-2C4FD0A343C0}"/>
              </a:ext>
            </a:extLst>
          </p:cNvPr>
          <p:cNvSpPr/>
          <p:nvPr/>
        </p:nvSpPr>
        <p:spPr>
          <a:xfrm>
            <a:off x="395322" y="800963"/>
            <a:ext cx="1298503" cy="33474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libri" panose="020F0502020204030204" pitchFamily="34" charset="0"/>
                <a:cs typeface="Calibri" panose="020F0502020204030204" pitchFamily="34" charset="0"/>
              </a:rPr>
              <a:t>Đặc điểm</a:t>
            </a:r>
            <a:endParaRPr lang="en-US" sz="2000" b="1" dirty="0">
              <a:solidFill>
                <a:srgbClr val="00206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3EC24341-40AB-4EA9-9AE7-E1CBF278388F}"/>
              </a:ext>
            </a:extLst>
          </p:cNvPr>
          <p:cNvSpPr/>
          <p:nvPr/>
        </p:nvSpPr>
        <p:spPr>
          <a:xfrm>
            <a:off x="6082818" y="637558"/>
            <a:ext cx="2805849" cy="2562817"/>
          </a:xfrm>
          <a:prstGeom prst="rect">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2BF941C1-DDD9-4490-B25E-741CC2CA5982}"/>
              </a:ext>
            </a:extLst>
          </p:cNvPr>
          <p:cNvSpPr/>
          <p:nvPr/>
        </p:nvSpPr>
        <p:spPr>
          <a:xfrm>
            <a:off x="3811016" y="715343"/>
            <a:ext cx="1463788" cy="334742"/>
          </a:xfrm>
          <a:prstGeom prst="flowChartTerminator">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Chủ ngữ</a:t>
            </a:r>
            <a:endParaRPr lang="en-US" sz="2400" b="1" dirty="0">
              <a:solidFill>
                <a:srgbClr val="002060"/>
              </a:solidFill>
              <a:latin typeface="Calibri" panose="020F0502020204030204" pitchFamily="34" charset="0"/>
              <a:cs typeface="Calibri" panose="020F0502020204030204" pitchFamily="34" charset="0"/>
            </a:endParaRPr>
          </a:p>
        </p:txBody>
      </p:sp>
      <p:sp>
        <p:nvSpPr>
          <p:cNvPr id="17" name="Flowchart: Terminator 16">
            <a:extLst>
              <a:ext uri="{FF2B5EF4-FFF2-40B4-BE49-F238E27FC236}">
                <a16:creationId xmlns:a16="http://schemas.microsoft.com/office/drawing/2014/main" id="{04F7AF65-17CC-4F1D-9DA9-F597B58092E8}"/>
              </a:ext>
            </a:extLst>
          </p:cNvPr>
          <p:cNvSpPr/>
          <p:nvPr/>
        </p:nvSpPr>
        <p:spPr>
          <a:xfrm>
            <a:off x="6756436" y="736839"/>
            <a:ext cx="1324217" cy="334742"/>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Vị ngữ</a:t>
            </a:r>
            <a:endParaRPr lang="en-US" sz="2400" b="1" dirty="0">
              <a:solidFill>
                <a:srgbClr val="002060"/>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51884B61-D09D-4364-AFA4-40F7F078FFCB}"/>
              </a:ext>
            </a:extLst>
          </p:cNvPr>
          <p:cNvSpPr/>
          <p:nvPr/>
        </p:nvSpPr>
        <p:spPr>
          <a:xfrm>
            <a:off x="1307454" y="1372663"/>
            <a:ext cx="981359"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Câu hỏi</a:t>
            </a:r>
            <a:endParaRPr lang="en-US" sz="2000" b="1" dirty="0">
              <a:solidFill>
                <a:srgbClr val="002060"/>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1C4764F4-E298-4782-8170-F08B2DC16218}"/>
              </a:ext>
            </a:extLst>
          </p:cNvPr>
          <p:cNvSpPr/>
          <p:nvPr/>
        </p:nvSpPr>
        <p:spPr>
          <a:xfrm>
            <a:off x="1354648" y="2190662"/>
            <a:ext cx="995785"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Cấu tạo</a:t>
            </a:r>
            <a:endParaRPr lang="en-US" sz="2000" b="1" dirty="0">
              <a:solidFill>
                <a:srgbClr val="00206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183D0CB9-FD58-44DD-A29F-8318C9A5CD94}"/>
              </a:ext>
            </a:extLst>
          </p:cNvPr>
          <p:cNvSpPr/>
          <p:nvPr/>
        </p:nvSpPr>
        <p:spPr>
          <a:xfrm>
            <a:off x="1456960" y="2786921"/>
            <a:ext cx="732894"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Ví dụ</a:t>
            </a:r>
            <a:endParaRPr lang="en-US" sz="2000" b="1"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AF46EBF-31AF-49E0-86A5-0769F5730ADB}"/>
              </a:ext>
            </a:extLst>
          </p:cNvPr>
          <p:cNvCxnSpPr>
            <a:cxnSpLocks/>
          </p:cNvCxnSpPr>
          <p:nvPr/>
        </p:nvCxnSpPr>
        <p:spPr>
          <a:xfrm flipV="1">
            <a:off x="396057" y="1135705"/>
            <a:ext cx="8492610" cy="58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919423-201D-42D9-9DD2-D968E738B90F}"/>
              </a:ext>
            </a:extLst>
          </p:cNvPr>
          <p:cNvCxnSpPr>
            <a:cxnSpLocks/>
            <a:endCxn id="32" idx="3"/>
          </p:cNvCxnSpPr>
          <p:nvPr/>
        </p:nvCxnSpPr>
        <p:spPr>
          <a:xfrm flipV="1">
            <a:off x="426718" y="1918967"/>
            <a:ext cx="8461949" cy="136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4DFFEBE-8578-45EA-A0EC-F47BE8EEFF65}"/>
              </a:ext>
            </a:extLst>
          </p:cNvPr>
          <p:cNvCxnSpPr>
            <a:cxnSpLocks/>
          </p:cNvCxnSpPr>
          <p:nvPr/>
        </p:nvCxnSpPr>
        <p:spPr>
          <a:xfrm>
            <a:off x="396057" y="2762848"/>
            <a:ext cx="8492610" cy="2020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45AEC38-9BD1-43B1-B613-ECBF5AA55C5D}"/>
              </a:ext>
            </a:extLst>
          </p:cNvPr>
          <p:cNvSpPr/>
          <p:nvPr/>
        </p:nvSpPr>
        <p:spPr>
          <a:xfrm>
            <a:off x="6723812" y="1269157"/>
            <a:ext cx="1157689"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Thế nào?</a:t>
            </a:r>
            <a:endParaRPr lang="en-US" sz="2000" b="1" dirty="0">
              <a:solidFill>
                <a:srgbClr val="002060"/>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02AC097B-5203-4778-8D4B-B11211313911}"/>
              </a:ext>
            </a:extLst>
          </p:cNvPr>
          <p:cNvSpPr/>
          <p:nvPr/>
        </p:nvSpPr>
        <p:spPr>
          <a:xfrm>
            <a:off x="3634343" y="1340043"/>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Ai (cái gì, con gì)?</a:t>
            </a:r>
            <a:endParaRPr lang="en-US" sz="2000" b="1" dirty="0">
              <a:solidFill>
                <a:srgbClr val="002060"/>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1EA4DCCA-D3F8-4CE1-B08D-12438C42FBAC}"/>
              </a:ext>
            </a:extLst>
          </p:cNvPr>
          <p:cNvSpPr/>
          <p:nvPr/>
        </p:nvSpPr>
        <p:spPr>
          <a:xfrm>
            <a:off x="3294656" y="1957514"/>
            <a:ext cx="2992977"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 Danh từ, cụm danh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561EC492-8755-453D-ABDD-B9DF8ACE60EE}"/>
              </a:ext>
            </a:extLst>
          </p:cNvPr>
          <p:cNvSpPr/>
          <p:nvPr/>
        </p:nvSpPr>
        <p:spPr>
          <a:xfrm>
            <a:off x="6135770" y="1974315"/>
            <a:ext cx="2472152"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 Tính từ, cụm tính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C3E275C-0178-4490-B401-2DD6981C942A}"/>
              </a:ext>
            </a:extLst>
          </p:cNvPr>
          <p:cNvSpPr/>
          <p:nvPr/>
        </p:nvSpPr>
        <p:spPr>
          <a:xfrm>
            <a:off x="3343843" y="2339198"/>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 Đại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8" name="Rectangle 57">
            <a:extLst>
              <a:ext uri="{FF2B5EF4-FFF2-40B4-BE49-F238E27FC236}">
                <a16:creationId xmlns:a16="http://schemas.microsoft.com/office/drawing/2014/main" id="{68D773A4-E3A6-4AF8-A441-589F9E405F6E}"/>
              </a:ext>
            </a:extLst>
          </p:cNvPr>
          <p:cNvSpPr/>
          <p:nvPr/>
        </p:nvSpPr>
        <p:spPr>
          <a:xfrm>
            <a:off x="6123434" y="2361492"/>
            <a:ext cx="2685351"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 Động từ, cụm động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5F0D4006-1DFC-4D1E-8FC5-504EB1959FD6}"/>
              </a:ext>
            </a:extLst>
          </p:cNvPr>
          <p:cNvSpPr/>
          <p:nvPr/>
        </p:nvSpPr>
        <p:spPr>
          <a:xfrm>
            <a:off x="3434468" y="2798273"/>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Chân con voi</a:t>
            </a:r>
            <a:endParaRPr lang="en-US" sz="2000" b="1" dirty="0">
              <a:solidFill>
                <a:srgbClr val="002060"/>
              </a:solidFill>
              <a:latin typeface="Calibri" panose="020F0502020204030204" pitchFamily="34" charset="0"/>
              <a:cs typeface="Calibri" panose="020F0502020204030204" pitchFamily="34" charset="0"/>
            </a:endParaRPr>
          </a:p>
        </p:txBody>
      </p:sp>
      <p:sp>
        <p:nvSpPr>
          <p:cNvPr id="61" name="Speech Bubble: Rectangle with Corners Rounded 60">
            <a:extLst>
              <a:ext uri="{FF2B5EF4-FFF2-40B4-BE49-F238E27FC236}">
                <a16:creationId xmlns:a16="http://schemas.microsoft.com/office/drawing/2014/main" id="{B55701F6-B58E-4E02-9D5E-5A492A8C79E2}"/>
              </a:ext>
            </a:extLst>
          </p:cNvPr>
          <p:cNvSpPr/>
          <p:nvPr/>
        </p:nvSpPr>
        <p:spPr>
          <a:xfrm>
            <a:off x="1456960" y="3871532"/>
            <a:ext cx="6679959" cy="741447"/>
          </a:xfrm>
          <a:prstGeom prst="wedgeRoundRectCallout">
            <a:avLst>
              <a:gd name="adj1" fmla="val -58733"/>
              <a:gd name="adj2" fmla="val 20278"/>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Cảm ơn các bạn nhiều nhé! </a:t>
            </a:r>
          </a:p>
          <a:p>
            <a:pPr algn="just"/>
            <a:r>
              <a:rPr lang="vi-VN" sz="2000" dirty="0">
                <a:solidFill>
                  <a:srgbClr val="002060"/>
                </a:solidFill>
              </a:rPr>
              <a:t>Vậy là mình đã nhận được đơn của các khách hàng rồi.</a:t>
            </a:r>
            <a:endParaRPr lang="en-US" sz="2000" b="1" i="1" dirty="0">
              <a:solidFill>
                <a:srgbClr val="002060"/>
              </a:solidFill>
            </a:endParaRPr>
          </a:p>
        </p:txBody>
      </p:sp>
      <p:pic>
        <p:nvPicPr>
          <p:cNvPr id="76" name="Picture 12" descr="Big set of kids avatars,cute cartoon boys and girls faces with... | Cute  cartoon boy, Cartoon boy, Cartoon kids">
            <a:extLst>
              <a:ext uri="{FF2B5EF4-FFF2-40B4-BE49-F238E27FC236}">
                <a16:creationId xmlns:a16="http://schemas.microsoft.com/office/drawing/2014/main" id="{690F0B77-4775-49C6-9ECF-8750FD07A00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216" b="25000" l="5576" r="25540">
                        <a14:foregroundMark x1="6835" y1="15468" x2="12230" y2="23561"/>
                        <a14:foregroundMark x1="12230" y1="23561" x2="21583" y2="21223"/>
                        <a14:foregroundMark x1="21583" y1="21223" x2="22302" y2="19784"/>
                        <a14:foregroundMark x1="23022" y1="21403" x2="24281" y2="12050"/>
                        <a14:foregroundMark x1="24281" y1="12050" x2="16187" y2="6655"/>
                        <a14:foregroundMark x1="16187" y1="6655" x2="8813" y2="14568"/>
                        <a14:foregroundMark x1="8813" y1="14568" x2="8633" y2="16547"/>
                        <a14:foregroundMark x1="16547" y1="6655" x2="16547" y2="6655"/>
                        <a14:foregroundMark x1="18347" y1="8228" x2="13129" y2="6295"/>
                        <a14:foregroundMark x1="13129" y1="6295" x2="6295" y2="13849"/>
                        <a14:foregroundMark x1="6295" y1="13849" x2="9892" y2="22662"/>
                        <a14:foregroundMark x1="9892" y1="22662" x2="16007" y2="24820"/>
                        <a14:foregroundMark x1="5935" y1="17266" x2="12410" y2="24101"/>
                        <a14:foregroundMark x1="12410" y1="24101" x2="13849" y2="24820"/>
                        <a14:foregroundMark x1="7014" y1="19424" x2="10072" y2="23201"/>
                        <a14:foregroundMark x1="8453" y1="22302" x2="8453" y2="22302"/>
                        <a14:foregroundMark x1="7734" y1="10971" x2="9892" y2="8453"/>
                        <a14:foregroundMark x1="8993" y1="8094" x2="8993" y2="8094"/>
                        <a14:foregroundMark x1="13489" y1="5755" x2="13489" y2="5755"/>
                        <a14:foregroundMark x1="25000" y1="13309" x2="25000" y2="13309"/>
                        <a14:foregroundMark x1="25000" y1="16547" x2="25000" y2="16547"/>
                        <a14:foregroundMark x1="25540" y1="14388" x2="25540" y2="14388"/>
                        <a14:foregroundMark x1="24820" y1="19784" x2="24820" y2="19784"/>
                        <a14:foregroundMark x1="23561" y1="21942" x2="23561" y2="21942"/>
                        <a14:foregroundMark x1="6295" y1="19065" x2="6295" y2="19065"/>
                        <a14:foregroundMark x1="15288" y1="5216" x2="15288" y2="5216"/>
                        <a14:foregroundMark x1="20144" y1="7194" x2="20144" y2="7194"/>
                        <a14:foregroundMark x1="16367" y1="6295" x2="23201" y2="10971"/>
                        <a14:foregroundMark x1="20863" y1="7194" x2="23561" y2="9892"/>
                        <a14:foregroundMark x1="24640" y1="10791" x2="24640" y2="10791"/>
                        <a14:foregroundMark x1="22842" y1="8453" x2="22842" y2="8453"/>
                      </a14:backgroundRemoval>
                    </a14:imgEffect>
                  </a14:imgLayer>
                </a14:imgProps>
              </a:ext>
              <a:ext uri="{28A0092B-C50C-407E-A947-70E740481C1C}">
                <a14:useLocalDpi xmlns:a14="http://schemas.microsoft.com/office/drawing/2010/main" val="0"/>
              </a:ext>
            </a:extLst>
          </a:blip>
          <a:srcRect l="4148" t="3843" r="72547" b="72639"/>
          <a:stretch/>
        </p:blipFill>
        <p:spPr bwMode="auto">
          <a:xfrm>
            <a:off x="3853124" y="3237547"/>
            <a:ext cx="1198699" cy="120964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2" descr="Big set of kids avatars,cute cartoon boys and girls faces with... | Cute  cartoon boy, Cartoon boy, Cartoon kids">
            <a:extLst>
              <a:ext uri="{FF2B5EF4-FFF2-40B4-BE49-F238E27FC236}">
                <a16:creationId xmlns:a16="http://schemas.microsoft.com/office/drawing/2014/main" id="{53A9D614-5849-488E-9328-6A14A7B62A5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241500" y="3298681"/>
            <a:ext cx="1165704" cy="11620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Decal dán tường chậu cây xương rồng 05 | Lazada.vn">
            <a:extLst>
              <a:ext uri="{FF2B5EF4-FFF2-40B4-BE49-F238E27FC236}">
                <a16:creationId xmlns:a16="http://schemas.microsoft.com/office/drawing/2014/main" id="{668BF0A4-6982-4101-9B52-ADA92CEA8A0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1920077" y="3545933"/>
            <a:ext cx="799942" cy="113984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Decal dán tường chậu cây xương rồng 05 | Lazada.vn">
            <a:extLst>
              <a:ext uri="{FF2B5EF4-FFF2-40B4-BE49-F238E27FC236}">
                <a16:creationId xmlns:a16="http://schemas.microsoft.com/office/drawing/2014/main" id="{21E54CCA-05F0-473B-A80C-EB56DC1B5138}"/>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3549790" y="3603491"/>
            <a:ext cx="776448" cy="118232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Premium Vector | Character of cute girl online merchant packing boxes  cartoon set illustration .">
            <a:extLst>
              <a:ext uri="{FF2B5EF4-FFF2-40B4-BE49-F238E27FC236}">
                <a16:creationId xmlns:a16="http://schemas.microsoft.com/office/drawing/2014/main" id="{9CF3A0EA-6880-4E6C-A3C9-99D937D29B0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181476" y="3058793"/>
            <a:ext cx="1871093" cy="2097688"/>
          </a:xfrm>
          <a:prstGeom prst="rect">
            <a:avLst/>
          </a:prstGeom>
          <a:noFill/>
          <a:extLst>
            <a:ext uri="{909E8E84-426E-40DD-AFC4-6F175D3DCCD1}">
              <a14:hiddenFill xmlns:a14="http://schemas.microsoft.com/office/drawing/2010/main">
                <a:solidFill>
                  <a:srgbClr val="FFFFFF"/>
                </a:solidFill>
              </a14:hiddenFill>
            </a:ext>
          </a:extLst>
        </p:spPr>
      </p:pic>
      <p:sp>
        <p:nvSpPr>
          <p:cNvPr id="42" name="Flowchart: Terminator 41">
            <a:extLst>
              <a:ext uri="{FF2B5EF4-FFF2-40B4-BE49-F238E27FC236}">
                <a16:creationId xmlns:a16="http://schemas.microsoft.com/office/drawing/2014/main" id="{288DF603-8A23-4D49-AB96-2C4FD0A343C0}"/>
              </a:ext>
            </a:extLst>
          </p:cNvPr>
          <p:cNvSpPr/>
          <p:nvPr/>
        </p:nvSpPr>
        <p:spPr>
          <a:xfrm>
            <a:off x="1698488" y="603387"/>
            <a:ext cx="1589882" cy="33474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libri" panose="020F0502020204030204" pitchFamily="34" charset="0"/>
                <a:cs typeface="Calibri" panose="020F0502020204030204" pitchFamily="34" charset="0"/>
              </a:rPr>
              <a:t>Thành phần</a:t>
            </a:r>
            <a:endParaRPr lang="en-US" sz="2000" b="1" dirty="0">
              <a:solidFill>
                <a:srgbClr val="002060"/>
              </a:solidFill>
              <a:latin typeface="Calibri" panose="020F0502020204030204" pitchFamily="34" charset="0"/>
              <a:cs typeface="Calibri" panose="020F0502020204030204" pitchFamily="34" charset="0"/>
            </a:endParaRPr>
          </a:p>
        </p:txBody>
      </p:sp>
      <p:cxnSp>
        <p:nvCxnSpPr>
          <p:cNvPr id="5" name="Straight Connector 4"/>
          <p:cNvCxnSpPr/>
          <p:nvPr/>
        </p:nvCxnSpPr>
        <p:spPr>
          <a:xfrm>
            <a:off x="394586" y="651190"/>
            <a:ext cx="2870061" cy="454041"/>
          </a:xfrm>
          <a:prstGeom prst="line">
            <a:avLst/>
          </a:prstGeom>
        </p:spPr>
        <p:style>
          <a:lnRef idx="2">
            <a:schemeClr val="accent3"/>
          </a:lnRef>
          <a:fillRef idx="0">
            <a:schemeClr val="accent3"/>
          </a:fillRef>
          <a:effectRef idx="1">
            <a:schemeClr val="accent3"/>
          </a:effectRef>
          <a:fontRef idx="minor">
            <a:schemeClr val="tx1"/>
          </a:fontRef>
        </p:style>
      </p:cxnSp>
      <p:sp>
        <p:nvSpPr>
          <p:cNvPr id="50" name="Flowchart: Terminator 49">
            <a:extLst>
              <a:ext uri="{FF2B5EF4-FFF2-40B4-BE49-F238E27FC236}">
                <a16:creationId xmlns:a16="http://schemas.microsoft.com/office/drawing/2014/main" id="{2BF941C1-DDD9-4490-B25E-741CC2CA5982}"/>
              </a:ext>
            </a:extLst>
          </p:cNvPr>
          <p:cNvSpPr/>
          <p:nvPr/>
        </p:nvSpPr>
        <p:spPr>
          <a:xfrm>
            <a:off x="2871554" y="163499"/>
            <a:ext cx="3342712" cy="334742"/>
          </a:xfrm>
          <a:prstGeom prst="flowChartTerminator">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Kiểu câu Ai thế nào?</a:t>
            </a:r>
            <a:endParaRPr lang="en-US" sz="2400" b="1" dirty="0">
              <a:solidFill>
                <a:srgbClr val="002060"/>
              </a:solidFill>
              <a:latin typeface="Calibri" panose="020F050202020403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5F0D4006-1DFC-4D1E-8FC5-504EB1959FD6}"/>
              </a:ext>
            </a:extLst>
          </p:cNvPr>
          <p:cNvSpPr/>
          <p:nvPr/>
        </p:nvSpPr>
        <p:spPr>
          <a:xfrm>
            <a:off x="6269075" y="2778538"/>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rất to.</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7460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barn(inVertic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barn(inVertical)">
                                      <p:cBhvr>
                                        <p:cTn id="69" dur="500"/>
                                        <p:tgtEl>
                                          <p:spTgt spid="5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barn(inVertical)">
                                      <p:cBhvr>
                                        <p:cTn id="74" dur="500"/>
                                        <p:tgtEl>
                                          <p:spTgt spid="5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barn(inVertical)">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arn(inVertical)">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barn(inVertical)">
                                      <p:cBhvr>
                                        <p:cTn id="89" dur="500"/>
                                        <p:tgtEl>
                                          <p:spTgt spid="5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arn(inVertical)">
                                      <p:cBhvr>
                                        <p:cTn id="94" dur="500"/>
                                        <p:tgtEl>
                                          <p:spTgt spid="5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wipe(down)">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61"/>
                                        </p:tgtEl>
                                      </p:cBhvr>
                                    </p:animEffect>
                                    <p:set>
                                      <p:cBhvr>
                                        <p:cTn id="104" dur="1" fill="hold">
                                          <p:stCondLst>
                                            <p:cond delay="499"/>
                                          </p:stCondLst>
                                        </p:cTn>
                                        <p:tgtEl>
                                          <p:spTgt spid="6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1000"/>
                                        <p:tgtEl>
                                          <p:spTgt spid="69"/>
                                        </p:tgtEl>
                                      </p:cBhvr>
                                    </p:animEffect>
                                    <p:anim calcmode="lin" valueType="num">
                                      <p:cBhvr>
                                        <p:cTn id="110" dur="1000" fill="hold"/>
                                        <p:tgtEl>
                                          <p:spTgt spid="69"/>
                                        </p:tgtEl>
                                        <p:attrNameLst>
                                          <p:attrName>ppt_x</p:attrName>
                                        </p:attrNameLst>
                                      </p:cBhvr>
                                      <p:tavLst>
                                        <p:tav tm="0">
                                          <p:val>
                                            <p:strVal val="#ppt_x"/>
                                          </p:val>
                                        </p:tav>
                                        <p:tav tm="100000">
                                          <p:val>
                                            <p:strVal val="#ppt_x"/>
                                          </p:val>
                                        </p:tav>
                                      </p:tavLst>
                                    </p:anim>
                                    <p:anim calcmode="lin" valueType="num">
                                      <p:cBhvr>
                                        <p:cTn id="111" dur="1000" fill="hold"/>
                                        <p:tgtEl>
                                          <p:spTgt spid="69"/>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77"/>
                                        </p:tgtEl>
                                        <p:attrNameLst>
                                          <p:attrName>style.visibility</p:attrName>
                                        </p:attrNameLst>
                                      </p:cBhvr>
                                      <p:to>
                                        <p:strVal val="visible"/>
                                      </p:to>
                                    </p:set>
                                    <p:animEffect transition="in" filter="fade">
                                      <p:cBhvr>
                                        <p:cTn id="114" dur="1000"/>
                                        <p:tgtEl>
                                          <p:spTgt spid="77"/>
                                        </p:tgtEl>
                                      </p:cBhvr>
                                    </p:animEffect>
                                    <p:anim calcmode="lin" valueType="num">
                                      <p:cBhvr>
                                        <p:cTn id="115" dur="1000" fill="hold"/>
                                        <p:tgtEl>
                                          <p:spTgt spid="77"/>
                                        </p:tgtEl>
                                        <p:attrNameLst>
                                          <p:attrName>ppt_x</p:attrName>
                                        </p:attrNameLst>
                                      </p:cBhvr>
                                      <p:tavLst>
                                        <p:tav tm="0">
                                          <p:val>
                                            <p:strVal val="#ppt_x"/>
                                          </p:val>
                                        </p:tav>
                                        <p:tav tm="100000">
                                          <p:val>
                                            <p:strVal val="#ppt_x"/>
                                          </p:val>
                                        </p:tav>
                                      </p:tavLst>
                                    </p:anim>
                                    <p:anim calcmode="lin" valueType="num">
                                      <p:cBhvr>
                                        <p:cTn id="116" dur="1000" fill="hold"/>
                                        <p:tgtEl>
                                          <p:spTgt spid="77"/>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71"/>
                                        </p:tgtEl>
                                        <p:attrNameLst>
                                          <p:attrName>style.visibility</p:attrName>
                                        </p:attrNameLst>
                                      </p:cBhvr>
                                      <p:to>
                                        <p:strVal val="visible"/>
                                      </p:to>
                                    </p:set>
                                    <p:animEffect transition="in" filter="fade">
                                      <p:cBhvr>
                                        <p:cTn id="119" dur="1000"/>
                                        <p:tgtEl>
                                          <p:spTgt spid="71"/>
                                        </p:tgtEl>
                                      </p:cBhvr>
                                    </p:animEffect>
                                    <p:anim calcmode="lin" valueType="num">
                                      <p:cBhvr>
                                        <p:cTn id="120" dur="1000" fill="hold"/>
                                        <p:tgtEl>
                                          <p:spTgt spid="71"/>
                                        </p:tgtEl>
                                        <p:attrNameLst>
                                          <p:attrName>ppt_x</p:attrName>
                                        </p:attrNameLst>
                                      </p:cBhvr>
                                      <p:tavLst>
                                        <p:tav tm="0">
                                          <p:val>
                                            <p:strVal val="#ppt_x"/>
                                          </p:val>
                                        </p:tav>
                                        <p:tav tm="100000">
                                          <p:val>
                                            <p:strVal val="#ppt_x"/>
                                          </p:val>
                                        </p:tav>
                                      </p:tavLst>
                                    </p:anim>
                                    <p:anim calcmode="lin" valueType="num">
                                      <p:cBhvr>
                                        <p:cTn id="121" dur="1000" fill="hold"/>
                                        <p:tgtEl>
                                          <p:spTgt spid="71"/>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1000"/>
                                        <p:tgtEl>
                                          <p:spTgt spid="76"/>
                                        </p:tgtEl>
                                      </p:cBhvr>
                                    </p:animEffect>
                                    <p:anim calcmode="lin" valueType="num">
                                      <p:cBhvr>
                                        <p:cTn id="125" dur="1000" fill="hold"/>
                                        <p:tgtEl>
                                          <p:spTgt spid="76"/>
                                        </p:tgtEl>
                                        <p:attrNameLst>
                                          <p:attrName>ppt_x</p:attrName>
                                        </p:attrNameLst>
                                      </p:cBhvr>
                                      <p:tavLst>
                                        <p:tav tm="0">
                                          <p:val>
                                            <p:strVal val="#ppt_x"/>
                                          </p:val>
                                        </p:tav>
                                        <p:tav tm="100000">
                                          <p:val>
                                            <p:strVal val="#ppt_x"/>
                                          </p:val>
                                        </p:tav>
                                      </p:tavLst>
                                    </p:anim>
                                    <p:anim calcmode="lin" valueType="num">
                                      <p:cBhvr>
                                        <p:cTn id="12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animBg="1"/>
      <p:bldP spid="3" grpId="0" animBg="1"/>
      <p:bldP spid="32" grpId="0" animBg="1"/>
      <p:bldP spid="16" grpId="0" animBg="1"/>
      <p:bldP spid="17" grpId="0" animBg="1"/>
      <p:bldP spid="4" grpId="0"/>
      <p:bldP spid="23" grpId="0"/>
      <p:bldP spid="24" grpId="0"/>
      <p:bldP spid="38" grpId="0"/>
      <p:bldP spid="39" grpId="0"/>
      <p:bldP spid="55" grpId="0"/>
      <p:bldP spid="56" grpId="0"/>
      <p:bldP spid="57" grpId="0"/>
      <p:bldP spid="58" grpId="0"/>
      <p:bldP spid="59" grpId="0"/>
      <p:bldP spid="61" grpId="0" animBg="1"/>
      <p:bldP spid="61" grpId="1" animBg="1"/>
      <p:bldP spid="42" grpId="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sp>
        <p:nvSpPr>
          <p:cNvPr id="27" name="Rectangle 26">
            <a:extLst>
              <a:ext uri="{FF2B5EF4-FFF2-40B4-BE49-F238E27FC236}">
                <a16:creationId xmlns:a16="http://schemas.microsoft.com/office/drawing/2014/main" id="{D8A745D2-D892-4283-98EC-C308BEB4C1DB}"/>
              </a:ext>
            </a:extLst>
          </p:cNvPr>
          <p:cNvSpPr/>
          <p:nvPr/>
        </p:nvSpPr>
        <p:spPr>
          <a:xfrm>
            <a:off x="3280693" y="651190"/>
            <a:ext cx="2779591" cy="2562817"/>
          </a:xfrm>
          <a:prstGeom prst="rect">
            <a:avLst/>
          </a:prstGeom>
          <a:solidFill>
            <a:srgbClr val="CCFF99"/>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BF15C5-240F-4F6D-B79B-780A06DE58F2}"/>
              </a:ext>
            </a:extLst>
          </p:cNvPr>
          <p:cNvSpPr/>
          <p:nvPr/>
        </p:nvSpPr>
        <p:spPr>
          <a:xfrm>
            <a:off x="396057" y="637558"/>
            <a:ext cx="2868590" cy="2562817"/>
          </a:xfrm>
          <a:prstGeom prst="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extLst>
              <a:ext uri="{FF2B5EF4-FFF2-40B4-BE49-F238E27FC236}">
                <a16:creationId xmlns:a16="http://schemas.microsoft.com/office/drawing/2014/main" id="{288DF603-8A23-4D49-AB96-2C4FD0A343C0}"/>
              </a:ext>
            </a:extLst>
          </p:cNvPr>
          <p:cNvSpPr/>
          <p:nvPr/>
        </p:nvSpPr>
        <p:spPr>
          <a:xfrm>
            <a:off x="395322" y="800963"/>
            <a:ext cx="1298503" cy="33474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libri" panose="020F0502020204030204" pitchFamily="34" charset="0"/>
                <a:cs typeface="Calibri" panose="020F0502020204030204" pitchFamily="34" charset="0"/>
              </a:rPr>
              <a:t>Đặc điểm</a:t>
            </a:r>
            <a:endParaRPr lang="en-US" sz="2000" b="1" dirty="0">
              <a:solidFill>
                <a:srgbClr val="00206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3EC24341-40AB-4EA9-9AE7-E1CBF278388F}"/>
              </a:ext>
            </a:extLst>
          </p:cNvPr>
          <p:cNvSpPr/>
          <p:nvPr/>
        </p:nvSpPr>
        <p:spPr>
          <a:xfrm>
            <a:off x="6082818" y="637558"/>
            <a:ext cx="2805849" cy="2562817"/>
          </a:xfrm>
          <a:prstGeom prst="rect">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2BF941C1-DDD9-4490-B25E-741CC2CA5982}"/>
              </a:ext>
            </a:extLst>
          </p:cNvPr>
          <p:cNvSpPr/>
          <p:nvPr/>
        </p:nvSpPr>
        <p:spPr>
          <a:xfrm>
            <a:off x="3811016" y="715343"/>
            <a:ext cx="1463788" cy="334742"/>
          </a:xfrm>
          <a:prstGeom prst="flowChartTerminator">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Chủ ngữ</a:t>
            </a:r>
            <a:endParaRPr lang="en-US" sz="2400" b="1" dirty="0">
              <a:solidFill>
                <a:srgbClr val="002060"/>
              </a:solidFill>
              <a:latin typeface="Calibri" panose="020F0502020204030204" pitchFamily="34" charset="0"/>
              <a:cs typeface="Calibri" panose="020F0502020204030204" pitchFamily="34" charset="0"/>
            </a:endParaRPr>
          </a:p>
        </p:txBody>
      </p:sp>
      <p:sp>
        <p:nvSpPr>
          <p:cNvPr id="17" name="Flowchart: Terminator 16">
            <a:extLst>
              <a:ext uri="{FF2B5EF4-FFF2-40B4-BE49-F238E27FC236}">
                <a16:creationId xmlns:a16="http://schemas.microsoft.com/office/drawing/2014/main" id="{04F7AF65-17CC-4F1D-9DA9-F597B58092E8}"/>
              </a:ext>
            </a:extLst>
          </p:cNvPr>
          <p:cNvSpPr/>
          <p:nvPr/>
        </p:nvSpPr>
        <p:spPr>
          <a:xfrm>
            <a:off x="6756436" y="736839"/>
            <a:ext cx="1324217" cy="334742"/>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Vị ngữ</a:t>
            </a:r>
            <a:endParaRPr lang="en-US" sz="2400" b="1" dirty="0">
              <a:solidFill>
                <a:srgbClr val="002060"/>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51884B61-D09D-4364-AFA4-40F7F078FFCB}"/>
              </a:ext>
            </a:extLst>
          </p:cNvPr>
          <p:cNvSpPr/>
          <p:nvPr/>
        </p:nvSpPr>
        <p:spPr>
          <a:xfrm>
            <a:off x="1307454" y="1372663"/>
            <a:ext cx="981359"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Câu hỏi</a:t>
            </a:r>
            <a:endParaRPr lang="en-US" sz="2000" b="1" dirty="0">
              <a:solidFill>
                <a:srgbClr val="002060"/>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1C4764F4-E298-4782-8170-F08B2DC16218}"/>
              </a:ext>
            </a:extLst>
          </p:cNvPr>
          <p:cNvSpPr/>
          <p:nvPr/>
        </p:nvSpPr>
        <p:spPr>
          <a:xfrm>
            <a:off x="1354648" y="2190662"/>
            <a:ext cx="995785"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Cấu tạo</a:t>
            </a:r>
            <a:endParaRPr lang="en-US" sz="2000" b="1" dirty="0">
              <a:solidFill>
                <a:srgbClr val="00206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183D0CB9-FD58-44DD-A29F-8318C9A5CD94}"/>
              </a:ext>
            </a:extLst>
          </p:cNvPr>
          <p:cNvSpPr/>
          <p:nvPr/>
        </p:nvSpPr>
        <p:spPr>
          <a:xfrm>
            <a:off x="1456960" y="2786921"/>
            <a:ext cx="732894"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Ví dụ</a:t>
            </a:r>
            <a:endParaRPr lang="en-US" sz="2000" b="1"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AF46EBF-31AF-49E0-86A5-0769F5730ADB}"/>
              </a:ext>
            </a:extLst>
          </p:cNvPr>
          <p:cNvCxnSpPr>
            <a:cxnSpLocks/>
          </p:cNvCxnSpPr>
          <p:nvPr/>
        </p:nvCxnSpPr>
        <p:spPr>
          <a:xfrm flipV="1">
            <a:off x="396057" y="1135705"/>
            <a:ext cx="8492610" cy="58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919423-201D-42D9-9DD2-D968E738B90F}"/>
              </a:ext>
            </a:extLst>
          </p:cNvPr>
          <p:cNvCxnSpPr>
            <a:cxnSpLocks/>
            <a:endCxn id="32" idx="3"/>
          </p:cNvCxnSpPr>
          <p:nvPr/>
        </p:nvCxnSpPr>
        <p:spPr>
          <a:xfrm flipV="1">
            <a:off x="426718" y="1918967"/>
            <a:ext cx="8461949" cy="136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4DFFEBE-8578-45EA-A0EC-F47BE8EEFF65}"/>
              </a:ext>
            </a:extLst>
          </p:cNvPr>
          <p:cNvCxnSpPr>
            <a:cxnSpLocks/>
          </p:cNvCxnSpPr>
          <p:nvPr/>
        </p:nvCxnSpPr>
        <p:spPr>
          <a:xfrm>
            <a:off x="396057" y="2762848"/>
            <a:ext cx="8492610" cy="2020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45AEC38-9BD1-43B1-B613-ECBF5AA55C5D}"/>
              </a:ext>
            </a:extLst>
          </p:cNvPr>
          <p:cNvSpPr/>
          <p:nvPr/>
        </p:nvSpPr>
        <p:spPr>
          <a:xfrm>
            <a:off x="6912164" y="1269157"/>
            <a:ext cx="780984"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Là gì?</a:t>
            </a:r>
            <a:endParaRPr lang="en-US" sz="2000" b="1" dirty="0">
              <a:solidFill>
                <a:srgbClr val="002060"/>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02AC097B-5203-4778-8D4B-B11211313911}"/>
              </a:ext>
            </a:extLst>
          </p:cNvPr>
          <p:cNvSpPr/>
          <p:nvPr/>
        </p:nvSpPr>
        <p:spPr>
          <a:xfrm>
            <a:off x="3634343" y="1340043"/>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Ai (cái gì, con gì)?</a:t>
            </a:r>
            <a:endParaRPr lang="en-US" sz="2000" b="1" dirty="0">
              <a:solidFill>
                <a:srgbClr val="002060"/>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1EA4DCCA-D3F8-4CE1-B08D-12438C42FBAC}"/>
              </a:ext>
            </a:extLst>
          </p:cNvPr>
          <p:cNvSpPr/>
          <p:nvPr/>
        </p:nvSpPr>
        <p:spPr>
          <a:xfrm>
            <a:off x="3294656" y="2127642"/>
            <a:ext cx="2992977"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 Danh từ, cụm danh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561EC492-8755-453D-ABDD-B9DF8ACE60EE}"/>
              </a:ext>
            </a:extLst>
          </p:cNvPr>
          <p:cNvSpPr/>
          <p:nvPr/>
        </p:nvSpPr>
        <p:spPr>
          <a:xfrm>
            <a:off x="5997267" y="2144443"/>
            <a:ext cx="3004349"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Là + danh từ, cụm danh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5F0D4006-1DFC-4D1E-8FC5-504EB1959FD6}"/>
              </a:ext>
            </a:extLst>
          </p:cNvPr>
          <p:cNvSpPr/>
          <p:nvPr/>
        </p:nvSpPr>
        <p:spPr>
          <a:xfrm>
            <a:off x="3434468" y="2798273"/>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Bố của em</a:t>
            </a:r>
            <a:endParaRPr lang="en-US" sz="2000" b="1" dirty="0">
              <a:solidFill>
                <a:srgbClr val="002060"/>
              </a:solidFill>
              <a:latin typeface="Calibri" panose="020F0502020204030204" pitchFamily="34" charset="0"/>
              <a:cs typeface="Calibri" panose="020F0502020204030204" pitchFamily="34" charset="0"/>
            </a:endParaRPr>
          </a:p>
        </p:txBody>
      </p:sp>
      <p:sp>
        <p:nvSpPr>
          <p:cNvPr id="61" name="Speech Bubble: Rectangle with Corners Rounded 60">
            <a:extLst>
              <a:ext uri="{FF2B5EF4-FFF2-40B4-BE49-F238E27FC236}">
                <a16:creationId xmlns:a16="http://schemas.microsoft.com/office/drawing/2014/main" id="{B55701F6-B58E-4E02-9D5E-5A492A8C79E2}"/>
              </a:ext>
            </a:extLst>
          </p:cNvPr>
          <p:cNvSpPr/>
          <p:nvPr/>
        </p:nvSpPr>
        <p:spPr>
          <a:xfrm>
            <a:off x="1456960" y="3871532"/>
            <a:ext cx="6679959" cy="741447"/>
          </a:xfrm>
          <a:prstGeom prst="wedgeRoundRectCallout">
            <a:avLst>
              <a:gd name="adj1" fmla="val -58733"/>
              <a:gd name="adj2" fmla="val 20278"/>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Cảm ơn các bạn nhiều nhé! </a:t>
            </a:r>
          </a:p>
          <a:p>
            <a:pPr algn="just"/>
            <a:r>
              <a:rPr lang="vi-VN" sz="2000" dirty="0">
                <a:solidFill>
                  <a:srgbClr val="002060"/>
                </a:solidFill>
              </a:rPr>
              <a:t>Vậy là mình đã nhận được đơn của các khách hàng rồi.</a:t>
            </a:r>
            <a:endParaRPr lang="en-US" sz="2000" b="1" i="1" dirty="0">
              <a:solidFill>
                <a:srgbClr val="002060"/>
              </a:solidFill>
            </a:endParaRPr>
          </a:p>
        </p:txBody>
      </p:sp>
      <p:pic>
        <p:nvPicPr>
          <p:cNvPr id="23564" name="Picture 12" descr="Big set of kids avatars,cute cartoon boys and girls faces with... | Cute  cartoon boy, Cartoon boy, Cartoon kids">
            <a:extLst>
              <a:ext uri="{FF2B5EF4-FFF2-40B4-BE49-F238E27FC236}">
                <a16:creationId xmlns:a16="http://schemas.microsoft.com/office/drawing/2014/main" id="{C7F8F08B-CC42-49B5-9BCD-80C435AF2B2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5337697" y="3186257"/>
            <a:ext cx="1188518" cy="122494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Big set of kids avatars,cute cartoon boys and girls faces with... | Cute  cartoon boy, Cartoon boy, Cartoon kids">
            <a:extLst>
              <a:ext uri="{FF2B5EF4-FFF2-40B4-BE49-F238E27FC236}">
                <a16:creationId xmlns:a16="http://schemas.microsoft.com/office/drawing/2014/main" id="{EF63DB29-5732-4A06-9B10-DB38C32CB2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6809573" y="3332845"/>
            <a:ext cx="1245354" cy="116992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Decal dán tường chậu cây xương rồng 05 | Lazada.vn">
            <a:extLst>
              <a:ext uri="{FF2B5EF4-FFF2-40B4-BE49-F238E27FC236}">
                <a16:creationId xmlns:a16="http://schemas.microsoft.com/office/drawing/2014/main" id="{127A4A8F-F50B-482A-86C5-3BB82B702A7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039059" y="3683762"/>
            <a:ext cx="929447" cy="120555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Decal dán tường chậu cây xương rồng 05 | Lazada.vn">
            <a:extLst>
              <a:ext uri="{FF2B5EF4-FFF2-40B4-BE49-F238E27FC236}">
                <a16:creationId xmlns:a16="http://schemas.microsoft.com/office/drawing/2014/main" id="{AFDB6AF4-3011-4F6F-861B-3225FD619B5C}"/>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8454" b="95384" l="44481" r="63148">
                        <a14:foregroundMark x1="47722" y1="81519" x2="57215" y2="90380"/>
                        <a14:foregroundMark x1="50127" y1="90127" x2="55949" y2="87722"/>
                        <a14:foregroundMark x1="50759" y1="82785" x2="55443" y2="87468"/>
                        <a14:foregroundMark x1="50633" y1="82152" x2="56835" y2="90506"/>
                        <a14:foregroundMark x1="56835" y1="90506" x2="56835" y2="91646"/>
                        <a14:foregroundMark x1="55316" y1="84810" x2="57722" y2="83291"/>
                        <a14:foregroundMark x1="56582" y1="79747" x2="58101" y2="88987"/>
                        <a14:foregroundMark x1="46582" y1="82785" x2="49747" y2="89873"/>
                        <a14:foregroundMark x1="54430" y1="60633" x2="54430" y2="60633"/>
                        <a14:foregroundMark x1="54810" y1="60380" x2="54810" y2="60380"/>
                      </a14:backgroundRemoval>
                    </a14:imgEffect>
                  </a14:imgLayer>
                </a14:imgProps>
              </a:ext>
              <a:ext uri="{28A0092B-C50C-407E-A947-70E740481C1C}">
                <a14:useLocalDpi xmlns:a14="http://schemas.microsoft.com/office/drawing/2010/main" val="0"/>
              </a:ext>
            </a:extLst>
          </a:blip>
          <a:srcRect l="42148" t="53838" r="34519"/>
          <a:stretch/>
        </p:blipFill>
        <p:spPr bwMode="auto">
          <a:xfrm>
            <a:off x="6723812" y="3588562"/>
            <a:ext cx="665967" cy="131752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Premium Vector | Character of cute girl online merchant packing boxes  cartoon set illustration .">
            <a:extLst>
              <a:ext uri="{FF2B5EF4-FFF2-40B4-BE49-F238E27FC236}">
                <a16:creationId xmlns:a16="http://schemas.microsoft.com/office/drawing/2014/main" id="{9CF3A0EA-6880-4E6C-A3C9-99D937D29B0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181476" y="3058793"/>
            <a:ext cx="1871093" cy="2097688"/>
          </a:xfrm>
          <a:prstGeom prst="rect">
            <a:avLst/>
          </a:prstGeom>
          <a:noFill/>
          <a:extLst>
            <a:ext uri="{909E8E84-426E-40DD-AFC4-6F175D3DCCD1}">
              <a14:hiddenFill xmlns:a14="http://schemas.microsoft.com/office/drawing/2010/main">
                <a:solidFill>
                  <a:srgbClr val="FFFFFF"/>
                </a:solidFill>
              </a14:hiddenFill>
            </a:ext>
          </a:extLst>
        </p:spPr>
      </p:pic>
      <p:sp>
        <p:nvSpPr>
          <p:cNvPr id="42" name="Flowchart: Terminator 41">
            <a:extLst>
              <a:ext uri="{FF2B5EF4-FFF2-40B4-BE49-F238E27FC236}">
                <a16:creationId xmlns:a16="http://schemas.microsoft.com/office/drawing/2014/main" id="{288DF603-8A23-4D49-AB96-2C4FD0A343C0}"/>
              </a:ext>
            </a:extLst>
          </p:cNvPr>
          <p:cNvSpPr/>
          <p:nvPr/>
        </p:nvSpPr>
        <p:spPr>
          <a:xfrm>
            <a:off x="1698488" y="603387"/>
            <a:ext cx="1589882" cy="33474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libri" panose="020F0502020204030204" pitchFamily="34" charset="0"/>
                <a:cs typeface="Calibri" panose="020F0502020204030204" pitchFamily="34" charset="0"/>
              </a:rPr>
              <a:t>Thành phần</a:t>
            </a:r>
            <a:endParaRPr lang="en-US" sz="2000" b="1" dirty="0">
              <a:solidFill>
                <a:srgbClr val="002060"/>
              </a:solidFill>
              <a:latin typeface="Calibri" panose="020F0502020204030204" pitchFamily="34" charset="0"/>
              <a:cs typeface="Calibri" panose="020F0502020204030204" pitchFamily="34" charset="0"/>
            </a:endParaRPr>
          </a:p>
        </p:txBody>
      </p:sp>
      <p:cxnSp>
        <p:nvCxnSpPr>
          <p:cNvPr id="5" name="Straight Connector 4"/>
          <p:cNvCxnSpPr/>
          <p:nvPr/>
        </p:nvCxnSpPr>
        <p:spPr>
          <a:xfrm>
            <a:off x="394586" y="651190"/>
            <a:ext cx="2870061" cy="454041"/>
          </a:xfrm>
          <a:prstGeom prst="line">
            <a:avLst/>
          </a:prstGeom>
        </p:spPr>
        <p:style>
          <a:lnRef idx="2">
            <a:schemeClr val="accent3"/>
          </a:lnRef>
          <a:fillRef idx="0">
            <a:schemeClr val="accent3"/>
          </a:fillRef>
          <a:effectRef idx="1">
            <a:schemeClr val="accent3"/>
          </a:effectRef>
          <a:fontRef idx="minor">
            <a:schemeClr val="tx1"/>
          </a:fontRef>
        </p:style>
      </p:cxnSp>
      <p:sp>
        <p:nvSpPr>
          <p:cNvPr id="50" name="Flowchart: Terminator 49">
            <a:extLst>
              <a:ext uri="{FF2B5EF4-FFF2-40B4-BE49-F238E27FC236}">
                <a16:creationId xmlns:a16="http://schemas.microsoft.com/office/drawing/2014/main" id="{2BF941C1-DDD9-4490-B25E-741CC2CA5982}"/>
              </a:ext>
            </a:extLst>
          </p:cNvPr>
          <p:cNvSpPr/>
          <p:nvPr/>
        </p:nvSpPr>
        <p:spPr>
          <a:xfrm>
            <a:off x="2871554" y="163499"/>
            <a:ext cx="3342712" cy="334742"/>
          </a:xfrm>
          <a:prstGeom prst="flowChartTerminator">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Kiểu câu Ai là gì?</a:t>
            </a:r>
            <a:endParaRPr lang="en-US" sz="2400" b="1" dirty="0">
              <a:solidFill>
                <a:srgbClr val="002060"/>
              </a:solidFill>
              <a:latin typeface="Calibri" panose="020F050202020403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5F0D4006-1DFC-4D1E-8FC5-504EB1959FD6}"/>
              </a:ext>
            </a:extLst>
          </p:cNvPr>
          <p:cNvSpPr/>
          <p:nvPr/>
        </p:nvSpPr>
        <p:spPr>
          <a:xfrm>
            <a:off x="6269075" y="2778538"/>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là một nhà thơ.</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64736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barn(inVertic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barn(inVertical)">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barn(inVertical)">
                                      <p:cBhvr>
                                        <p:cTn id="79" dur="500"/>
                                        <p:tgtEl>
                                          <p:spTgt spid="5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barn(inVertical)">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wipe(down)">
                                      <p:cBhvr>
                                        <p:cTn id="89" dur="500"/>
                                        <p:tgtEl>
                                          <p:spTgt spid="6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61"/>
                                        </p:tgtEl>
                                      </p:cBhvr>
                                    </p:animEffect>
                                    <p:set>
                                      <p:cBhvr>
                                        <p:cTn id="94" dur="1" fill="hold">
                                          <p:stCondLst>
                                            <p:cond delay="499"/>
                                          </p:stCondLst>
                                        </p:cTn>
                                        <p:tgtEl>
                                          <p:spTgt spid="61"/>
                                        </p:tgtEl>
                                        <p:attrNameLst>
                                          <p:attrName>style.visibility</p:attrName>
                                        </p:attrNameLst>
                                      </p:cBhvr>
                                      <p:to>
                                        <p:strVal val="hidden"/>
                                      </p:to>
                                    </p:set>
                                  </p:childTnLst>
                                </p:cTn>
                              </p:par>
                              <p:par>
                                <p:cTn id="95" presetID="42" presetClass="entr" presetSubtype="0" fill="hold"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1000"/>
                                        <p:tgtEl>
                                          <p:spTgt spid="70"/>
                                        </p:tgtEl>
                                      </p:cBhvr>
                                    </p:animEffect>
                                    <p:anim calcmode="lin" valueType="num">
                                      <p:cBhvr>
                                        <p:cTn id="98" dur="1000" fill="hold"/>
                                        <p:tgtEl>
                                          <p:spTgt spid="70"/>
                                        </p:tgtEl>
                                        <p:attrNameLst>
                                          <p:attrName>ppt_x</p:attrName>
                                        </p:attrNameLst>
                                      </p:cBhvr>
                                      <p:tavLst>
                                        <p:tav tm="0">
                                          <p:val>
                                            <p:strVal val="#ppt_x"/>
                                          </p:val>
                                        </p:tav>
                                        <p:tav tm="100000">
                                          <p:val>
                                            <p:strVal val="#ppt_x"/>
                                          </p:val>
                                        </p:tav>
                                      </p:tavLst>
                                    </p:anim>
                                    <p:anim calcmode="lin" valueType="num">
                                      <p:cBhvr>
                                        <p:cTn id="99" dur="1000" fill="hold"/>
                                        <p:tgtEl>
                                          <p:spTgt spid="7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3564"/>
                                        </p:tgtEl>
                                        <p:attrNameLst>
                                          <p:attrName>style.visibility</p:attrName>
                                        </p:attrNameLst>
                                      </p:cBhvr>
                                      <p:to>
                                        <p:strVal val="visible"/>
                                      </p:to>
                                    </p:set>
                                    <p:animEffect transition="in" filter="fade">
                                      <p:cBhvr>
                                        <p:cTn id="102" dur="1000"/>
                                        <p:tgtEl>
                                          <p:spTgt spid="23564"/>
                                        </p:tgtEl>
                                      </p:cBhvr>
                                    </p:animEffect>
                                    <p:anim calcmode="lin" valueType="num">
                                      <p:cBhvr>
                                        <p:cTn id="103" dur="1000" fill="hold"/>
                                        <p:tgtEl>
                                          <p:spTgt spid="23564"/>
                                        </p:tgtEl>
                                        <p:attrNameLst>
                                          <p:attrName>ppt_x</p:attrName>
                                        </p:attrNameLst>
                                      </p:cBhvr>
                                      <p:tavLst>
                                        <p:tav tm="0">
                                          <p:val>
                                            <p:strVal val="#ppt_x"/>
                                          </p:val>
                                        </p:tav>
                                        <p:tav tm="100000">
                                          <p:val>
                                            <p:strVal val="#ppt_x"/>
                                          </p:val>
                                        </p:tav>
                                      </p:tavLst>
                                    </p:anim>
                                    <p:anim calcmode="lin" valueType="num">
                                      <p:cBhvr>
                                        <p:cTn id="104" dur="1000" fill="hold"/>
                                        <p:tgtEl>
                                          <p:spTgt spid="23564"/>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1000"/>
                                        <p:tgtEl>
                                          <p:spTgt spid="72"/>
                                        </p:tgtEl>
                                      </p:cBhvr>
                                    </p:animEffect>
                                    <p:anim calcmode="lin" valueType="num">
                                      <p:cBhvr>
                                        <p:cTn id="108" dur="1000" fill="hold"/>
                                        <p:tgtEl>
                                          <p:spTgt spid="72"/>
                                        </p:tgtEl>
                                        <p:attrNameLst>
                                          <p:attrName>ppt_x</p:attrName>
                                        </p:attrNameLst>
                                      </p:cBhvr>
                                      <p:tavLst>
                                        <p:tav tm="0">
                                          <p:val>
                                            <p:strVal val="#ppt_x"/>
                                          </p:val>
                                        </p:tav>
                                        <p:tav tm="100000">
                                          <p:val>
                                            <p:strVal val="#ppt_x"/>
                                          </p:val>
                                        </p:tav>
                                      </p:tavLst>
                                    </p:anim>
                                    <p:anim calcmode="lin" valueType="num">
                                      <p:cBhvr>
                                        <p:cTn id="109" dur="1000" fill="hold"/>
                                        <p:tgtEl>
                                          <p:spTgt spid="7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fade">
                                      <p:cBhvr>
                                        <p:cTn id="112" dur="1000"/>
                                        <p:tgtEl>
                                          <p:spTgt spid="78"/>
                                        </p:tgtEl>
                                      </p:cBhvr>
                                    </p:animEffect>
                                    <p:anim calcmode="lin" valueType="num">
                                      <p:cBhvr>
                                        <p:cTn id="113" dur="1000" fill="hold"/>
                                        <p:tgtEl>
                                          <p:spTgt spid="78"/>
                                        </p:tgtEl>
                                        <p:attrNameLst>
                                          <p:attrName>ppt_x</p:attrName>
                                        </p:attrNameLst>
                                      </p:cBhvr>
                                      <p:tavLst>
                                        <p:tav tm="0">
                                          <p:val>
                                            <p:strVal val="#ppt_x"/>
                                          </p:val>
                                        </p:tav>
                                        <p:tav tm="100000">
                                          <p:val>
                                            <p:strVal val="#ppt_x"/>
                                          </p:val>
                                        </p:tav>
                                      </p:tavLst>
                                    </p:anim>
                                    <p:anim calcmode="lin" valueType="num">
                                      <p:cBhvr>
                                        <p:cTn id="11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animBg="1"/>
      <p:bldP spid="3" grpId="0" animBg="1"/>
      <p:bldP spid="32" grpId="0" animBg="1"/>
      <p:bldP spid="16" grpId="0" animBg="1"/>
      <p:bldP spid="17" grpId="0" animBg="1"/>
      <p:bldP spid="4" grpId="0"/>
      <p:bldP spid="23" grpId="0"/>
      <p:bldP spid="24" grpId="0"/>
      <p:bldP spid="38" grpId="0"/>
      <p:bldP spid="39" grpId="0"/>
      <p:bldP spid="55" grpId="0"/>
      <p:bldP spid="56" grpId="0"/>
      <p:bldP spid="59" grpId="0"/>
      <p:bldP spid="61" grpId="0" animBg="1"/>
      <p:bldP spid="61" grpId="1" animBg="1"/>
      <p:bldP spid="42" grpId="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96626" y="-165057"/>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070560" y="45759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267649" y="249563"/>
            <a:ext cx="3686278" cy="970588"/>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Chúc mừng các em đã hoàn thành được các nhiệm vụ!</a:t>
            </a:r>
            <a:endParaRPr lang="en-US" sz="2000" dirty="0">
              <a:solidFill>
                <a:srgbClr val="002060"/>
              </a:solidFill>
            </a:endParaRPr>
          </a:p>
        </p:txBody>
      </p:sp>
      <p:sp>
        <p:nvSpPr>
          <p:cNvPr id="49" name="Speech Bubble: Rectangle with Corners Rounded 48">
            <a:extLst>
              <a:ext uri="{FF2B5EF4-FFF2-40B4-BE49-F238E27FC236}">
                <a16:creationId xmlns:a16="http://schemas.microsoft.com/office/drawing/2014/main" id="{3FEA1F6B-0B37-4125-B3CD-24A28B42144E}"/>
              </a:ext>
            </a:extLst>
          </p:cNvPr>
          <p:cNvSpPr/>
          <p:nvPr/>
        </p:nvSpPr>
        <p:spPr>
          <a:xfrm>
            <a:off x="267649" y="255935"/>
            <a:ext cx="3686278" cy="970588"/>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Các em hãy chuẩn bị bài </a:t>
            </a:r>
          </a:p>
          <a:p>
            <a:pPr algn="ctr"/>
            <a:r>
              <a:rPr lang="vi-VN" sz="2000" dirty="0">
                <a:solidFill>
                  <a:srgbClr val="002060"/>
                </a:solidFill>
              </a:rPr>
              <a:t>Ôn tập (tiết 2) nhé!</a:t>
            </a:r>
            <a:endParaRPr lang="en-US" sz="2000" dirty="0">
              <a:solidFill>
                <a:srgbClr val="002060"/>
              </a:solidFill>
            </a:endParaRPr>
          </a:p>
        </p:txBody>
      </p:sp>
    </p:spTree>
    <p:extLst>
      <p:ext uri="{BB962C8B-B14F-4D97-AF65-F5344CB8AC3E}">
        <p14:creationId xmlns:p14="http://schemas.microsoft.com/office/powerpoint/2010/main" val="138984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Lst>
  </p:timing>
</p:sld>
</file>

<file path=ppt/theme/theme1.xml><?xml version="1.0" encoding="utf-8"?>
<a:theme xmlns:a="http://schemas.openxmlformats.org/drawingml/2006/main" name="Biology Subject for Pre-K: Photosynthesis by Slidesgo">
  <a:themeElements>
    <a:clrScheme name="Simple Light">
      <a:dk1>
        <a:srgbClr val="0C343D"/>
      </a:dk1>
      <a:lt1>
        <a:srgbClr val="D1ECE5"/>
      </a:lt1>
      <a:dk2>
        <a:srgbClr val="5A3F36"/>
      </a:dk2>
      <a:lt2>
        <a:srgbClr val="E4CC71"/>
      </a:lt2>
      <a:accent1>
        <a:srgbClr val="85B5C3"/>
      </a:accent1>
      <a:accent2>
        <a:srgbClr val="296D5C"/>
      </a:accent2>
      <a:accent3>
        <a:srgbClr val="82CC78"/>
      </a:accent3>
      <a:accent4>
        <a:srgbClr val="A8B8C0"/>
      </a:accent4>
      <a:accent5>
        <a:srgbClr val="BF9000"/>
      </a:accent5>
      <a:accent6>
        <a:srgbClr val="FFFFFF"/>
      </a:accent6>
      <a:hlink>
        <a:srgbClr val="0C3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553</Words>
  <Application>Microsoft Office PowerPoint</Application>
  <PresentationFormat>On-screen Show (16:9)</PresentationFormat>
  <Paragraphs>64</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#9Slide07 IcielPony</vt:lpstr>
      <vt:lpstr>Arial</vt:lpstr>
      <vt:lpstr>Assistant</vt:lpstr>
      <vt:lpstr>Pattaya</vt:lpstr>
      <vt:lpstr>#9Slide05 IcielSanelma</vt:lpstr>
      <vt:lpstr>Chela One</vt:lpstr>
      <vt:lpstr>Calibri</vt:lpstr>
      <vt:lpstr>Cambria</vt:lpstr>
      <vt:lpstr>Biology Subject for Pre-K: Photosynthesis by Slidesgo</vt:lpstr>
      <vt:lpstr>ÔN TẬP CUỐI HỌC KÌ II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CUỐI HỌC KÌ II TIẾT 1</dc:title>
  <dc:creator>Administrator</dc:creator>
  <cp:lastModifiedBy>Minh Kiều Văn</cp:lastModifiedBy>
  <cp:revision>15</cp:revision>
  <dcterms:modified xsi:type="dcterms:W3CDTF">2024-05-16T19:43:33Z</dcterms:modified>
</cp:coreProperties>
</file>