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1"/>
  </p:notesMasterIdLst>
  <p:sldIdLst>
    <p:sldId id="319" r:id="rId2"/>
    <p:sldId id="316" r:id="rId3"/>
    <p:sldId id="324" r:id="rId4"/>
    <p:sldId id="321" r:id="rId5"/>
    <p:sldId id="322" r:id="rId6"/>
    <p:sldId id="325" r:id="rId7"/>
    <p:sldId id="326" r:id="rId8"/>
    <p:sldId id="327" r:id="rId9"/>
    <p:sldId id="330" r:id="rId10"/>
    <p:sldId id="328" r:id="rId11"/>
    <p:sldId id="331" r:id="rId12"/>
    <p:sldId id="332" r:id="rId13"/>
    <p:sldId id="333" r:id="rId14"/>
    <p:sldId id="334" r:id="rId15"/>
    <p:sldId id="335" r:id="rId16"/>
    <p:sldId id="336" r:id="rId17"/>
    <p:sldId id="338" r:id="rId18"/>
    <p:sldId id="339" r:id="rId19"/>
    <p:sldId id="343" r:id="rId20"/>
  </p:sldIdLst>
  <p:sldSz cx="9144000" cy="5143500" type="screen16x9"/>
  <p:notesSz cx="6858000" cy="9144000"/>
  <p:embeddedFontLst>
    <p:embeddedFont>
      <p:font typeface="Nunito" panose="020B0604020202020204" charset="0"/>
      <p:regular r:id="rId22"/>
      <p:bold r:id="rId23"/>
      <p:italic r:id="rId24"/>
      <p:boldItalic r:id="rId25"/>
    </p:embeddedFont>
    <p:embeddedFont>
      <p:font typeface="Fredoka One" panose="020B0604020202020204" charset="0"/>
      <p:regular r:id="rId26"/>
    </p:embeddedFont>
    <p:embeddedFont>
      <p:font typeface="AvantGarde" panose="00000400000000000000" charset="0"/>
      <p:regular r:id="rId27"/>
    </p:embeddedFont>
    <p:embeddedFont>
      <p:font typeface="Roboto Condensed Light" panose="020B0604020202020204" charset="0"/>
      <p:regular r:id="rId28"/>
      <p:italic r:id="rId29"/>
    </p:embeddedFont>
    <p:embeddedFont>
      <p:font typeface="Pattaya" panose="020B0604020202020204" charset="-34"/>
      <p:regular r:id="rId30"/>
    </p:embeddedFont>
    <p:embeddedFont>
      <p:font typeface="Calibri" panose="020F0502020204030204" pitchFamily="34" charset="0"/>
      <p:regular r:id="rId31"/>
      <p:bold r:id="rId32"/>
      <p:italic r:id="rId33"/>
      <p:boldItalic r:id="rId34"/>
    </p:embeddedFont>
    <p:embeddedFont>
      <p:font typeface="Caveat Brush" panose="020B0604020202020204" charset="0"/>
      <p:regular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4">
          <p15:clr>
            <a:srgbClr val="9AA0A6"/>
          </p15:clr>
        </p15:guide>
        <p15:guide id="2" orient="horz" pos="576">
          <p15:clr>
            <a:srgbClr val="9AA0A6"/>
          </p15:clr>
        </p15:guide>
        <p15:guide id="3" orient="horz" pos="2843">
          <p15:clr>
            <a:srgbClr val="9AA0A6"/>
          </p15:clr>
        </p15:guide>
        <p15:guide id="4" pos="5306">
          <p15:clr>
            <a:srgbClr val="9AA0A6"/>
          </p15:clr>
        </p15:guide>
        <p15:guide id="5" pos="2880">
          <p15:clr>
            <a:srgbClr val="9AA0A6"/>
          </p15:clr>
        </p15:guide>
        <p15:guide id="6" orient="horz" pos="179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02E"/>
    <a:srgbClr val="BB6229"/>
    <a:srgbClr val="FFFF66"/>
    <a:srgbClr val="F8A711"/>
    <a:srgbClr val="EAC1A2"/>
    <a:srgbClr val="FF5050"/>
    <a:srgbClr val="FF7C80"/>
    <a:srgbClr val="FEEAC5"/>
    <a:srgbClr val="FFF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7F35D3-F97B-4262-A043-5724B21D0D83}">
  <a:tblStyle styleId="{797F35D3-F97B-4262-A043-5724B21D0D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6"/>
      </p:cViewPr>
      <p:guideLst>
        <p:guide pos="454"/>
        <p:guide orient="horz" pos="576"/>
        <p:guide orient="horz" pos="2843"/>
        <p:guide pos="5306"/>
        <p:guide pos="2880"/>
        <p:guide orient="horz" pos="17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263936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52935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30516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403327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2188297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3828264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3966457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390857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3179272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647320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313178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1274013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3926946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2527691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134506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21559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2974736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081794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089084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94590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816694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480116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211909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719292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4243418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167257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190595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188471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11497749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1276787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143011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25240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17013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297347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0386169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650367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6293344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104376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903065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50257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986159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460950" y="1198000"/>
            <a:ext cx="61992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1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147050" y="3073725"/>
            <a:ext cx="48729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1394465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9901807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104226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8829485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1373679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809157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9384036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10099540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721951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482653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68266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38337844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9458975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8517603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21105254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One Column-text 2">
  <p:cSld name="CUSTOM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460950" y="1198000"/>
            <a:ext cx="61992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1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147050" y="3073725"/>
            <a:ext cx="48729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294623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689850" y="1592975"/>
            <a:ext cx="3764400" cy="39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9"/>
          <p:cNvSpPr txBox="1">
            <a:spLocks noGrp="1"/>
          </p:cNvSpPr>
          <p:nvPr>
            <p:ph type="subTitle" idx="1"/>
          </p:nvPr>
        </p:nvSpPr>
        <p:spPr>
          <a:xfrm>
            <a:off x="2524050" y="2117125"/>
            <a:ext cx="4095900" cy="143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600"/>
            </a:lvl1pPr>
            <a:lvl2pPr lvl="1" algn="ctr" rtl="0">
              <a:lnSpc>
                <a:spcPct val="100000"/>
              </a:lnSpc>
              <a:spcBef>
                <a:spcPts val="160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extLst>
      <p:ext uri="{BB962C8B-B14F-4D97-AF65-F5344CB8AC3E}">
        <p14:creationId xmlns:p14="http://schemas.microsoft.com/office/powerpoint/2010/main" val="346891057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742" r:id="rId1"/>
    <p:sldLayoutId id="2147483718" r:id="rId2"/>
    <p:sldLayoutId id="2147483715" r:id="rId3"/>
    <p:sldLayoutId id="2147483652" r:id="rId4"/>
    <p:sldLayoutId id="2147483653" r:id="rId5"/>
    <p:sldLayoutId id="2147483654" r:id="rId6"/>
    <p:sldLayoutId id="2147483655" r:id="rId7"/>
    <p:sldLayoutId id="2147483721" r:id="rId8"/>
    <p:sldLayoutId id="2147483719" r:id="rId9"/>
    <p:sldLayoutId id="2147483717" r:id="rId10"/>
    <p:sldLayoutId id="2147483699" r:id="rId11"/>
    <p:sldLayoutId id="2147483698" r:id="rId12"/>
    <p:sldLayoutId id="2147483697" r:id="rId13"/>
    <p:sldLayoutId id="2147483696" r:id="rId14"/>
    <p:sldLayoutId id="2147483695" r:id="rId15"/>
    <p:sldLayoutId id="2147483694" r:id="rId16"/>
    <p:sldLayoutId id="2147483693" r:id="rId17"/>
    <p:sldLayoutId id="2147483692" r:id="rId18"/>
    <p:sldLayoutId id="2147483691" r:id="rId19"/>
    <p:sldLayoutId id="2147483690" r:id="rId20"/>
    <p:sldLayoutId id="2147483689" r:id="rId21"/>
    <p:sldLayoutId id="2147483688" r:id="rId22"/>
    <p:sldLayoutId id="2147483687" r:id="rId23"/>
    <p:sldLayoutId id="2147483686" r:id="rId24"/>
    <p:sldLayoutId id="2147483656" r:id="rId25"/>
    <p:sldLayoutId id="2147483658" r:id="rId26"/>
    <p:sldLayoutId id="2147483743" r:id="rId27"/>
    <p:sldLayoutId id="2147483741" r:id="rId28"/>
    <p:sldLayoutId id="2147483740" r:id="rId29"/>
    <p:sldLayoutId id="2147483739" r:id="rId30"/>
    <p:sldLayoutId id="2147483738" r:id="rId31"/>
    <p:sldLayoutId id="2147483737" r:id="rId32"/>
    <p:sldLayoutId id="2147483736" r:id="rId33"/>
    <p:sldLayoutId id="2147483735" r:id="rId34"/>
    <p:sldLayoutId id="2147483734" r:id="rId35"/>
    <p:sldLayoutId id="2147483733" r:id="rId36"/>
    <p:sldLayoutId id="2147483732" r:id="rId37"/>
    <p:sldLayoutId id="2147483731" r:id="rId38"/>
    <p:sldLayoutId id="2147483730" r:id="rId39"/>
    <p:sldLayoutId id="2147483729" r:id="rId40"/>
    <p:sldLayoutId id="2147483728" r:id="rId41"/>
    <p:sldLayoutId id="2147483727" r:id="rId42"/>
    <p:sldLayoutId id="2147483726" r:id="rId43"/>
    <p:sldLayoutId id="2147483725" r:id="rId44"/>
    <p:sldLayoutId id="2147483724" r:id="rId45"/>
    <p:sldLayoutId id="2147483723" r:id="rId46"/>
    <p:sldLayoutId id="2147483722" r:id="rId47"/>
    <p:sldLayoutId id="2147483720" r:id="rId48"/>
    <p:sldLayoutId id="2147483716" r:id="rId49"/>
    <p:sldLayoutId id="2147483714" r:id="rId50"/>
    <p:sldLayoutId id="2147483713" r:id="rId51"/>
    <p:sldLayoutId id="2147483712" r:id="rId52"/>
    <p:sldLayoutId id="2147483711" r:id="rId53"/>
    <p:sldLayoutId id="2147483710" r:id="rId54"/>
    <p:sldLayoutId id="2147483709" r:id="rId55"/>
    <p:sldLayoutId id="2147483708" r:id="rId56"/>
    <p:sldLayoutId id="2147483707" r:id="rId57"/>
    <p:sldLayoutId id="2147483706" r:id="rId58"/>
    <p:sldLayoutId id="2147483705" r:id="rId59"/>
    <p:sldLayoutId id="2147483704" r:id="rId60"/>
    <p:sldLayoutId id="2147483703" r:id="rId61"/>
    <p:sldLayoutId id="2147483702" r:id="rId62"/>
    <p:sldLayoutId id="2147483701" r:id="rId63"/>
    <p:sldLayoutId id="2147483700" r:id="rId64"/>
    <p:sldLayoutId id="2147483661" r:id="rId6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6.xml"/><Relationship Id="rId5" Type="http://schemas.microsoft.com/office/2007/relationships/hdphoto" Target="../media/hdphoto5.wdp"/><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ăm sóc, bảo vệ trẻ em là trách nhiệm của toàn xã hội | Đài Phát thanh và  Truyền hình Hà Tĩnh">
            <a:extLst>
              <a:ext uri="{FF2B5EF4-FFF2-40B4-BE49-F238E27FC236}">
                <a16:creationId xmlns:a16="http://schemas.microsoft.com/office/drawing/2014/main" id="{33F96DEA-4E9D-445A-9237-096A75CF8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162"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3">
            <a:extLst>
              <a:ext uri="{FF2B5EF4-FFF2-40B4-BE49-F238E27FC236}">
                <a16:creationId xmlns:a16="http://schemas.microsoft.com/office/drawing/2014/main" id="{058C4710-8822-4841-AF34-F676EE5750C3}"/>
              </a:ext>
            </a:extLst>
          </p:cNvPr>
          <p:cNvSpPr/>
          <p:nvPr/>
        </p:nvSpPr>
        <p:spPr>
          <a:xfrm>
            <a:off x="1405890" y="148590"/>
            <a:ext cx="6812280" cy="1783080"/>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noFill/>
          <a:ln w="28575">
            <a:no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vi-VN" sz="4400" b="1" dirty="0">
              <a:solidFill>
                <a:schemeClr val="accent2">
                  <a:lumMod val="50000"/>
                </a:schemeClr>
              </a:solidFill>
              <a:latin typeface="iCiel Pony" panose="02000000000000000000" pitchFamily="2" charset="0"/>
              <a:ea typeface="DFVN Catchland" pitchFamily="50" charset="0"/>
              <a:cs typeface="AvantGarde" panose="00000400000000000000" pitchFamily="2" charset="0"/>
            </a:endParaRPr>
          </a:p>
          <a:p>
            <a:pPr algn="ctr"/>
            <a:r>
              <a:rPr lang="vi-VN" sz="4400" b="1" dirty="0">
                <a:solidFill>
                  <a:schemeClr val="accent2">
                    <a:lumMod val="50000"/>
                  </a:schemeClr>
                </a:solidFill>
                <a:latin typeface="iCiel Pony" panose="02000000000000000000" pitchFamily="2" charset="0"/>
                <a:ea typeface="DFVN Catchland" pitchFamily="50" charset="0"/>
                <a:cs typeface="AvantGarde" panose="00000400000000000000" pitchFamily="2" charset="0"/>
              </a:rPr>
              <a:t>Luật Bảo vệ, chăm sóc và giáo dục trẻ em</a:t>
            </a:r>
            <a:endParaRPr lang="en-US" sz="4400" b="1" dirty="0">
              <a:solidFill>
                <a:schemeClr val="accent2">
                  <a:lumMod val="50000"/>
                </a:schemeClr>
              </a:solidFill>
              <a:latin typeface="iCiel Pony" panose="02000000000000000000" pitchFamily="2" charset="0"/>
              <a:ea typeface="DFVN Catchland" pitchFamily="50" charset="0"/>
              <a:cs typeface="AvantGarde" panose="00000400000000000000" pitchFamily="2" charset="0"/>
            </a:endParaRPr>
          </a:p>
        </p:txBody>
      </p:sp>
      <p:sp>
        <p:nvSpPr>
          <p:cNvPr id="12" name="Rectangle: Rounded Corners 3">
            <a:extLst>
              <a:ext uri="{FF2B5EF4-FFF2-40B4-BE49-F238E27FC236}">
                <a16:creationId xmlns:a16="http://schemas.microsoft.com/office/drawing/2014/main" id="{C312EB84-9E97-4DDC-A947-42B2A8AEB9EF}"/>
              </a:ext>
            </a:extLst>
          </p:cNvPr>
          <p:cNvSpPr/>
          <p:nvPr/>
        </p:nvSpPr>
        <p:spPr>
          <a:xfrm>
            <a:off x="369570" y="148590"/>
            <a:ext cx="2350770" cy="910590"/>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noFill/>
          <a:ln w="28575">
            <a:no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vi-VN" sz="2800" b="1" dirty="0">
                <a:solidFill>
                  <a:srgbClr val="002060"/>
                </a:solidFill>
                <a:latin typeface="iCiel Nabila" pitchFamily="2" charset="0"/>
                <a:ea typeface="DFVN Catchland" pitchFamily="50" charset="0"/>
                <a:cs typeface="AvantGarde" panose="00000400000000000000" pitchFamily="2" charset="0"/>
              </a:rPr>
              <a:t>Tập đọc</a:t>
            </a:r>
            <a:endParaRPr lang="en-US" sz="2800" b="1" dirty="0">
              <a:solidFill>
                <a:srgbClr val="002060"/>
              </a:solidFill>
              <a:latin typeface="iCiel Nabila" pitchFamily="2" charset="0"/>
              <a:ea typeface="DFVN Catchland" pitchFamily="50" charset="0"/>
              <a:cs typeface="AvantGarde" panose="00000400000000000000" pitchFamily="2" charset="0"/>
            </a:endParaRPr>
          </a:p>
        </p:txBody>
      </p:sp>
    </p:spTree>
    <p:extLst>
      <p:ext uri="{BB962C8B-B14F-4D97-AF65-F5344CB8AC3E}">
        <p14:creationId xmlns:p14="http://schemas.microsoft.com/office/powerpoint/2010/main" val="28688484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444A80-6647-4CF1-9B37-D47FD60FA42F}"/>
              </a:ext>
            </a:extLst>
          </p:cNvPr>
          <p:cNvSpPr/>
          <p:nvPr/>
        </p:nvSpPr>
        <p:spPr>
          <a:xfrm>
            <a:off x="248424" y="683831"/>
            <a:ext cx="8611008" cy="4093909"/>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0070C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id="{B6041CA7-9B05-4780-AC2F-532F54C200B4}"/>
              </a:ext>
            </a:extLst>
          </p:cNvPr>
          <p:cNvSpPr/>
          <p:nvPr/>
        </p:nvSpPr>
        <p:spPr>
          <a:xfrm>
            <a:off x="941679" y="923861"/>
            <a:ext cx="7260642" cy="931024"/>
          </a:xfrm>
          <a:prstGeom prst="rect">
            <a:avLst/>
          </a:prstGeom>
          <a:noFill/>
        </p:spPr>
        <p:txBody>
          <a:bodyPr wrap="none" lIns="68580" tIns="34290" rIns="68580" bIns="34290">
            <a:spAutoFit/>
          </a:bodyPr>
          <a:lstStyle/>
          <a:p>
            <a:pPr algn="ctr"/>
            <a:r>
              <a:rPr lang="vi-VN" sz="2800" b="1" dirty="0">
                <a:ln w="13462">
                  <a:solidFill>
                    <a:srgbClr val="0070C0"/>
                  </a:solidFill>
                  <a:prstDash val="solid"/>
                </a:ln>
                <a:solidFill>
                  <a:srgbClr val="0070C0"/>
                </a:solidFill>
                <a:latin typeface="iCiel Nabila" pitchFamily="2" charset="0"/>
              </a:rPr>
              <a:t>Câu 1. </a:t>
            </a:r>
          </a:p>
          <a:p>
            <a:pPr algn="ctr"/>
            <a:r>
              <a:rPr lang="vi-VN" sz="2800" b="1" dirty="0">
                <a:ln w="13462">
                  <a:solidFill>
                    <a:srgbClr val="0070C0"/>
                  </a:solidFill>
                  <a:prstDash val="solid"/>
                </a:ln>
                <a:solidFill>
                  <a:srgbClr val="0070C0"/>
                </a:solidFill>
                <a:latin typeface="iCiel Nabila" pitchFamily="2" charset="0"/>
              </a:rPr>
              <a:t>Những điều luật nào nêu lên quyền của trẻ em?</a:t>
            </a:r>
            <a:endParaRPr lang="en-US" sz="2800" b="1" dirty="0">
              <a:ln w="13462">
                <a:solidFill>
                  <a:srgbClr val="0070C0"/>
                </a:solidFill>
                <a:prstDash val="solid"/>
              </a:ln>
              <a:solidFill>
                <a:srgbClr val="0070C0"/>
              </a:solidFill>
              <a:latin typeface="iCiel Nabila" pitchFamily="2" charset="0"/>
            </a:endParaRPr>
          </a:p>
        </p:txBody>
      </p:sp>
      <p:sp>
        <p:nvSpPr>
          <p:cNvPr id="6" name="Rectangle 5">
            <a:extLst>
              <a:ext uri="{FF2B5EF4-FFF2-40B4-BE49-F238E27FC236}">
                <a16:creationId xmlns:a16="http://schemas.microsoft.com/office/drawing/2014/main" id="{C9EEDB2E-0022-4D22-9C9C-B82B3054E11B}"/>
              </a:ext>
            </a:extLst>
          </p:cNvPr>
          <p:cNvSpPr/>
          <p:nvPr/>
        </p:nvSpPr>
        <p:spPr>
          <a:xfrm>
            <a:off x="457199" y="1945984"/>
            <a:ext cx="4591837" cy="1938992"/>
          </a:xfrm>
          <a:prstGeom prst="rect">
            <a:avLst/>
          </a:prstGeom>
        </p:spPr>
        <p:txBody>
          <a:bodyPr wrap="square">
            <a:spAutoFit/>
          </a:bodyPr>
          <a:lstStyle/>
          <a:p>
            <a:pPr algn="just"/>
            <a:r>
              <a:rPr lang="vi-VN" sz="2400" b="1" dirty="0">
                <a:solidFill>
                  <a:srgbClr val="002060"/>
                </a:solidFill>
                <a:latin typeface="Calibri" panose="020F0502020204030204" pitchFamily="34" charset="0"/>
                <a:cs typeface="Calibri" panose="020F0502020204030204" pitchFamily="34" charset="0"/>
              </a:rPr>
              <a:t>Điều 16</a:t>
            </a:r>
            <a:endParaRPr lang="vi-VN" sz="2400" dirty="0">
              <a:solidFill>
                <a:srgbClr val="002060"/>
              </a:solidFill>
              <a:latin typeface="Calibri" panose="020F0502020204030204" pitchFamily="34" charset="0"/>
              <a:cs typeface="Calibri" panose="020F0502020204030204" pitchFamily="34" charset="0"/>
            </a:endParaRPr>
          </a:p>
          <a:p>
            <a:pPr algn="just"/>
            <a:r>
              <a:rPr lang="vi-VN" sz="2400" dirty="0">
                <a:latin typeface="Calibri" panose="020F0502020204030204" pitchFamily="34" charset="0"/>
                <a:cs typeface="Calibri" panose="020F0502020204030204" pitchFamily="34" charset="0"/>
              </a:rPr>
              <a:t>1. Trẻ em có quyền được học tập.</a:t>
            </a:r>
          </a:p>
          <a:p>
            <a:pPr algn="just"/>
            <a:r>
              <a:rPr lang="vi-VN" sz="2400" dirty="0">
                <a:latin typeface="Calibri" panose="020F0502020204030204" pitchFamily="34" charset="0"/>
                <a:cs typeface="Calibri" panose="020F0502020204030204" pitchFamily="34" charset="0"/>
              </a:rPr>
              <a:t>2. Trẻ em học bậc tiểu học trong các cơ sở giáo dục công lập không phải trả học phí.</a:t>
            </a:r>
          </a:p>
        </p:txBody>
      </p:sp>
      <p:pic>
        <p:nvPicPr>
          <p:cNvPr id="1028" name="Picture 4" descr="4 yếu tố quan trọng nhất của việc quản lý lớp học - Táo Giáo Dục - Dự án  đào tạo và hỗ trợ giáo viên">
            <a:extLst>
              <a:ext uri="{FF2B5EF4-FFF2-40B4-BE49-F238E27FC236}">
                <a16:creationId xmlns:a16="http://schemas.microsoft.com/office/drawing/2014/main" id="{F2F78E30-D67A-4060-9AE9-0DED705DC8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4222">
            <a:off x="5272589" y="2274570"/>
            <a:ext cx="3414212" cy="22940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3008847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444A80-6647-4CF1-9B37-D47FD60FA42F}"/>
              </a:ext>
            </a:extLst>
          </p:cNvPr>
          <p:cNvSpPr/>
          <p:nvPr/>
        </p:nvSpPr>
        <p:spPr>
          <a:xfrm>
            <a:off x="248424" y="325755"/>
            <a:ext cx="8611008" cy="4491990"/>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0070C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id="{B6041CA7-9B05-4780-AC2F-532F54C200B4}"/>
              </a:ext>
            </a:extLst>
          </p:cNvPr>
          <p:cNvSpPr/>
          <p:nvPr/>
        </p:nvSpPr>
        <p:spPr>
          <a:xfrm>
            <a:off x="941679" y="519860"/>
            <a:ext cx="7260642" cy="931024"/>
          </a:xfrm>
          <a:prstGeom prst="rect">
            <a:avLst/>
          </a:prstGeom>
          <a:noFill/>
        </p:spPr>
        <p:txBody>
          <a:bodyPr wrap="none" lIns="68580" tIns="34290" rIns="68580" bIns="34290">
            <a:spAutoFit/>
          </a:bodyPr>
          <a:lstStyle/>
          <a:p>
            <a:pPr algn="ctr"/>
            <a:r>
              <a:rPr lang="vi-VN" sz="2800" b="1" dirty="0">
                <a:ln w="13462">
                  <a:solidFill>
                    <a:srgbClr val="0070C0"/>
                  </a:solidFill>
                  <a:prstDash val="solid"/>
                </a:ln>
                <a:solidFill>
                  <a:srgbClr val="0070C0"/>
                </a:solidFill>
                <a:latin typeface="iCiel Nabila" pitchFamily="2" charset="0"/>
              </a:rPr>
              <a:t>Câu 1. </a:t>
            </a:r>
          </a:p>
          <a:p>
            <a:pPr algn="ctr"/>
            <a:r>
              <a:rPr lang="vi-VN" sz="2800" b="1" dirty="0">
                <a:ln w="13462">
                  <a:solidFill>
                    <a:srgbClr val="0070C0"/>
                  </a:solidFill>
                  <a:prstDash val="solid"/>
                </a:ln>
                <a:solidFill>
                  <a:srgbClr val="0070C0"/>
                </a:solidFill>
                <a:latin typeface="iCiel Nabila" pitchFamily="2" charset="0"/>
              </a:rPr>
              <a:t>Những điều luật nào nêu lên quyền của trẻ em?</a:t>
            </a:r>
            <a:endParaRPr lang="en-US" sz="2800" b="1" dirty="0">
              <a:ln w="13462">
                <a:solidFill>
                  <a:srgbClr val="0070C0"/>
                </a:solidFill>
                <a:prstDash val="solid"/>
              </a:ln>
              <a:solidFill>
                <a:srgbClr val="0070C0"/>
              </a:solidFill>
              <a:latin typeface="iCiel Nabila" pitchFamily="2" charset="0"/>
            </a:endParaRPr>
          </a:p>
        </p:txBody>
      </p:sp>
      <p:sp>
        <p:nvSpPr>
          <p:cNvPr id="6" name="Rectangle 5">
            <a:extLst>
              <a:ext uri="{FF2B5EF4-FFF2-40B4-BE49-F238E27FC236}">
                <a16:creationId xmlns:a16="http://schemas.microsoft.com/office/drawing/2014/main" id="{C9EEDB2E-0022-4D22-9C9C-B82B3054E11B}"/>
              </a:ext>
            </a:extLst>
          </p:cNvPr>
          <p:cNvSpPr/>
          <p:nvPr/>
        </p:nvSpPr>
        <p:spPr>
          <a:xfrm>
            <a:off x="457199" y="1945984"/>
            <a:ext cx="5151713" cy="1938992"/>
          </a:xfrm>
          <a:prstGeom prst="rect">
            <a:avLst/>
          </a:prstGeom>
        </p:spPr>
        <p:txBody>
          <a:bodyPr wrap="square">
            <a:spAutoFit/>
          </a:bodyPr>
          <a:lstStyle/>
          <a:p>
            <a:pPr algn="just"/>
            <a:r>
              <a:rPr lang="vi-VN" sz="2400" b="1" dirty="0">
                <a:solidFill>
                  <a:srgbClr val="002060"/>
                </a:solidFill>
                <a:latin typeface="Calibri" panose="020F0502020204030204" pitchFamily="34" charset="0"/>
                <a:cs typeface="Calibri" panose="020F0502020204030204" pitchFamily="34" charset="0"/>
              </a:rPr>
              <a:t>Điều 17</a:t>
            </a:r>
            <a:endParaRPr lang="vi-VN" sz="2400" dirty="0">
              <a:solidFill>
                <a:srgbClr val="002060"/>
              </a:solidFill>
              <a:latin typeface="Calibri" panose="020F0502020204030204" pitchFamily="34" charset="0"/>
              <a:cs typeface="Calibri" panose="020F0502020204030204" pitchFamily="34" charset="0"/>
            </a:endParaRPr>
          </a:p>
          <a:p>
            <a:pPr algn="just"/>
            <a:r>
              <a:rPr lang="vi-VN" sz="2400" dirty="0">
                <a:latin typeface="Calibri" panose="020F0502020204030204" pitchFamily="34" charset="0"/>
                <a:cs typeface="Calibri" panose="020F0502020204030204" pitchFamily="34" charset="0"/>
              </a:rPr>
              <a:t>Trẻ em có quyền vui chơi, giải trí lành mạnh, được hoạt động văn hóa, nghệ thuật, thể dục, thể thao, du lịch phù hợp với lứa tuổi.</a:t>
            </a:r>
          </a:p>
        </p:txBody>
      </p:sp>
      <p:pic>
        <p:nvPicPr>
          <p:cNvPr id="3074" name="Picture 2" descr="Group Kids Playing Game On Public Stock Vector (Royalty Free) 1681963759">
            <a:extLst>
              <a:ext uri="{FF2B5EF4-FFF2-40B4-BE49-F238E27FC236}">
                <a16:creationId xmlns:a16="http://schemas.microsoft.com/office/drawing/2014/main" id="{A9A29357-D32B-440A-A00E-E8BB7B871E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38" r="14051" b="7973"/>
          <a:stretch/>
        </p:blipFill>
        <p:spPr bwMode="auto">
          <a:xfrm rot="701097">
            <a:off x="5699750" y="2056512"/>
            <a:ext cx="3000380" cy="22370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786181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444A80-6647-4CF1-9B37-D47FD60FA42F}"/>
              </a:ext>
            </a:extLst>
          </p:cNvPr>
          <p:cNvSpPr/>
          <p:nvPr/>
        </p:nvSpPr>
        <p:spPr>
          <a:xfrm>
            <a:off x="248424" y="325755"/>
            <a:ext cx="8611008" cy="4491990"/>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0070C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id="{B6041CA7-9B05-4780-AC2F-532F54C200B4}"/>
              </a:ext>
            </a:extLst>
          </p:cNvPr>
          <p:cNvSpPr/>
          <p:nvPr/>
        </p:nvSpPr>
        <p:spPr>
          <a:xfrm>
            <a:off x="1405309" y="549959"/>
            <a:ext cx="6297237" cy="500137"/>
          </a:xfrm>
          <a:prstGeom prst="rect">
            <a:avLst/>
          </a:prstGeom>
          <a:noFill/>
        </p:spPr>
        <p:txBody>
          <a:bodyPr wrap="none" lIns="68580" tIns="34290" rIns="68580" bIns="34290">
            <a:spAutoFit/>
          </a:bodyPr>
          <a:lstStyle/>
          <a:p>
            <a:pPr algn="ctr"/>
            <a:r>
              <a:rPr lang="vi-VN" sz="2800" b="1" dirty="0">
                <a:ln w="13462">
                  <a:solidFill>
                    <a:srgbClr val="00B050"/>
                  </a:solidFill>
                  <a:prstDash val="solid"/>
                </a:ln>
                <a:solidFill>
                  <a:srgbClr val="00B050"/>
                </a:solidFill>
                <a:latin typeface="iCiel Nabila" pitchFamily="2" charset="0"/>
              </a:rPr>
              <a:t>Câu 2. Đặt tên cho mỗi điều luật nói trên.</a:t>
            </a:r>
            <a:endParaRPr lang="en-US" sz="2800" b="1" dirty="0">
              <a:ln w="13462">
                <a:solidFill>
                  <a:srgbClr val="00B050"/>
                </a:solidFill>
                <a:prstDash val="solid"/>
              </a:ln>
              <a:solidFill>
                <a:srgbClr val="00B050"/>
              </a:solidFill>
              <a:latin typeface="iCiel Nabila" pitchFamily="2" charset="0"/>
            </a:endParaRPr>
          </a:p>
        </p:txBody>
      </p:sp>
      <p:sp>
        <p:nvSpPr>
          <p:cNvPr id="7" name="Rectangle 6">
            <a:extLst>
              <a:ext uri="{FF2B5EF4-FFF2-40B4-BE49-F238E27FC236}">
                <a16:creationId xmlns:a16="http://schemas.microsoft.com/office/drawing/2014/main" id="{905DF0E2-C1CD-4E07-8F51-B8C473AB235B}"/>
              </a:ext>
            </a:extLst>
          </p:cNvPr>
          <p:cNvSpPr/>
          <p:nvPr/>
        </p:nvSpPr>
        <p:spPr>
          <a:xfrm>
            <a:off x="476509" y="1225157"/>
            <a:ext cx="3015153" cy="584775"/>
          </a:xfrm>
          <a:prstGeom prst="rect">
            <a:avLst/>
          </a:prstGeom>
        </p:spPr>
        <p:txBody>
          <a:bodyPr wrap="square">
            <a:spAutoFit/>
          </a:bodyPr>
          <a:lstStyle/>
          <a:p>
            <a:pPr algn="just"/>
            <a:r>
              <a:rPr lang="vi-VN" sz="3200" b="1" dirty="0">
                <a:solidFill>
                  <a:srgbClr val="002060"/>
                </a:solidFill>
                <a:latin typeface="Calibri" panose="020F0502020204030204" pitchFamily="34" charset="0"/>
                <a:cs typeface="Calibri" panose="020F0502020204030204" pitchFamily="34" charset="0"/>
              </a:rPr>
              <a:t>Điều 15</a:t>
            </a:r>
            <a:endParaRPr lang="vi-VN" sz="3200" dirty="0">
              <a:solidFill>
                <a:srgbClr val="00206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F1FEDC44-38E8-420F-87EC-C708C55EFFED}"/>
              </a:ext>
            </a:extLst>
          </p:cNvPr>
          <p:cNvSpPr/>
          <p:nvPr/>
        </p:nvSpPr>
        <p:spPr>
          <a:xfrm>
            <a:off x="434734" y="2149848"/>
            <a:ext cx="8375041" cy="1200329"/>
          </a:xfrm>
          <a:prstGeom prst="rect">
            <a:avLst/>
          </a:prstGeom>
        </p:spPr>
        <p:txBody>
          <a:bodyPr wrap="square">
            <a:spAutoFit/>
          </a:bodyPr>
          <a:lstStyle/>
          <a:p>
            <a:pPr algn="just"/>
            <a:r>
              <a:rPr lang="vi-VN" sz="2400" dirty="0">
                <a:latin typeface="Calibri" panose="020F0502020204030204" pitchFamily="34" charset="0"/>
                <a:cs typeface="Calibri" panose="020F0502020204030204" pitchFamily="34" charset="0"/>
              </a:rPr>
              <a:t>1. Trẻ em có quyền được học tập.</a:t>
            </a:r>
          </a:p>
          <a:p>
            <a:pPr algn="just"/>
            <a:r>
              <a:rPr lang="vi-VN" sz="2400" dirty="0">
                <a:latin typeface="Calibri" panose="020F0502020204030204" pitchFamily="34" charset="0"/>
                <a:cs typeface="Calibri" panose="020F0502020204030204" pitchFamily="34" charset="0"/>
              </a:rPr>
              <a:t>2. Trẻ em học bậc tiểu học trong các cơ sở giáo dục công lập không phải trả học phí.</a:t>
            </a:r>
          </a:p>
        </p:txBody>
      </p:sp>
      <p:sp>
        <p:nvSpPr>
          <p:cNvPr id="13" name="Rectangle 12">
            <a:extLst>
              <a:ext uri="{FF2B5EF4-FFF2-40B4-BE49-F238E27FC236}">
                <a16:creationId xmlns:a16="http://schemas.microsoft.com/office/drawing/2014/main" id="{53DB93C9-D2E1-409D-A2B3-F5B02F9C2B6A}"/>
              </a:ext>
            </a:extLst>
          </p:cNvPr>
          <p:cNvSpPr/>
          <p:nvPr/>
        </p:nvSpPr>
        <p:spPr>
          <a:xfrm>
            <a:off x="1976012" y="1305970"/>
            <a:ext cx="6733254" cy="438582"/>
          </a:xfrm>
          <a:prstGeom prst="rect">
            <a:avLst/>
          </a:prstGeom>
          <a:noFill/>
        </p:spPr>
        <p:txBody>
          <a:bodyPr wrap="none" lIns="68580" tIns="34290" rIns="68580" bIns="34290">
            <a:spAutoFit/>
          </a:bodyPr>
          <a:lstStyle/>
          <a:p>
            <a:pPr algn="ctr"/>
            <a:r>
              <a:rPr lang="vi-VN" sz="2400" b="1" dirty="0">
                <a:ln w="13462">
                  <a:solidFill>
                    <a:srgbClr val="C00000"/>
                  </a:solidFill>
                  <a:prstDash val="solid"/>
                </a:ln>
                <a:solidFill>
                  <a:srgbClr val="FF0000"/>
                </a:solidFill>
                <a:latin typeface="iCiel Nabila" pitchFamily="2" charset="0"/>
              </a:rPr>
              <a:t>Quyền của trẻ em được chăm sóc, bảo vệ </a:t>
            </a:r>
            <a:r>
              <a:rPr lang="vi-VN" sz="2400" b="1" dirty="0" err="1">
                <a:ln w="13462">
                  <a:solidFill>
                    <a:srgbClr val="C00000"/>
                  </a:solidFill>
                  <a:prstDash val="solid"/>
                </a:ln>
                <a:solidFill>
                  <a:srgbClr val="FF0000"/>
                </a:solidFill>
                <a:latin typeface="iCiel Nabila" pitchFamily="2" charset="0"/>
              </a:rPr>
              <a:t>sức</a:t>
            </a:r>
            <a:r>
              <a:rPr lang="vi-VN" sz="2400" b="1" dirty="0">
                <a:ln w="13462">
                  <a:solidFill>
                    <a:srgbClr val="C00000"/>
                  </a:solidFill>
                  <a:prstDash val="solid"/>
                </a:ln>
                <a:solidFill>
                  <a:srgbClr val="FF0000"/>
                </a:solidFill>
                <a:latin typeface="iCiel Nabila" pitchFamily="2" charset="0"/>
              </a:rPr>
              <a:t> </a:t>
            </a:r>
            <a:r>
              <a:rPr lang="vi-VN" sz="2400" b="1" dirty="0" err="1">
                <a:ln w="13462">
                  <a:solidFill>
                    <a:srgbClr val="C00000"/>
                  </a:solidFill>
                  <a:prstDash val="solid"/>
                </a:ln>
                <a:solidFill>
                  <a:srgbClr val="FF0000"/>
                </a:solidFill>
                <a:latin typeface="iCiel Nabila" pitchFamily="2" charset="0"/>
              </a:rPr>
              <a:t>khỏe</a:t>
            </a:r>
            <a:r>
              <a:rPr lang="en-US" sz="2400" b="1" dirty="0">
                <a:ln w="13462">
                  <a:solidFill>
                    <a:srgbClr val="C00000"/>
                  </a:solidFill>
                  <a:prstDash val="solid"/>
                </a:ln>
                <a:solidFill>
                  <a:srgbClr val="FF0000"/>
                </a:solidFill>
                <a:latin typeface="iCiel Nabila" pitchFamily="2" charset="0"/>
              </a:rPr>
              <a:t>.</a:t>
            </a:r>
          </a:p>
        </p:txBody>
      </p:sp>
      <p:sp>
        <p:nvSpPr>
          <p:cNvPr id="14" name="Rectangle 13">
            <a:extLst>
              <a:ext uri="{FF2B5EF4-FFF2-40B4-BE49-F238E27FC236}">
                <a16:creationId xmlns:a16="http://schemas.microsoft.com/office/drawing/2014/main" id="{905C4F4E-DFA5-40DB-B18D-B949E4D40599}"/>
              </a:ext>
            </a:extLst>
          </p:cNvPr>
          <p:cNvSpPr/>
          <p:nvPr/>
        </p:nvSpPr>
        <p:spPr>
          <a:xfrm>
            <a:off x="468627" y="1692605"/>
            <a:ext cx="3015153" cy="584775"/>
          </a:xfrm>
          <a:prstGeom prst="rect">
            <a:avLst/>
          </a:prstGeom>
        </p:spPr>
        <p:txBody>
          <a:bodyPr wrap="square">
            <a:spAutoFit/>
          </a:bodyPr>
          <a:lstStyle/>
          <a:p>
            <a:pPr algn="just"/>
            <a:r>
              <a:rPr lang="vi-VN" sz="3200" b="1" dirty="0">
                <a:solidFill>
                  <a:srgbClr val="002060"/>
                </a:solidFill>
                <a:latin typeface="Calibri" panose="020F0502020204030204" pitchFamily="34" charset="0"/>
                <a:cs typeface="Calibri" panose="020F0502020204030204" pitchFamily="34" charset="0"/>
              </a:rPr>
              <a:t>Điều 16</a:t>
            </a:r>
            <a:endParaRPr lang="vi-VN" sz="3200" dirty="0">
              <a:solidFill>
                <a:srgbClr val="00206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85B7E1F8-34A1-4392-85C2-1161E2BB44C3}"/>
              </a:ext>
            </a:extLst>
          </p:cNvPr>
          <p:cNvSpPr/>
          <p:nvPr/>
        </p:nvSpPr>
        <p:spPr>
          <a:xfrm>
            <a:off x="442616" y="1766912"/>
            <a:ext cx="8375041" cy="1569660"/>
          </a:xfrm>
          <a:prstGeom prst="rect">
            <a:avLst/>
          </a:prstGeom>
        </p:spPr>
        <p:txBody>
          <a:bodyPr wrap="square">
            <a:spAutoFit/>
          </a:bodyPr>
          <a:lstStyle/>
          <a:p>
            <a:pPr algn="just"/>
            <a:r>
              <a:rPr lang="vi-VN" sz="2400" dirty="0">
                <a:latin typeface="Calibri" panose="020F0502020204030204" pitchFamily="34" charset="0"/>
                <a:cs typeface="Calibri" panose="020F0502020204030204" pitchFamily="34" charset="0"/>
              </a:rPr>
              <a:t>1. Trẻ em có quyền được chăm sóc, bảo vệ sức khỏe.</a:t>
            </a:r>
          </a:p>
          <a:p>
            <a:pPr algn="just"/>
            <a:r>
              <a:rPr lang="vi-VN" sz="2400" dirty="0">
                <a:latin typeface="Calibri" panose="020F0502020204030204" pitchFamily="34" charset="0"/>
                <a:cs typeface="Calibri" panose="020F0502020204030204" pitchFamily="34" charset="0"/>
              </a:rPr>
              <a:t>2. Trẻ em dưới sáu tuổi được chăm sóc sức khỏe ban đầu, được khám bệnh, chữa bệnh không phải trả tiền tại các cơ sở y tế công lập.</a:t>
            </a:r>
          </a:p>
        </p:txBody>
      </p:sp>
      <p:sp>
        <p:nvSpPr>
          <p:cNvPr id="16" name="Rectangle 15">
            <a:extLst>
              <a:ext uri="{FF2B5EF4-FFF2-40B4-BE49-F238E27FC236}">
                <a16:creationId xmlns:a16="http://schemas.microsoft.com/office/drawing/2014/main" id="{29556C8D-C354-422D-BDE2-3EEB54EEDF01}"/>
              </a:ext>
            </a:extLst>
          </p:cNvPr>
          <p:cNvSpPr/>
          <p:nvPr/>
        </p:nvSpPr>
        <p:spPr>
          <a:xfrm>
            <a:off x="1903134" y="1775516"/>
            <a:ext cx="3514424" cy="438582"/>
          </a:xfrm>
          <a:prstGeom prst="rect">
            <a:avLst/>
          </a:prstGeom>
          <a:noFill/>
        </p:spPr>
        <p:txBody>
          <a:bodyPr wrap="none" lIns="68580" tIns="34290" rIns="68580" bIns="34290">
            <a:spAutoFit/>
          </a:bodyPr>
          <a:lstStyle/>
          <a:p>
            <a:pPr algn="ctr"/>
            <a:r>
              <a:rPr lang="vi-VN" sz="2400" b="1" dirty="0">
                <a:ln w="13462">
                  <a:solidFill>
                    <a:srgbClr val="C00000"/>
                  </a:solidFill>
                  <a:prstDash val="solid"/>
                </a:ln>
                <a:solidFill>
                  <a:srgbClr val="FF0000"/>
                </a:solidFill>
                <a:latin typeface="iCiel Nabila" pitchFamily="2" charset="0"/>
              </a:rPr>
              <a:t>Quyền học tập của </a:t>
            </a:r>
            <a:r>
              <a:rPr lang="vi-VN" sz="2400" b="1" dirty="0" err="1">
                <a:ln w="13462">
                  <a:solidFill>
                    <a:srgbClr val="C00000"/>
                  </a:solidFill>
                  <a:prstDash val="solid"/>
                </a:ln>
                <a:solidFill>
                  <a:srgbClr val="FF0000"/>
                </a:solidFill>
                <a:latin typeface="iCiel Nabila" pitchFamily="2" charset="0"/>
              </a:rPr>
              <a:t>trẻ</a:t>
            </a:r>
            <a:r>
              <a:rPr lang="vi-VN" sz="2400" b="1" dirty="0">
                <a:ln w="13462">
                  <a:solidFill>
                    <a:srgbClr val="C00000"/>
                  </a:solidFill>
                  <a:prstDash val="solid"/>
                </a:ln>
                <a:solidFill>
                  <a:srgbClr val="FF0000"/>
                </a:solidFill>
                <a:latin typeface="iCiel Nabila" pitchFamily="2" charset="0"/>
              </a:rPr>
              <a:t> em</a:t>
            </a:r>
            <a:r>
              <a:rPr lang="en-US" sz="2400" b="1" dirty="0">
                <a:ln w="13462">
                  <a:solidFill>
                    <a:srgbClr val="C00000"/>
                  </a:solidFill>
                  <a:prstDash val="solid"/>
                </a:ln>
                <a:solidFill>
                  <a:srgbClr val="FF0000"/>
                </a:solidFill>
                <a:latin typeface="iCiel Nabila" pitchFamily="2" charset="0"/>
              </a:rPr>
              <a:t>.</a:t>
            </a:r>
          </a:p>
        </p:txBody>
      </p:sp>
      <p:sp>
        <p:nvSpPr>
          <p:cNvPr id="17" name="Rectangle 16">
            <a:extLst>
              <a:ext uri="{FF2B5EF4-FFF2-40B4-BE49-F238E27FC236}">
                <a16:creationId xmlns:a16="http://schemas.microsoft.com/office/drawing/2014/main" id="{C311E05F-0E19-4DDD-A800-746D99A32283}"/>
              </a:ext>
            </a:extLst>
          </p:cNvPr>
          <p:cNvSpPr/>
          <p:nvPr/>
        </p:nvSpPr>
        <p:spPr>
          <a:xfrm>
            <a:off x="494638" y="2156519"/>
            <a:ext cx="3015153" cy="584775"/>
          </a:xfrm>
          <a:prstGeom prst="rect">
            <a:avLst/>
          </a:prstGeom>
        </p:spPr>
        <p:txBody>
          <a:bodyPr wrap="square">
            <a:spAutoFit/>
          </a:bodyPr>
          <a:lstStyle/>
          <a:p>
            <a:pPr algn="just"/>
            <a:r>
              <a:rPr lang="vi-VN" sz="3200" b="1" dirty="0">
                <a:solidFill>
                  <a:srgbClr val="002060"/>
                </a:solidFill>
                <a:latin typeface="Calibri" panose="020F0502020204030204" pitchFamily="34" charset="0"/>
                <a:cs typeface="Calibri" panose="020F0502020204030204" pitchFamily="34" charset="0"/>
              </a:rPr>
              <a:t>Điều 17</a:t>
            </a:r>
            <a:endParaRPr lang="vi-VN" sz="3200" dirty="0">
              <a:solidFill>
                <a:srgbClr val="002060"/>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B8D0437C-6739-497C-AA62-48AD4066AF83}"/>
              </a:ext>
            </a:extLst>
          </p:cNvPr>
          <p:cNvSpPr/>
          <p:nvPr/>
        </p:nvSpPr>
        <p:spPr>
          <a:xfrm>
            <a:off x="468627" y="2580396"/>
            <a:ext cx="7452702" cy="1200329"/>
          </a:xfrm>
          <a:prstGeom prst="rect">
            <a:avLst/>
          </a:prstGeom>
        </p:spPr>
        <p:txBody>
          <a:bodyPr wrap="square">
            <a:spAutoFit/>
          </a:bodyPr>
          <a:lstStyle/>
          <a:p>
            <a:pPr algn="just"/>
            <a:r>
              <a:rPr lang="vi-VN" sz="2400" dirty="0">
                <a:latin typeface="Calibri" panose="020F0502020204030204" pitchFamily="34" charset="0"/>
                <a:cs typeface="Calibri" panose="020F0502020204030204" pitchFamily="34" charset="0"/>
              </a:rPr>
              <a:t>Trẻ em có quyền vui chơi, giải trí lành mạnh, được hoạt động văn hóa, nghệ thuật, thể dục, thể thao, du lịch phù hợp với lứa tuổi.</a:t>
            </a:r>
          </a:p>
        </p:txBody>
      </p:sp>
      <p:sp>
        <p:nvSpPr>
          <p:cNvPr id="19" name="Rectangle 18">
            <a:extLst>
              <a:ext uri="{FF2B5EF4-FFF2-40B4-BE49-F238E27FC236}">
                <a16:creationId xmlns:a16="http://schemas.microsoft.com/office/drawing/2014/main" id="{69997A63-EC42-4656-B17E-8233A5DA9574}"/>
              </a:ext>
            </a:extLst>
          </p:cNvPr>
          <p:cNvSpPr/>
          <p:nvPr/>
        </p:nvSpPr>
        <p:spPr>
          <a:xfrm>
            <a:off x="2032276" y="2225658"/>
            <a:ext cx="4540345" cy="438582"/>
          </a:xfrm>
          <a:prstGeom prst="rect">
            <a:avLst/>
          </a:prstGeom>
          <a:noFill/>
        </p:spPr>
        <p:txBody>
          <a:bodyPr wrap="none" lIns="68580" tIns="34290" rIns="68580" bIns="34290">
            <a:spAutoFit/>
          </a:bodyPr>
          <a:lstStyle/>
          <a:p>
            <a:pPr algn="ctr"/>
            <a:r>
              <a:rPr lang="vi-VN" sz="2400" b="1" dirty="0">
                <a:ln w="13462">
                  <a:solidFill>
                    <a:srgbClr val="C00000"/>
                  </a:solidFill>
                  <a:prstDash val="solid"/>
                </a:ln>
                <a:solidFill>
                  <a:srgbClr val="FF0000"/>
                </a:solidFill>
                <a:latin typeface="iCiel Nabila" pitchFamily="2" charset="0"/>
              </a:rPr>
              <a:t>Quyền vui chơi, giải trí của </a:t>
            </a:r>
            <a:r>
              <a:rPr lang="vi-VN" sz="2400" b="1" dirty="0" err="1">
                <a:ln w="13462">
                  <a:solidFill>
                    <a:srgbClr val="C00000"/>
                  </a:solidFill>
                  <a:prstDash val="solid"/>
                </a:ln>
                <a:solidFill>
                  <a:srgbClr val="FF0000"/>
                </a:solidFill>
                <a:latin typeface="iCiel Nabila" pitchFamily="2" charset="0"/>
              </a:rPr>
              <a:t>trẻ</a:t>
            </a:r>
            <a:r>
              <a:rPr lang="vi-VN" sz="2400" b="1" dirty="0">
                <a:ln w="13462">
                  <a:solidFill>
                    <a:srgbClr val="C00000"/>
                  </a:solidFill>
                  <a:prstDash val="solid"/>
                </a:ln>
                <a:solidFill>
                  <a:srgbClr val="FF0000"/>
                </a:solidFill>
                <a:latin typeface="iCiel Nabila" pitchFamily="2" charset="0"/>
              </a:rPr>
              <a:t> em</a:t>
            </a:r>
            <a:r>
              <a:rPr lang="en-US" sz="2400" b="1" dirty="0">
                <a:ln w="13462">
                  <a:solidFill>
                    <a:srgbClr val="C00000"/>
                  </a:solidFill>
                  <a:prstDash val="solid"/>
                </a:ln>
                <a:solidFill>
                  <a:srgbClr val="FF0000"/>
                </a:solidFill>
                <a:latin typeface="iCiel Nabila" pitchFamily="2" charset="0"/>
              </a:rPr>
              <a:t>.</a:t>
            </a:r>
          </a:p>
        </p:txBody>
      </p:sp>
    </p:spTree>
    <p:extLst>
      <p:ext uri="{BB962C8B-B14F-4D97-AF65-F5344CB8AC3E}">
        <p14:creationId xmlns:p14="http://schemas.microsoft.com/office/powerpoint/2010/main" val="3237996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xit" presetSubtype="0" fill="hold" grpId="1"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par>
                                <p:cTn id="54" presetID="1" presetClass="exit" presetSubtype="0" fill="hold" grpId="1" nodeType="withEffect">
                                  <p:stCondLst>
                                    <p:cond delay="0"/>
                                  </p:stCondLst>
                                  <p:childTnLst>
                                    <p:set>
                                      <p:cBhvr>
                                        <p:cTn id="55"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3" grpId="0"/>
      <p:bldP spid="14" grpId="0"/>
      <p:bldP spid="12" grpId="0"/>
      <p:bldP spid="12" grpId="1"/>
      <p:bldP spid="16" grpId="0"/>
      <p:bldP spid="17" grpId="0"/>
      <p:bldP spid="15" grpId="0"/>
      <p:bldP spid="15" grpId="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444A80-6647-4CF1-9B37-D47FD60FA42F}"/>
              </a:ext>
            </a:extLst>
          </p:cNvPr>
          <p:cNvSpPr/>
          <p:nvPr/>
        </p:nvSpPr>
        <p:spPr>
          <a:xfrm>
            <a:off x="248424" y="194266"/>
            <a:ext cx="8611008" cy="4623479"/>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0070C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id="{B6041CA7-9B05-4780-AC2F-532F54C200B4}"/>
              </a:ext>
            </a:extLst>
          </p:cNvPr>
          <p:cNvSpPr/>
          <p:nvPr/>
        </p:nvSpPr>
        <p:spPr>
          <a:xfrm>
            <a:off x="1073487" y="325754"/>
            <a:ext cx="6960880" cy="931024"/>
          </a:xfrm>
          <a:prstGeom prst="rect">
            <a:avLst/>
          </a:prstGeom>
          <a:noFill/>
        </p:spPr>
        <p:txBody>
          <a:bodyPr wrap="none" lIns="68580" tIns="34290" rIns="68580" bIns="34290">
            <a:spAutoFit/>
          </a:bodyPr>
          <a:lstStyle/>
          <a:p>
            <a:pPr algn="ctr"/>
            <a:r>
              <a:rPr lang="vi-VN" sz="2800" b="1" dirty="0">
                <a:ln w="13462">
                  <a:solidFill>
                    <a:srgbClr val="C00000"/>
                  </a:solidFill>
                  <a:prstDash val="solid"/>
                </a:ln>
                <a:solidFill>
                  <a:srgbClr val="FF0000"/>
                </a:solidFill>
                <a:latin typeface="iCiel Nabila" pitchFamily="2" charset="0"/>
              </a:rPr>
              <a:t>Câu 3. Nêu những bổn phận của trẻ em được </a:t>
            </a:r>
          </a:p>
          <a:p>
            <a:pPr algn="ctr"/>
            <a:r>
              <a:rPr lang="vi-VN" sz="2800" b="1" dirty="0">
                <a:ln w="13462">
                  <a:solidFill>
                    <a:srgbClr val="C00000"/>
                  </a:solidFill>
                  <a:prstDash val="solid"/>
                </a:ln>
                <a:solidFill>
                  <a:srgbClr val="FF0000"/>
                </a:solidFill>
                <a:latin typeface="iCiel Nabila" pitchFamily="2" charset="0"/>
              </a:rPr>
              <a:t>quy định trong luật.</a:t>
            </a:r>
            <a:endParaRPr lang="en-US" sz="2800" b="1" dirty="0">
              <a:ln w="13462">
                <a:solidFill>
                  <a:srgbClr val="C00000"/>
                </a:solidFill>
                <a:prstDash val="solid"/>
              </a:ln>
              <a:solidFill>
                <a:srgbClr val="FF0000"/>
              </a:solidFill>
              <a:latin typeface="iCiel Nabila" pitchFamily="2" charset="0"/>
            </a:endParaRPr>
          </a:p>
        </p:txBody>
      </p:sp>
      <p:sp>
        <p:nvSpPr>
          <p:cNvPr id="2" name="Rectangle 1">
            <a:extLst>
              <a:ext uri="{FF2B5EF4-FFF2-40B4-BE49-F238E27FC236}">
                <a16:creationId xmlns:a16="http://schemas.microsoft.com/office/drawing/2014/main" id="{F07F0F7D-892C-49A3-89F8-B9A7F748F384}"/>
              </a:ext>
            </a:extLst>
          </p:cNvPr>
          <p:cNvSpPr/>
          <p:nvPr/>
        </p:nvSpPr>
        <p:spPr>
          <a:xfrm>
            <a:off x="436141" y="1220792"/>
            <a:ext cx="8235572" cy="3046988"/>
          </a:xfrm>
          <a:prstGeom prst="rect">
            <a:avLst/>
          </a:prstGeom>
        </p:spPr>
        <p:txBody>
          <a:bodyPr wrap="square">
            <a:spAutoFit/>
          </a:bodyPr>
          <a:lstStyle/>
          <a:p>
            <a:pPr algn="just"/>
            <a:r>
              <a:rPr lang="vi-VN" sz="2400" b="1" i="1" dirty="0">
                <a:solidFill>
                  <a:srgbClr val="7030A0"/>
                </a:solidFill>
                <a:latin typeface="Calibri" panose="020F0502020204030204" pitchFamily="34" charset="0"/>
                <a:cs typeface="Calibri" panose="020F0502020204030204" pitchFamily="34" charset="0"/>
              </a:rPr>
              <a:t>1. Yêu quý, kính trọng, hiếu thảo với ông bà, cha mẹ; kính trọng thầy giáo, cô giáo; lễ phép với </a:t>
            </a:r>
            <a:r>
              <a:rPr lang="vi-VN" sz="2400" b="1" i="1" dirty="0" err="1">
                <a:solidFill>
                  <a:srgbClr val="7030A0"/>
                </a:solidFill>
                <a:latin typeface="Calibri" panose="020F0502020204030204" pitchFamily="34" charset="0"/>
                <a:cs typeface="Calibri" panose="020F0502020204030204" pitchFamily="34" charset="0"/>
              </a:rPr>
              <a:t>người</a:t>
            </a:r>
            <a:r>
              <a:rPr lang="vi-VN" sz="2400" b="1" i="1" dirty="0">
                <a:solidFill>
                  <a:srgbClr val="7030A0"/>
                </a:solidFill>
                <a:latin typeface="Calibri" panose="020F0502020204030204" pitchFamily="34" charset="0"/>
                <a:cs typeface="Calibri" panose="020F0502020204030204" pitchFamily="34" charset="0"/>
              </a:rPr>
              <a:t> </a:t>
            </a:r>
            <a:r>
              <a:rPr lang="vi-VN" sz="2400" b="1" i="1" dirty="0" err="1">
                <a:solidFill>
                  <a:srgbClr val="7030A0"/>
                </a:solidFill>
                <a:latin typeface="Calibri" panose="020F0502020204030204" pitchFamily="34" charset="0"/>
                <a:cs typeface="Calibri" panose="020F0502020204030204" pitchFamily="34" charset="0"/>
              </a:rPr>
              <a:t>lớn</a:t>
            </a:r>
            <a:r>
              <a:rPr lang="en-US" sz="2400" b="1" i="1" dirty="0">
                <a:solidFill>
                  <a:srgbClr val="7030A0"/>
                </a:solidFill>
                <a:latin typeface="Calibri" panose="020F0502020204030204" pitchFamily="34" charset="0"/>
                <a:cs typeface="Calibri" panose="020F0502020204030204" pitchFamily="34" charset="0"/>
              </a:rPr>
              <a:t>, </a:t>
            </a:r>
            <a:r>
              <a:rPr lang="vi-VN" sz="2400" b="1" i="1" dirty="0">
                <a:solidFill>
                  <a:srgbClr val="7030A0"/>
                </a:solidFill>
                <a:latin typeface="Calibri" panose="020F0502020204030204" pitchFamily="34" charset="0"/>
                <a:cs typeface="Calibri" panose="020F0502020204030204" pitchFamily="34" charset="0"/>
              </a:rPr>
              <a:t>thương yêu em nhỏ; đoàn kết với bạn bè; giúp đỡ người già yếu, người khuyết tật, tàn tật, </a:t>
            </a:r>
            <a:r>
              <a:rPr lang="en-US" sz="2400" b="1" i="1" dirty="0" err="1">
                <a:solidFill>
                  <a:srgbClr val="7030A0"/>
                </a:solidFill>
                <a:latin typeface="Calibri" panose="020F0502020204030204" pitchFamily="34" charset="0"/>
                <a:cs typeface="Calibri" panose="020F0502020204030204" pitchFamily="34" charset="0"/>
              </a:rPr>
              <a:t>người</a:t>
            </a:r>
            <a:r>
              <a:rPr lang="en-US" sz="2400" b="1" i="1" dirty="0">
                <a:solidFill>
                  <a:srgbClr val="7030A0"/>
                </a:solidFill>
                <a:latin typeface="Calibri" panose="020F0502020204030204" pitchFamily="34" charset="0"/>
                <a:cs typeface="Calibri" panose="020F0502020204030204" pitchFamily="34" charset="0"/>
              </a:rPr>
              <a:t> </a:t>
            </a:r>
            <a:r>
              <a:rPr lang="vi-VN" sz="2400" b="1" i="1" dirty="0" err="1">
                <a:solidFill>
                  <a:srgbClr val="7030A0"/>
                </a:solidFill>
                <a:latin typeface="Calibri" panose="020F0502020204030204" pitchFamily="34" charset="0"/>
                <a:cs typeface="Calibri" panose="020F0502020204030204" pitchFamily="34" charset="0"/>
              </a:rPr>
              <a:t>gặp</a:t>
            </a:r>
            <a:r>
              <a:rPr lang="vi-VN" sz="2400" b="1" i="1" dirty="0">
                <a:solidFill>
                  <a:srgbClr val="7030A0"/>
                </a:solidFill>
                <a:latin typeface="Calibri" panose="020F0502020204030204" pitchFamily="34" charset="0"/>
                <a:cs typeface="Calibri" panose="020F0502020204030204" pitchFamily="34" charset="0"/>
              </a:rPr>
              <a:t> hoàn cảnh khó khăn theo khả năng của mình.</a:t>
            </a:r>
          </a:p>
          <a:p>
            <a:pPr algn="just"/>
            <a:r>
              <a:rPr lang="vi-VN" sz="2400" b="1" i="1" dirty="0">
                <a:solidFill>
                  <a:schemeClr val="accent6">
                    <a:lumMod val="75000"/>
                  </a:schemeClr>
                </a:solidFill>
                <a:latin typeface="Calibri" panose="020F0502020204030204" pitchFamily="34" charset="0"/>
                <a:cs typeface="Calibri" panose="020F0502020204030204" pitchFamily="34" charset="0"/>
              </a:rPr>
              <a:t>2. Chăm chỉ học tập, giữ gìn vệ sinh, rèn luyện thân thể, thực hiện trật tự công cộng và an toàn giao thông, giữ gìn của công, tôn trọng tài sản của người khác, bảo vệ môi trường.</a:t>
            </a:r>
            <a:endParaRPr lang="en-US" sz="2400" b="1" i="1" dirty="0">
              <a:solidFill>
                <a:schemeClr val="accent6">
                  <a:lumMod val="75000"/>
                </a:schemeClr>
              </a:solidFill>
            </a:endParaRPr>
          </a:p>
        </p:txBody>
      </p:sp>
    </p:spTree>
    <p:extLst>
      <p:ext uri="{BB962C8B-B14F-4D97-AF65-F5344CB8AC3E}">
        <p14:creationId xmlns:p14="http://schemas.microsoft.com/office/powerpoint/2010/main" val="7709076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444A80-6647-4CF1-9B37-D47FD60FA42F}"/>
              </a:ext>
            </a:extLst>
          </p:cNvPr>
          <p:cNvSpPr/>
          <p:nvPr/>
        </p:nvSpPr>
        <p:spPr>
          <a:xfrm>
            <a:off x="248424" y="194266"/>
            <a:ext cx="8611008" cy="4623479"/>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0070C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id="{B6041CA7-9B05-4780-AC2F-532F54C200B4}"/>
              </a:ext>
            </a:extLst>
          </p:cNvPr>
          <p:cNvSpPr/>
          <p:nvPr/>
        </p:nvSpPr>
        <p:spPr>
          <a:xfrm>
            <a:off x="1073487" y="325754"/>
            <a:ext cx="6960880" cy="931024"/>
          </a:xfrm>
          <a:prstGeom prst="rect">
            <a:avLst/>
          </a:prstGeom>
          <a:noFill/>
        </p:spPr>
        <p:txBody>
          <a:bodyPr wrap="none" lIns="68580" tIns="34290" rIns="68580" bIns="34290">
            <a:spAutoFit/>
          </a:bodyPr>
          <a:lstStyle/>
          <a:p>
            <a:pPr algn="ctr"/>
            <a:r>
              <a:rPr lang="vi-VN" sz="2800" b="1" dirty="0">
                <a:ln w="13462">
                  <a:solidFill>
                    <a:srgbClr val="C00000"/>
                  </a:solidFill>
                  <a:prstDash val="solid"/>
                </a:ln>
                <a:solidFill>
                  <a:srgbClr val="FF0000"/>
                </a:solidFill>
                <a:latin typeface="iCiel Nabila" pitchFamily="2" charset="0"/>
              </a:rPr>
              <a:t>Câu 3. Nêu những bổn phận của trẻ em được </a:t>
            </a:r>
          </a:p>
          <a:p>
            <a:pPr algn="ctr"/>
            <a:r>
              <a:rPr lang="vi-VN" sz="2800" b="1" dirty="0">
                <a:ln w="13462">
                  <a:solidFill>
                    <a:srgbClr val="C00000"/>
                  </a:solidFill>
                  <a:prstDash val="solid"/>
                </a:ln>
                <a:solidFill>
                  <a:srgbClr val="FF0000"/>
                </a:solidFill>
                <a:latin typeface="iCiel Nabila" pitchFamily="2" charset="0"/>
              </a:rPr>
              <a:t>quy định trong luật.</a:t>
            </a:r>
            <a:endParaRPr lang="en-US" sz="2800" b="1" dirty="0">
              <a:ln w="13462">
                <a:solidFill>
                  <a:srgbClr val="C00000"/>
                </a:solidFill>
                <a:prstDash val="solid"/>
              </a:ln>
              <a:solidFill>
                <a:srgbClr val="FF0000"/>
              </a:solidFill>
              <a:latin typeface="iCiel Nabila" pitchFamily="2" charset="0"/>
            </a:endParaRPr>
          </a:p>
        </p:txBody>
      </p:sp>
      <p:pic>
        <p:nvPicPr>
          <p:cNvPr id="22" name="Picture 21">
            <a:extLst>
              <a:ext uri="{FF2B5EF4-FFF2-40B4-BE49-F238E27FC236}">
                <a16:creationId xmlns:a16="http://schemas.microsoft.com/office/drawing/2014/main" id="{880EA28F-307C-44B4-B840-3C97568E213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963" b="66199" l="43161" r="59395">
                        <a14:foregroundMark x1="48920" y1="21963" x2="52124" y2="24766"/>
                        <a14:foregroundMark x1="45680" y1="39642" x2="43772" y2="46262"/>
                        <a14:foregroundMark x1="43772" y1="46262" x2="43377" y2="54283"/>
                        <a14:foregroundMark x1="43377" y1="54283" x2="45860" y2="61215"/>
                        <a14:foregroundMark x1="46868" y1="63941" x2="50648" y2="66199"/>
                        <a14:foregroundMark x1="50648" y1="66199" x2="53996" y2="65421"/>
                      </a14:backgroundRemoval>
                    </a14:imgEffect>
                  </a14:imgLayer>
                </a14:imgProps>
              </a:ext>
            </a:extLst>
          </a:blip>
          <a:srcRect l="41144" t="19973" r="38514" b="31245"/>
          <a:stretch/>
        </p:blipFill>
        <p:spPr>
          <a:xfrm>
            <a:off x="7662064" y="3109431"/>
            <a:ext cx="1845175" cy="2142669"/>
          </a:xfrm>
          <a:prstGeom prst="rect">
            <a:avLst/>
          </a:prstGeom>
        </p:spPr>
      </p:pic>
      <p:sp>
        <p:nvSpPr>
          <p:cNvPr id="6" name="Rectangle 5">
            <a:extLst>
              <a:ext uri="{FF2B5EF4-FFF2-40B4-BE49-F238E27FC236}">
                <a16:creationId xmlns:a16="http://schemas.microsoft.com/office/drawing/2014/main" id="{F58D8972-6F63-48C6-B42A-F28738DE5DB4}"/>
              </a:ext>
            </a:extLst>
          </p:cNvPr>
          <p:cNvSpPr/>
          <p:nvPr/>
        </p:nvSpPr>
        <p:spPr>
          <a:xfrm>
            <a:off x="402206" y="1290546"/>
            <a:ext cx="7518784" cy="3416320"/>
          </a:xfrm>
          <a:prstGeom prst="rect">
            <a:avLst/>
          </a:prstGeom>
        </p:spPr>
        <p:txBody>
          <a:bodyPr wrap="square">
            <a:spAutoFit/>
          </a:bodyPr>
          <a:lstStyle/>
          <a:p>
            <a:pPr algn="just"/>
            <a:r>
              <a:rPr lang="vi-VN" sz="2400" b="1" i="1" dirty="0">
                <a:solidFill>
                  <a:schemeClr val="bg1">
                    <a:lumMod val="50000"/>
                  </a:schemeClr>
                </a:solidFill>
                <a:latin typeface="Calibri" panose="020F0502020204030204" pitchFamily="34" charset="0"/>
                <a:cs typeface="Calibri" panose="020F0502020204030204" pitchFamily="34" charset="0"/>
              </a:rPr>
              <a:t>3. Yêu lao động, giúp đỡ gia đình làm những việc vừa sức mình.</a:t>
            </a:r>
          </a:p>
          <a:p>
            <a:pPr algn="just"/>
            <a:r>
              <a:rPr lang="vi-VN" sz="2400" b="1" i="1" dirty="0">
                <a:solidFill>
                  <a:srgbClr val="F8A711"/>
                </a:solidFill>
                <a:latin typeface="Calibri" panose="020F0502020204030204" pitchFamily="34" charset="0"/>
                <a:cs typeface="Calibri" panose="020F0502020204030204" pitchFamily="34" charset="0"/>
              </a:rPr>
              <a:t>4. Sống khiêm tốn, trung thực và có đạo đức; tôn trọng pháp luật; tuân theo nội quy của nhà trường; thực hiện nếp sống văn minh, gia đình văn hóa; tôn trọng và giữ gìn bản sắc văn hóa dân tộc.</a:t>
            </a:r>
          </a:p>
          <a:p>
            <a:pPr algn="just"/>
            <a:r>
              <a:rPr lang="vi-VN" sz="2400" b="1" i="1" dirty="0">
                <a:solidFill>
                  <a:srgbClr val="00B050"/>
                </a:solidFill>
                <a:latin typeface="Calibri" panose="020F0502020204030204" pitchFamily="34" charset="0"/>
                <a:cs typeface="Calibri" panose="020F0502020204030204" pitchFamily="34" charset="0"/>
              </a:rPr>
              <a:t>5. Yêu quê hương, đất nước, yêu đồng bào, có ý thức xây dựng, bảo vệ Tổ quốc Việt Nam xã hội chủ nghĩa và đoàn kết quốc tế.</a:t>
            </a:r>
          </a:p>
        </p:txBody>
      </p:sp>
    </p:spTree>
    <p:extLst>
      <p:ext uri="{BB962C8B-B14F-4D97-AF65-F5344CB8AC3E}">
        <p14:creationId xmlns:p14="http://schemas.microsoft.com/office/powerpoint/2010/main" val="27060549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444A80-6647-4CF1-9B37-D47FD60FA42F}"/>
              </a:ext>
            </a:extLst>
          </p:cNvPr>
          <p:cNvSpPr/>
          <p:nvPr/>
        </p:nvSpPr>
        <p:spPr>
          <a:xfrm>
            <a:off x="248424" y="194266"/>
            <a:ext cx="8611008" cy="4623479"/>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0070C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Flowchart: Terminator 10">
            <a:extLst>
              <a:ext uri="{FF2B5EF4-FFF2-40B4-BE49-F238E27FC236}">
                <a16:creationId xmlns:a16="http://schemas.microsoft.com/office/drawing/2014/main" id="{75B419EC-8794-4760-9996-F481497F77F8}"/>
              </a:ext>
            </a:extLst>
          </p:cNvPr>
          <p:cNvSpPr/>
          <p:nvPr/>
        </p:nvSpPr>
        <p:spPr>
          <a:xfrm>
            <a:off x="690088" y="1813646"/>
            <a:ext cx="3253262" cy="861242"/>
          </a:xfrm>
          <a:prstGeom prst="flowChartTerminato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6041CA7-9B05-4780-AC2F-532F54C200B4}"/>
              </a:ext>
            </a:extLst>
          </p:cNvPr>
          <p:cNvSpPr/>
          <p:nvPr/>
        </p:nvSpPr>
        <p:spPr>
          <a:xfrm>
            <a:off x="759752" y="468554"/>
            <a:ext cx="7513916" cy="807913"/>
          </a:xfrm>
          <a:prstGeom prst="rect">
            <a:avLst/>
          </a:prstGeom>
          <a:noFill/>
        </p:spPr>
        <p:txBody>
          <a:bodyPr wrap="none" lIns="68580" tIns="34290" rIns="68580" bIns="34290">
            <a:spAutoFit/>
          </a:bodyPr>
          <a:lstStyle/>
          <a:p>
            <a:pPr algn="ctr"/>
            <a:r>
              <a:rPr lang="vi-VN" sz="2400" b="1" dirty="0">
                <a:ln w="13462">
                  <a:solidFill>
                    <a:srgbClr val="7030A0"/>
                  </a:solidFill>
                  <a:prstDash val="solid"/>
                </a:ln>
                <a:solidFill>
                  <a:srgbClr val="7030A0"/>
                </a:solidFill>
                <a:latin typeface="iCiel Nabila" pitchFamily="2" charset="0"/>
              </a:rPr>
              <a:t>Câu 4. Em đã thực hiện được những bổn phận gì, </a:t>
            </a:r>
          </a:p>
          <a:p>
            <a:pPr algn="ctr"/>
            <a:r>
              <a:rPr lang="vi-VN" sz="2400" b="1" dirty="0">
                <a:ln w="13462">
                  <a:solidFill>
                    <a:srgbClr val="7030A0"/>
                  </a:solidFill>
                  <a:prstDash val="solid"/>
                </a:ln>
                <a:solidFill>
                  <a:srgbClr val="7030A0"/>
                </a:solidFill>
                <a:latin typeface="iCiel Nabila" pitchFamily="2" charset="0"/>
              </a:rPr>
              <a:t>còn những bổn phận gì cần tiếp tục cố gắng để thực hiện?</a:t>
            </a:r>
            <a:endParaRPr lang="en-US" sz="2400" b="1" dirty="0">
              <a:ln w="13462">
                <a:solidFill>
                  <a:srgbClr val="7030A0"/>
                </a:solidFill>
                <a:prstDash val="solid"/>
              </a:ln>
              <a:solidFill>
                <a:srgbClr val="7030A0"/>
              </a:solidFill>
              <a:latin typeface="iCiel Nabila" pitchFamily="2" charset="0"/>
            </a:endParaRPr>
          </a:p>
        </p:txBody>
      </p:sp>
      <p:pic>
        <p:nvPicPr>
          <p:cNvPr id="22" name="Picture 21">
            <a:extLst>
              <a:ext uri="{FF2B5EF4-FFF2-40B4-BE49-F238E27FC236}">
                <a16:creationId xmlns:a16="http://schemas.microsoft.com/office/drawing/2014/main" id="{880EA28F-307C-44B4-B840-3C97568E213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1963" b="66199" l="43161" r="59395">
                        <a14:foregroundMark x1="48920" y1="21963" x2="52124" y2="24766"/>
                        <a14:foregroundMark x1="45680" y1="39642" x2="43772" y2="46262"/>
                        <a14:foregroundMark x1="43772" y1="46262" x2="43377" y2="54283"/>
                        <a14:foregroundMark x1="43377" y1="54283" x2="45860" y2="61215"/>
                        <a14:foregroundMark x1="46868" y1="63941" x2="50648" y2="66199"/>
                        <a14:foregroundMark x1="50648" y1="66199" x2="53996" y2="65421"/>
                      </a14:backgroundRemoval>
                    </a14:imgEffect>
                  </a14:imgLayer>
                </a14:imgProps>
              </a:ext>
            </a:extLst>
          </a:blip>
          <a:srcRect l="41144" t="19973" r="38514" b="31245"/>
          <a:stretch/>
        </p:blipFill>
        <p:spPr>
          <a:xfrm>
            <a:off x="521038" y="1402304"/>
            <a:ext cx="1137898" cy="1321359"/>
          </a:xfrm>
          <a:prstGeom prst="rect">
            <a:avLst/>
          </a:prstGeom>
        </p:spPr>
      </p:pic>
      <p:sp>
        <p:nvSpPr>
          <p:cNvPr id="12" name="Rectangle 11">
            <a:extLst>
              <a:ext uri="{FF2B5EF4-FFF2-40B4-BE49-F238E27FC236}">
                <a16:creationId xmlns:a16="http://schemas.microsoft.com/office/drawing/2014/main" id="{4295A85B-89C9-43CC-8706-D6B2D68397F4}"/>
              </a:ext>
            </a:extLst>
          </p:cNvPr>
          <p:cNvSpPr/>
          <p:nvPr/>
        </p:nvSpPr>
        <p:spPr>
          <a:xfrm>
            <a:off x="1417065" y="1855335"/>
            <a:ext cx="2342628" cy="807913"/>
          </a:xfrm>
          <a:prstGeom prst="rect">
            <a:avLst/>
          </a:prstGeom>
          <a:noFill/>
        </p:spPr>
        <p:txBody>
          <a:bodyPr wrap="none" lIns="68580" tIns="34290" rIns="68580" bIns="34290">
            <a:spAutoFit/>
          </a:bodyPr>
          <a:lstStyle/>
          <a:p>
            <a:pPr algn="ctr"/>
            <a:r>
              <a:rPr lang="vi-VN" sz="2400" b="1" dirty="0">
                <a:ln w="13462">
                  <a:solidFill>
                    <a:schemeClr val="bg1"/>
                  </a:solidFill>
                  <a:prstDash val="solid"/>
                </a:ln>
                <a:solidFill>
                  <a:srgbClr val="FF0000"/>
                </a:solidFill>
                <a:latin typeface="iCiel Nabila" pitchFamily="2" charset="0"/>
              </a:rPr>
              <a:t>Bổn phận </a:t>
            </a:r>
          </a:p>
          <a:p>
            <a:pPr algn="ctr"/>
            <a:r>
              <a:rPr lang="vi-VN" sz="2400" b="1" dirty="0">
                <a:ln w="13462">
                  <a:solidFill>
                    <a:schemeClr val="bg1"/>
                  </a:solidFill>
                  <a:prstDash val="solid"/>
                </a:ln>
                <a:solidFill>
                  <a:srgbClr val="FF0000"/>
                </a:solidFill>
                <a:latin typeface="iCiel Nabila" pitchFamily="2" charset="0"/>
              </a:rPr>
              <a:t>em đã thực hiện</a:t>
            </a:r>
            <a:endParaRPr lang="en-US" sz="2400" b="1" dirty="0">
              <a:ln w="13462">
                <a:solidFill>
                  <a:schemeClr val="bg1"/>
                </a:solidFill>
                <a:prstDash val="solid"/>
              </a:ln>
              <a:solidFill>
                <a:srgbClr val="FF0000"/>
              </a:solidFill>
              <a:latin typeface="iCiel Nabila" pitchFamily="2" charset="0"/>
            </a:endParaRPr>
          </a:p>
        </p:txBody>
      </p:sp>
      <p:sp>
        <p:nvSpPr>
          <p:cNvPr id="13" name="Flowchart: Terminator 12">
            <a:extLst>
              <a:ext uri="{FF2B5EF4-FFF2-40B4-BE49-F238E27FC236}">
                <a16:creationId xmlns:a16="http://schemas.microsoft.com/office/drawing/2014/main" id="{B5C4EE98-BF3A-4215-BB96-610BBA526B57}"/>
              </a:ext>
            </a:extLst>
          </p:cNvPr>
          <p:cNvSpPr/>
          <p:nvPr/>
        </p:nvSpPr>
        <p:spPr>
          <a:xfrm>
            <a:off x="5121745" y="1825286"/>
            <a:ext cx="3501217" cy="861242"/>
          </a:xfrm>
          <a:prstGeom prst="flowChartTerminato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94F8A7-E604-45BA-9F1E-99CC1688613E}"/>
              </a:ext>
            </a:extLst>
          </p:cNvPr>
          <p:cNvSpPr/>
          <p:nvPr/>
        </p:nvSpPr>
        <p:spPr>
          <a:xfrm>
            <a:off x="5789281" y="1878615"/>
            <a:ext cx="2698495" cy="807913"/>
          </a:xfrm>
          <a:prstGeom prst="rect">
            <a:avLst/>
          </a:prstGeom>
          <a:noFill/>
        </p:spPr>
        <p:txBody>
          <a:bodyPr wrap="none" lIns="68580" tIns="34290" rIns="68580" bIns="34290">
            <a:spAutoFit/>
          </a:bodyPr>
          <a:lstStyle/>
          <a:p>
            <a:pPr algn="ctr"/>
            <a:r>
              <a:rPr lang="vi-VN" sz="2400" b="1" dirty="0">
                <a:ln w="13462">
                  <a:solidFill>
                    <a:schemeClr val="bg1"/>
                  </a:solidFill>
                  <a:prstDash val="solid"/>
                </a:ln>
                <a:solidFill>
                  <a:srgbClr val="FF0000"/>
                </a:solidFill>
                <a:latin typeface="iCiel Nabila" pitchFamily="2" charset="0"/>
              </a:rPr>
              <a:t>Bổn phận em cần </a:t>
            </a:r>
          </a:p>
          <a:p>
            <a:pPr algn="ctr"/>
            <a:r>
              <a:rPr lang="vi-VN" sz="2400" b="1" dirty="0">
                <a:ln w="13462">
                  <a:solidFill>
                    <a:schemeClr val="bg1"/>
                  </a:solidFill>
                  <a:prstDash val="solid"/>
                </a:ln>
                <a:solidFill>
                  <a:srgbClr val="FF0000"/>
                </a:solidFill>
                <a:latin typeface="iCiel Nabila" pitchFamily="2" charset="0"/>
              </a:rPr>
              <a:t>cố gắng thực hiện</a:t>
            </a:r>
            <a:endParaRPr lang="en-US" sz="2400" b="1" dirty="0">
              <a:ln w="13462">
                <a:solidFill>
                  <a:schemeClr val="bg1"/>
                </a:solidFill>
                <a:prstDash val="solid"/>
              </a:ln>
              <a:solidFill>
                <a:srgbClr val="FF0000"/>
              </a:solidFill>
              <a:latin typeface="iCiel Nabila" pitchFamily="2" charset="0"/>
            </a:endParaRPr>
          </a:p>
        </p:txBody>
      </p:sp>
      <p:pic>
        <p:nvPicPr>
          <p:cNvPr id="9" name="Picture 8">
            <a:extLst>
              <a:ext uri="{FF2B5EF4-FFF2-40B4-BE49-F238E27FC236}">
                <a16:creationId xmlns:a16="http://schemas.microsoft.com/office/drawing/2014/main" id="{B952449B-E602-4FDF-BC34-66F02BF3251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1963" b="65421" l="43233" r="57055">
                        <a14:foregroundMark x1="47624" y1="42134" x2="49496" y2="50779"/>
                        <a14:foregroundMark x1="43125" y1="47819" x2="44816" y2="59268"/>
                        <a14:foregroundMark x1="44816" y1="59268" x2="50504" y2="63006"/>
                        <a14:foregroundMark x1="50504" y1="63006" x2="53132" y2="60826"/>
                        <a14:foregroundMark x1="47876" y1="64875" x2="52628" y2="64642"/>
                        <a14:foregroundMark x1="56983" y1="55374" x2="57127" y2="48131"/>
                        <a14:foregroundMark x1="43233" y1="54050" x2="47012" y2="60826"/>
                        <a14:foregroundMark x1="49136" y1="65421" x2="50504" y2="65421"/>
                      </a14:backgroundRemoval>
                    </a14:imgEffect>
                  </a14:imgLayer>
                </a14:imgProps>
              </a:ext>
            </a:extLst>
          </a:blip>
          <a:srcRect l="41875" t="17180" r="41125" b="32421"/>
          <a:stretch/>
        </p:blipFill>
        <p:spPr>
          <a:xfrm>
            <a:off x="4854115" y="1390952"/>
            <a:ext cx="980875" cy="1344061"/>
          </a:xfrm>
          <a:prstGeom prst="rect">
            <a:avLst/>
          </a:prstGeom>
        </p:spPr>
      </p:pic>
      <p:sp>
        <p:nvSpPr>
          <p:cNvPr id="15" name="TextBox 14">
            <a:extLst>
              <a:ext uri="{FF2B5EF4-FFF2-40B4-BE49-F238E27FC236}">
                <a16:creationId xmlns:a16="http://schemas.microsoft.com/office/drawing/2014/main" id="{8FC764F5-D27F-4CBF-9F23-B0507A2B3396}"/>
              </a:ext>
            </a:extLst>
          </p:cNvPr>
          <p:cNvSpPr txBox="1"/>
          <p:nvPr/>
        </p:nvSpPr>
        <p:spPr>
          <a:xfrm>
            <a:off x="521038" y="2834640"/>
            <a:ext cx="3653312" cy="738664"/>
          </a:xfrm>
          <a:prstGeom prst="rect">
            <a:avLst/>
          </a:prstGeom>
          <a:noFill/>
        </p:spPr>
        <p:txBody>
          <a:bodyPr wrap="square" lIns="0" tIns="0" rIns="0" bIns="0" rtlCol="0">
            <a:spAutoFit/>
          </a:bodyPr>
          <a:lstStyle/>
          <a:p>
            <a:pPr algn="just"/>
            <a:r>
              <a:rPr lang="vi-VN" sz="2400" b="1" i="1" dirty="0">
                <a:solidFill>
                  <a:srgbClr val="002060"/>
                </a:solidFill>
                <a:latin typeface="Calibri" panose="020F0502020204030204" pitchFamily="34" charset="0"/>
                <a:ea typeface="AvantGarde" panose="00000400000000000000" pitchFamily="2" charset="0"/>
                <a:cs typeface="Calibri" panose="020F0502020204030204" pitchFamily="34" charset="0"/>
              </a:rPr>
              <a:t>VD: Em kính trọng, hiếu thảo</a:t>
            </a:r>
          </a:p>
          <a:p>
            <a:pPr algn="just"/>
            <a:r>
              <a:rPr lang="vi-VN" sz="2400" b="1" i="1" dirty="0">
                <a:solidFill>
                  <a:srgbClr val="002060"/>
                </a:solidFill>
                <a:latin typeface="Calibri" panose="020F0502020204030204" pitchFamily="34" charset="0"/>
                <a:ea typeface="AvantGarde" panose="00000400000000000000" pitchFamily="2" charset="0"/>
                <a:cs typeface="Calibri" panose="020F0502020204030204" pitchFamily="34" charset="0"/>
              </a:rPr>
              <a:t>với ông bà, cha mẹ.</a:t>
            </a:r>
            <a:endParaRPr lang="en-US" sz="24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16" name="TextBox 15">
            <a:extLst>
              <a:ext uri="{FF2B5EF4-FFF2-40B4-BE49-F238E27FC236}">
                <a16:creationId xmlns:a16="http://schemas.microsoft.com/office/drawing/2014/main" id="{CBBE1B9D-2C86-477C-85B9-CD46A3937B36}"/>
              </a:ext>
            </a:extLst>
          </p:cNvPr>
          <p:cNvSpPr txBox="1"/>
          <p:nvPr/>
        </p:nvSpPr>
        <p:spPr>
          <a:xfrm>
            <a:off x="4855466" y="2849362"/>
            <a:ext cx="3653312" cy="1477328"/>
          </a:xfrm>
          <a:prstGeom prst="rect">
            <a:avLst/>
          </a:prstGeom>
          <a:noFill/>
        </p:spPr>
        <p:txBody>
          <a:bodyPr wrap="square" lIns="0" tIns="0" rIns="0" bIns="0" rtlCol="0">
            <a:spAutoFit/>
          </a:bodyPr>
          <a:lstStyle/>
          <a:p>
            <a:pPr algn="just"/>
            <a:r>
              <a:rPr lang="vi-VN" sz="2400" b="1" i="1" dirty="0">
                <a:solidFill>
                  <a:srgbClr val="002060"/>
                </a:solidFill>
                <a:latin typeface="Calibri" panose="020F0502020204030204" pitchFamily="34" charset="0"/>
                <a:ea typeface="AvantGarde" panose="00000400000000000000" pitchFamily="2" charset="0"/>
                <a:cs typeface="Calibri" panose="020F0502020204030204" pitchFamily="34" charset="0"/>
              </a:rPr>
              <a:t>VD: Bổn phận thứ hai em thực hiện chưa tốt. Chữ viết chưa đẹp nên em cần cố gắng hơn nữa.</a:t>
            </a:r>
            <a:endParaRPr lang="en-US" sz="24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Tree>
    <p:extLst>
      <p:ext uri="{BB962C8B-B14F-4D97-AF65-F5344CB8AC3E}">
        <p14:creationId xmlns:p14="http://schemas.microsoft.com/office/powerpoint/2010/main" val="21974506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14:presetBounceEnd="60000">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14:bounceEnd="60000">
                                          <p:cBhvr additive="base">
                                            <p:cTn id="21" dur="13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22" dur="13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14:presetBounceEnd="6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60000">
                                          <p:cBhvr additive="base">
                                            <p:cTn id="27" dur="13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28" dur="13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1300" fill="hold"/>
                                            <p:tgtEl>
                                              <p:spTgt spid="15"/>
                                            </p:tgtEl>
                                            <p:attrNameLst>
                                              <p:attrName>ppt_x</p:attrName>
                                            </p:attrNameLst>
                                          </p:cBhvr>
                                          <p:tavLst>
                                            <p:tav tm="0">
                                              <p:val>
                                                <p:strVal val="0-#ppt_w/2"/>
                                              </p:val>
                                            </p:tav>
                                            <p:tav tm="100000">
                                              <p:val>
                                                <p:strVal val="#ppt_x"/>
                                              </p:val>
                                            </p:tav>
                                          </p:tavLst>
                                        </p:anim>
                                        <p:anim calcmode="lin" valueType="num">
                                          <p:cBhvr additive="base">
                                            <p:cTn id="22" dur="13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300" fill="hold"/>
                                            <p:tgtEl>
                                              <p:spTgt spid="16"/>
                                            </p:tgtEl>
                                            <p:attrNameLst>
                                              <p:attrName>ppt_x</p:attrName>
                                            </p:attrNameLst>
                                          </p:cBhvr>
                                          <p:tavLst>
                                            <p:tav tm="0">
                                              <p:val>
                                                <p:strVal val="0-#ppt_w/2"/>
                                              </p:val>
                                            </p:tav>
                                            <p:tav tm="100000">
                                              <p:val>
                                                <p:strVal val="#ppt_x"/>
                                              </p:val>
                                            </p:tav>
                                          </p:tavLst>
                                        </p:anim>
                                        <p:anim calcmode="lin" valueType="num">
                                          <p:cBhvr additive="base">
                                            <p:cTn id="28" dur="13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p:bldP spid="1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3">
            <a:extLst>
              <a:ext uri="{FF2B5EF4-FFF2-40B4-BE49-F238E27FC236}">
                <a16:creationId xmlns:a16="http://schemas.microsoft.com/office/drawing/2014/main" id="{E62792C8-1450-49D7-AFAD-539327EE59EA}"/>
              </a:ext>
            </a:extLst>
          </p:cNvPr>
          <p:cNvSpPr/>
          <p:nvPr/>
        </p:nvSpPr>
        <p:spPr>
          <a:xfrm>
            <a:off x="1637347" y="1131569"/>
            <a:ext cx="5869305" cy="2880361"/>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FFC00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8" name="Google Shape;667;p39">
            <a:extLst>
              <a:ext uri="{FF2B5EF4-FFF2-40B4-BE49-F238E27FC236}">
                <a16:creationId xmlns:a16="http://schemas.microsoft.com/office/drawing/2014/main" id="{2F61FDBB-86C1-4F62-ADC5-6582DE1C4DF5}"/>
              </a:ext>
            </a:extLst>
          </p:cNvPr>
          <p:cNvSpPr txBox="1">
            <a:spLocks/>
          </p:cNvSpPr>
          <p:nvPr/>
        </p:nvSpPr>
        <p:spPr>
          <a:xfrm>
            <a:off x="1637347" y="2582595"/>
            <a:ext cx="5869305"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rgbClr val="002060"/>
                </a:solidFill>
                <a:latin typeface="Pattaya" panose="00000500000000000000" pitchFamily="2" charset="-34"/>
                <a:ea typeface="Kozuka Mincho Pro H" panose="02020A00000000000000" pitchFamily="18" charset="-128"/>
                <a:cs typeface="Pattaya" panose="00000500000000000000" pitchFamily="2" charset="-34"/>
              </a:rPr>
              <a:t>Luật Bảo vệ, chăm sóc và giáo dục trẻ em là văn bản của Nhà nước nhằm bảo vệ quyền lợi của trẻ em, quy định bổn phận của trẻ em đối với gia đình và xã hội.</a:t>
            </a:r>
          </a:p>
        </p:txBody>
      </p:sp>
      <p:pic>
        <p:nvPicPr>
          <p:cNvPr id="19" name="Picture 18">
            <a:extLst>
              <a:ext uri="{FF2B5EF4-FFF2-40B4-BE49-F238E27FC236}">
                <a16:creationId xmlns:a16="http://schemas.microsoft.com/office/drawing/2014/main" id="{C138A28A-E8EC-4496-A6A6-2BA1ABB6BDC6}"/>
              </a:ext>
            </a:extLst>
          </p:cNvPr>
          <p:cNvPicPr>
            <a:picLocks noChangeAspect="1"/>
          </p:cNvPicPr>
          <p:nvPr/>
        </p:nvPicPr>
        <p:blipFill>
          <a:blip r:embed="rId2"/>
          <a:stretch>
            <a:fillRect/>
          </a:stretch>
        </p:blipFill>
        <p:spPr>
          <a:xfrm>
            <a:off x="1371321" y="1189465"/>
            <a:ext cx="6401355" cy="1072989"/>
          </a:xfrm>
          <a:prstGeom prst="rect">
            <a:avLst/>
          </a:prstGeom>
        </p:spPr>
      </p:pic>
    </p:spTree>
    <p:extLst>
      <p:ext uri="{BB962C8B-B14F-4D97-AF65-F5344CB8AC3E}">
        <p14:creationId xmlns:p14="http://schemas.microsoft.com/office/powerpoint/2010/main" val="676755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10"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ungle wooden frame with grass and liana user Vector Image">
            <a:extLst>
              <a:ext uri="{FF2B5EF4-FFF2-40B4-BE49-F238E27FC236}">
                <a16:creationId xmlns:a16="http://schemas.microsoft.com/office/drawing/2014/main" id="{5FB2EF03-B23C-4063-A732-61D52272101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3900" r="94900">
                        <a14:foregroundMark x1="3900" y1="33974" x2="9600" y2="28718"/>
                        <a14:foregroundMark x1="91100" y1="25513" x2="91100" y2="25513"/>
                        <a14:foregroundMark x1="94900" y1="40385" x2="94900" y2="40385"/>
                      </a14:backgroundRemoval>
                    </a14:imgEffect>
                  </a14:imgLayer>
                </a14:imgProps>
              </a:ext>
              <a:ext uri="{28A0092B-C50C-407E-A947-70E740481C1C}">
                <a14:useLocalDpi xmlns:a14="http://schemas.microsoft.com/office/drawing/2010/main" val="0"/>
              </a:ext>
            </a:extLst>
          </a:blip>
          <a:srcRect t="12037" b="23102"/>
          <a:stretch/>
        </p:blipFill>
        <p:spPr bwMode="auto">
          <a:xfrm>
            <a:off x="0" y="1417142"/>
            <a:ext cx="8869680" cy="21367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921B825-C973-4676-8FA5-5F0ED4A16CF5}"/>
              </a:ext>
            </a:extLst>
          </p:cNvPr>
          <p:cNvPicPr>
            <a:picLocks noChangeAspect="1"/>
          </p:cNvPicPr>
          <p:nvPr/>
        </p:nvPicPr>
        <p:blipFill>
          <a:blip r:embed="rId4"/>
          <a:stretch>
            <a:fillRect/>
          </a:stretch>
        </p:blipFill>
        <p:spPr>
          <a:xfrm>
            <a:off x="1234162" y="2049556"/>
            <a:ext cx="6401355" cy="1066892"/>
          </a:xfrm>
          <a:prstGeom prst="rect">
            <a:avLst/>
          </a:prstGeom>
        </p:spPr>
      </p:pic>
    </p:spTree>
    <p:extLst>
      <p:ext uri="{BB962C8B-B14F-4D97-AF65-F5344CB8AC3E}">
        <p14:creationId xmlns:p14="http://schemas.microsoft.com/office/powerpoint/2010/main" val="39800171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AC44C7-0270-4CC9-BB6D-B1023E0CC17E}"/>
              </a:ext>
            </a:extLst>
          </p:cNvPr>
          <p:cNvPicPr>
            <a:picLocks noChangeAspect="1"/>
          </p:cNvPicPr>
          <p:nvPr/>
        </p:nvPicPr>
        <p:blipFill rotWithShape="1">
          <a:blip r:embed="rId2"/>
          <a:srcRect l="17375" t="12137" r="18750" b="7811"/>
          <a:stretch/>
        </p:blipFill>
        <p:spPr>
          <a:xfrm>
            <a:off x="0" y="0"/>
            <a:ext cx="9144000" cy="5296720"/>
          </a:xfrm>
          <a:prstGeom prst="rect">
            <a:avLst/>
          </a:prstGeom>
        </p:spPr>
      </p:pic>
      <p:sp>
        <p:nvSpPr>
          <p:cNvPr id="4" name="Rectangle: Rounded Corners 3">
            <a:extLst>
              <a:ext uri="{FF2B5EF4-FFF2-40B4-BE49-F238E27FC236}">
                <a16:creationId xmlns:a16="http://schemas.microsoft.com/office/drawing/2014/main" id="{A764A7C3-87F0-4D74-8FF6-6A3162BA52A8}"/>
              </a:ext>
            </a:extLst>
          </p:cNvPr>
          <p:cNvSpPr/>
          <p:nvPr/>
        </p:nvSpPr>
        <p:spPr>
          <a:xfrm>
            <a:off x="4229100" y="1099634"/>
            <a:ext cx="4217670" cy="3518085"/>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92D05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Rectangle 5">
            <a:extLst>
              <a:ext uri="{FF2B5EF4-FFF2-40B4-BE49-F238E27FC236}">
                <a16:creationId xmlns:a16="http://schemas.microsoft.com/office/drawing/2014/main" id="{8D592685-0F73-4BD3-BA03-F01664F411A7}"/>
              </a:ext>
            </a:extLst>
          </p:cNvPr>
          <p:cNvSpPr/>
          <p:nvPr/>
        </p:nvSpPr>
        <p:spPr>
          <a:xfrm>
            <a:off x="4000500" y="4834890"/>
            <a:ext cx="1383030" cy="308610"/>
          </a:xfrm>
          <a:prstGeom prst="rect">
            <a:avLst/>
          </a:prstGeom>
          <a:solidFill>
            <a:srgbClr val="BB6229"/>
          </a:solidFill>
          <a:ln>
            <a:solidFill>
              <a:srgbClr val="BB62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13D3296-4027-4A36-8A15-E86B1C2AE290}"/>
              </a:ext>
            </a:extLst>
          </p:cNvPr>
          <p:cNvSpPr/>
          <p:nvPr/>
        </p:nvSpPr>
        <p:spPr>
          <a:xfrm>
            <a:off x="3554730" y="308610"/>
            <a:ext cx="2183130" cy="308610"/>
          </a:xfrm>
          <a:prstGeom prst="roundRect">
            <a:avLst/>
          </a:prstGeom>
          <a:solidFill>
            <a:srgbClr val="C8702E"/>
          </a:solidFill>
          <a:ln>
            <a:solidFill>
              <a:srgbClr val="C87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667;p39">
            <a:extLst>
              <a:ext uri="{FF2B5EF4-FFF2-40B4-BE49-F238E27FC236}">
                <a16:creationId xmlns:a16="http://schemas.microsoft.com/office/drawing/2014/main" id="{F31D54AD-F2EB-416E-AF75-F771907FF8B1}"/>
              </a:ext>
            </a:extLst>
          </p:cNvPr>
          <p:cNvSpPr txBox="1">
            <a:spLocks/>
          </p:cNvSpPr>
          <p:nvPr/>
        </p:nvSpPr>
        <p:spPr>
          <a:xfrm>
            <a:off x="3215165" y="1328208"/>
            <a:ext cx="640556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b="1" dirty="0">
                <a:solidFill>
                  <a:srgbClr val="C00000"/>
                </a:solidFill>
                <a:latin typeface="iCiel Nabila" pitchFamily="2" charset="0"/>
                <a:ea typeface="Kozuka Mincho Pro H" panose="02020A00000000000000" pitchFamily="18" charset="-128"/>
                <a:cs typeface="Browallia New" panose="020B0604020202020204" pitchFamily="34" charset="-34"/>
              </a:rPr>
              <a:t>Giọng đọc</a:t>
            </a:r>
          </a:p>
        </p:txBody>
      </p:sp>
      <p:sp>
        <p:nvSpPr>
          <p:cNvPr id="9" name="Google Shape;667;p39">
            <a:extLst>
              <a:ext uri="{FF2B5EF4-FFF2-40B4-BE49-F238E27FC236}">
                <a16:creationId xmlns:a16="http://schemas.microsoft.com/office/drawing/2014/main" id="{2A613C98-5A32-4C23-86BB-298408664E72}"/>
              </a:ext>
            </a:extLst>
          </p:cNvPr>
          <p:cNvSpPr txBox="1">
            <a:spLocks/>
          </p:cNvSpPr>
          <p:nvPr/>
        </p:nvSpPr>
        <p:spPr>
          <a:xfrm>
            <a:off x="4229100" y="2858676"/>
            <a:ext cx="4023359"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lgn="just">
              <a:buFontTx/>
              <a:buChar char="-"/>
            </a:pPr>
            <a:r>
              <a:rPr lang="vi-VN" sz="2800" b="1" dirty="0">
                <a:solidFill>
                  <a:srgbClr val="002060"/>
                </a:solidFill>
                <a:latin typeface="Calibri" panose="020F0502020204030204" pitchFamily="34" charset="0"/>
                <a:ea typeface="Kozuka Mincho Pro H" panose="02020A00000000000000" pitchFamily="18" charset="-128"/>
                <a:cs typeface="Calibri" panose="020F0502020204030204" pitchFamily="34" charset="0"/>
              </a:rPr>
              <a:t>Đọc bài với giọng thông báo rõ ràng; ngắt giọng làm rõ từng điều luật, từng khoản mục.</a:t>
            </a:r>
          </a:p>
        </p:txBody>
      </p:sp>
    </p:spTree>
    <p:extLst>
      <p:ext uri="{BB962C8B-B14F-4D97-AF65-F5344CB8AC3E}">
        <p14:creationId xmlns:p14="http://schemas.microsoft.com/office/powerpoint/2010/main" val="1767911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64A7C3-87F0-4D74-8FF6-6A3162BA52A8}"/>
              </a:ext>
            </a:extLst>
          </p:cNvPr>
          <p:cNvSpPr/>
          <p:nvPr/>
        </p:nvSpPr>
        <p:spPr>
          <a:xfrm>
            <a:off x="1041991" y="1099635"/>
            <a:ext cx="7404779" cy="3426646"/>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92D05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8" name="Google Shape;667;p39">
            <a:extLst>
              <a:ext uri="{FF2B5EF4-FFF2-40B4-BE49-F238E27FC236}">
                <a16:creationId xmlns:a16="http://schemas.microsoft.com/office/drawing/2014/main" id="{F31D54AD-F2EB-416E-AF75-F771907FF8B1}"/>
              </a:ext>
            </a:extLst>
          </p:cNvPr>
          <p:cNvSpPr txBox="1">
            <a:spLocks/>
          </p:cNvSpPr>
          <p:nvPr/>
        </p:nvSpPr>
        <p:spPr>
          <a:xfrm>
            <a:off x="1164587" y="1647664"/>
            <a:ext cx="640556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b="1" dirty="0">
                <a:solidFill>
                  <a:srgbClr val="C00000"/>
                </a:solidFill>
                <a:latin typeface="iCiel Nabila" pitchFamily="2" charset="0"/>
                <a:ea typeface="Kozuka Mincho Pro H" panose="02020A00000000000000" pitchFamily="18" charset="-128"/>
                <a:cs typeface="Browallia New" panose="020B0604020202020204" pitchFamily="34" charset="-34"/>
              </a:rPr>
              <a:t>Dặn dò</a:t>
            </a:r>
          </a:p>
        </p:txBody>
      </p:sp>
      <p:sp>
        <p:nvSpPr>
          <p:cNvPr id="9" name="Google Shape;667;p39">
            <a:extLst>
              <a:ext uri="{FF2B5EF4-FFF2-40B4-BE49-F238E27FC236}">
                <a16:creationId xmlns:a16="http://schemas.microsoft.com/office/drawing/2014/main" id="{2A613C98-5A32-4C23-86BB-298408664E72}"/>
              </a:ext>
            </a:extLst>
          </p:cNvPr>
          <p:cNvSpPr txBox="1">
            <a:spLocks/>
          </p:cNvSpPr>
          <p:nvPr/>
        </p:nvSpPr>
        <p:spPr>
          <a:xfrm>
            <a:off x="1983770" y="2747921"/>
            <a:ext cx="4549140" cy="5727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lgn="ctr">
              <a:buFontTx/>
              <a:buChar char="-"/>
            </a:pPr>
            <a:r>
              <a:rPr lang="vi-VN" sz="3200" b="1" dirty="0">
                <a:solidFill>
                  <a:srgbClr val="002060"/>
                </a:solidFill>
                <a:latin typeface="Calibri" panose="020F0502020204030204" pitchFamily="34" charset="0"/>
                <a:ea typeface="Kozuka Mincho Pro H" panose="02020A00000000000000" pitchFamily="18" charset="-128"/>
                <a:cs typeface="Calibri" panose="020F0502020204030204" pitchFamily="34" charset="0"/>
              </a:rPr>
              <a:t>Xem lại bài đọc</a:t>
            </a:r>
          </a:p>
          <a:p>
            <a:pPr marL="457200" indent="-457200" algn="ctr">
              <a:buFontTx/>
              <a:buChar char="-"/>
            </a:pPr>
            <a:r>
              <a:rPr lang="vi-VN" sz="3200" b="1" dirty="0">
                <a:solidFill>
                  <a:srgbClr val="002060"/>
                </a:solidFill>
                <a:latin typeface="Calibri" panose="020F0502020204030204" pitchFamily="34" charset="0"/>
                <a:ea typeface="Kozuka Mincho Pro H" panose="02020A00000000000000" pitchFamily="18" charset="-128"/>
                <a:cs typeface="Calibri" panose="020F0502020204030204" pitchFamily="34" charset="0"/>
              </a:rPr>
              <a:t>Soạn bài </a:t>
            </a:r>
          </a:p>
          <a:p>
            <a:pPr algn="ctr"/>
            <a:r>
              <a:rPr lang="vi-VN" sz="3200" b="1" dirty="0">
                <a:solidFill>
                  <a:srgbClr val="002060"/>
                </a:solidFill>
                <a:latin typeface="Calibri" panose="020F0502020204030204" pitchFamily="34" charset="0"/>
                <a:ea typeface="Kozuka Mincho Pro H" panose="02020A00000000000000" pitchFamily="18" charset="-128"/>
                <a:cs typeface="Calibri" panose="020F0502020204030204" pitchFamily="34" charset="0"/>
              </a:rPr>
              <a:t>“Sang năm con lên bảy”</a:t>
            </a:r>
          </a:p>
        </p:txBody>
      </p:sp>
    </p:spTree>
    <p:extLst>
      <p:ext uri="{BB962C8B-B14F-4D97-AF65-F5344CB8AC3E}">
        <p14:creationId xmlns:p14="http://schemas.microsoft.com/office/powerpoint/2010/main" val="2911302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0A59EE-DAD9-41F1-AE64-E70873AA31C4}"/>
              </a:ext>
            </a:extLst>
          </p:cNvPr>
          <p:cNvPicPr>
            <a:picLocks noChangeAspect="1"/>
          </p:cNvPicPr>
          <p:nvPr/>
        </p:nvPicPr>
        <p:blipFill rotWithShape="1">
          <a:blip r:embed="rId2"/>
          <a:srcRect l="12124" t="11327" r="9625" b="6188"/>
          <a:stretch/>
        </p:blipFill>
        <p:spPr>
          <a:xfrm>
            <a:off x="0" y="0"/>
            <a:ext cx="9144000" cy="5143500"/>
          </a:xfrm>
          <a:prstGeom prst="rect">
            <a:avLst/>
          </a:prstGeom>
        </p:spPr>
      </p:pic>
      <p:pic>
        <p:nvPicPr>
          <p:cNvPr id="1026" name="Picture 2" descr="Jungle wooden frame with grass and liana user Vector Image">
            <a:extLst>
              <a:ext uri="{FF2B5EF4-FFF2-40B4-BE49-F238E27FC236}">
                <a16:creationId xmlns:a16="http://schemas.microsoft.com/office/drawing/2014/main" id="{DD80234E-DA5C-4F97-9264-B7127B698EB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3900" r="94900">
                        <a14:foregroundMark x1="3900" y1="33974" x2="9600" y2="28718"/>
                        <a14:foregroundMark x1="91100" y1="25513" x2="91100" y2="25513"/>
                        <a14:foregroundMark x1="94900" y1="40385" x2="94900" y2="40385"/>
                      </a14:backgroundRemoval>
                    </a14:imgEffect>
                  </a14:imgLayer>
                </a14:imgProps>
              </a:ext>
              <a:ext uri="{28A0092B-C50C-407E-A947-70E740481C1C}">
                <a14:useLocalDpi xmlns:a14="http://schemas.microsoft.com/office/drawing/2010/main" val="0"/>
              </a:ext>
            </a:extLst>
          </a:blip>
          <a:srcRect t="12037" b="23102"/>
          <a:stretch/>
        </p:blipFill>
        <p:spPr bwMode="auto">
          <a:xfrm>
            <a:off x="1634490" y="3211830"/>
            <a:ext cx="5612130" cy="18516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8CF5E33-81CE-4F1D-88D1-94BAA34A952F}"/>
              </a:ext>
            </a:extLst>
          </p:cNvPr>
          <p:cNvPicPr>
            <a:picLocks noChangeAspect="1"/>
          </p:cNvPicPr>
          <p:nvPr/>
        </p:nvPicPr>
        <p:blipFill>
          <a:blip r:embed="rId5"/>
          <a:stretch>
            <a:fillRect/>
          </a:stretch>
        </p:blipFill>
        <p:spPr>
          <a:xfrm>
            <a:off x="2171561" y="3513146"/>
            <a:ext cx="4537987" cy="1249027"/>
          </a:xfrm>
          <a:prstGeom prst="rect">
            <a:avLst/>
          </a:prstGeom>
        </p:spPr>
      </p:pic>
    </p:spTree>
    <p:extLst>
      <p:ext uri="{BB962C8B-B14F-4D97-AF65-F5344CB8AC3E}">
        <p14:creationId xmlns:p14="http://schemas.microsoft.com/office/powerpoint/2010/main" val="621815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0A59EE-DAD9-41F1-AE64-E70873AA31C4}"/>
              </a:ext>
            </a:extLst>
          </p:cNvPr>
          <p:cNvPicPr>
            <a:picLocks noChangeAspect="1"/>
          </p:cNvPicPr>
          <p:nvPr/>
        </p:nvPicPr>
        <p:blipFill rotWithShape="1">
          <a:blip r:embed="rId2"/>
          <a:srcRect l="30708" t="11327" r="9625" b="6188"/>
          <a:stretch/>
        </p:blipFill>
        <p:spPr>
          <a:xfrm>
            <a:off x="0" y="0"/>
            <a:ext cx="9144000" cy="5143500"/>
          </a:xfrm>
          <a:prstGeom prst="rect">
            <a:avLst/>
          </a:prstGeom>
        </p:spPr>
      </p:pic>
      <p:sp>
        <p:nvSpPr>
          <p:cNvPr id="6" name="Rectangle: Rounded Corners 3">
            <a:extLst>
              <a:ext uri="{FF2B5EF4-FFF2-40B4-BE49-F238E27FC236}">
                <a16:creationId xmlns:a16="http://schemas.microsoft.com/office/drawing/2014/main" id="{9F92ACBE-8159-411E-B172-2188F67152AD}"/>
              </a:ext>
            </a:extLst>
          </p:cNvPr>
          <p:cNvSpPr/>
          <p:nvPr/>
        </p:nvSpPr>
        <p:spPr>
          <a:xfrm>
            <a:off x="5029201" y="608145"/>
            <a:ext cx="3327990" cy="3198310"/>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92D05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8" name="Rectangle 7">
            <a:extLst>
              <a:ext uri="{FF2B5EF4-FFF2-40B4-BE49-F238E27FC236}">
                <a16:creationId xmlns:a16="http://schemas.microsoft.com/office/drawing/2014/main" id="{E13C2528-A360-4524-B51D-0EBD633034A9}"/>
              </a:ext>
            </a:extLst>
          </p:cNvPr>
          <p:cNvSpPr/>
          <p:nvPr/>
        </p:nvSpPr>
        <p:spPr>
          <a:xfrm>
            <a:off x="5467023" y="755955"/>
            <a:ext cx="2696892" cy="692497"/>
          </a:xfrm>
          <a:prstGeom prst="rect">
            <a:avLst/>
          </a:prstGeom>
          <a:noFill/>
        </p:spPr>
        <p:txBody>
          <a:bodyPr wrap="none" lIns="68580" tIns="34290" rIns="68580" bIns="34290">
            <a:spAutoFit/>
          </a:bodyPr>
          <a:lstStyle/>
          <a:p>
            <a:pPr algn="ctr"/>
            <a:r>
              <a:rPr lang="vi-VN" sz="4050" b="1" dirty="0">
                <a:ln w="13462">
                  <a:solidFill>
                    <a:schemeClr val="bg1"/>
                  </a:solidFill>
                  <a:prstDash val="solid"/>
                </a:ln>
                <a:solidFill>
                  <a:srgbClr val="C00000"/>
                </a:solidFill>
                <a:latin typeface="iCiel Pony" panose="02000000000000000000" pitchFamily="2" charset="0"/>
              </a:rPr>
              <a:t>Chia đoạn</a:t>
            </a:r>
            <a:endParaRPr lang="en-US" sz="4050" b="1" dirty="0">
              <a:ln w="13462">
                <a:solidFill>
                  <a:schemeClr val="bg1"/>
                </a:solidFill>
                <a:prstDash val="solid"/>
              </a:ln>
              <a:solidFill>
                <a:srgbClr val="C00000"/>
              </a:solidFill>
              <a:latin typeface="iCiel Pony" panose="02000000000000000000" pitchFamily="2" charset="0"/>
            </a:endParaRPr>
          </a:p>
        </p:txBody>
      </p:sp>
      <p:sp>
        <p:nvSpPr>
          <p:cNvPr id="9" name="Rectangle 8">
            <a:extLst>
              <a:ext uri="{FF2B5EF4-FFF2-40B4-BE49-F238E27FC236}">
                <a16:creationId xmlns:a16="http://schemas.microsoft.com/office/drawing/2014/main" id="{273006D6-0EF7-4630-9890-0269EA556318}"/>
              </a:ext>
            </a:extLst>
          </p:cNvPr>
          <p:cNvSpPr/>
          <p:nvPr/>
        </p:nvSpPr>
        <p:spPr>
          <a:xfrm>
            <a:off x="5387314" y="1411879"/>
            <a:ext cx="1382430" cy="500137"/>
          </a:xfrm>
          <a:prstGeom prst="rect">
            <a:avLst/>
          </a:prstGeom>
          <a:noFill/>
          <a:ln>
            <a:noFill/>
          </a:ln>
        </p:spPr>
        <p:txBody>
          <a:bodyPr wrap="none" lIns="68580" tIns="34290" rIns="68580" bIns="34290">
            <a:spAutoFit/>
          </a:bodyPr>
          <a:lstStyle/>
          <a:p>
            <a:pPr algn="ctr"/>
            <a:r>
              <a:rPr lang="vi-VN" sz="2800" b="1" dirty="0">
                <a:ln w="13462">
                  <a:solidFill>
                    <a:schemeClr val="bg2">
                      <a:lumMod val="40000"/>
                      <a:lumOff val="60000"/>
                    </a:schemeClr>
                  </a:solidFill>
                  <a:prstDash val="solid"/>
                </a:ln>
                <a:solidFill>
                  <a:srgbClr val="FF0000"/>
                </a:solidFill>
                <a:latin typeface="iCiel Pony" panose="02000000000000000000" pitchFamily="2" charset="0"/>
              </a:rPr>
              <a:t>Đoạn 1:</a:t>
            </a:r>
            <a:endParaRPr lang="en-US" sz="2800" b="1" dirty="0">
              <a:ln w="13462">
                <a:solidFill>
                  <a:schemeClr val="bg2">
                    <a:lumMod val="40000"/>
                    <a:lumOff val="60000"/>
                  </a:schemeClr>
                </a:solidFill>
                <a:prstDash val="solid"/>
              </a:ln>
              <a:solidFill>
                <a:srgbClr val="FF0000"/>
              </a:solidFill>
              <a:latin typeface="iCiel Pony" panose="02000000000000000000" pitchFamily="2" charset="0"/>
            </a:endParaRPr>
          </a:p>
        </p:txBody>
      </p:sp>
      <p:sp>
        <p:nvSpPr>
          <p:cNvPr id="10" name="Rectangle: Rounded Corners 9">
            <a:extLst>
              <a:ext uri="{FF2B5EF4-FFF2-40B4-BE49-F238E27FC236}">
                <a16:creationId xmlns:a16="http://schemas.microsoft.com/office/drawing/2014/main" id="{5EAFF10F-F6C9-4F15-A791-137831442C3A}"/>
              </a:ext>
            </a:extLst>
          </p:cNvPr>
          <p:cNvSpPr/>
          <p:nvPr/>
        </p:nvSpPr>
        <p:spPr>
          <a:xfrm>
            <a:off x="6269909" y="1251859"/>
            <a:ext cx="2438158" cy="817079"/>
          </a:xfrm>
          <a:prstGeom prst="roundRect">
            <a:avLst>
              <a:gd name="adj" fmla="val 0"/>
            </a:avLst>
          </a:prstGeom>
          <a:noFill/>
          <a:ln w="38100">
            <a:no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Điều 15</a:t>
            </a:r>
            <a:endParaRPr lang="en-US" sz="21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Rectangle 10">
            <a:extLst>
              <a:ext uri="{FF2B5EF4-FFF2-40B4-BE49-F238E27FC236}">
                <a16:creationId xmlns:a16="http://schemas.microsoft.com/office/drawing/2014/main" id="{2537F1E3-4B13-4F5A-A797-44A45F9ACF00}"/>
              </a:ext>
            </a:extLst>
          </p:cNvPr>
          <p:cNvSpPr/>
          <p:nvPr/>
        </p:nvSpPr>
        <p:spPr>
          <a:xfrm>
            <a:off x="5360864" y="1941843"/>
            <a:ext cx="1435329" cy="500137"/>
          </a:xfrm>
          <a:prstGeom prst="rect">
            <a:avLst/>
          </a:prstGeom>
          <a:noFill/>
          <a:ln>
            <a:noFill/>
          </a:ln>
        </p:spPr>
        <p:txBody>
          <a:bodyPr wrap="none" lIns="68580" tIns="34290" rIns="68580" bIns="34290">
            <a:spAutoFit/>
          </a:bodyPr>
          <a:lstStyle/>
          <a:p>
            <a:pPr algn="ctr"/>
            <a:r>
              <a:rPr lang="vi-VN" sz="2800" b="1" dirty="0">
                <a:ln w="13462">
                  <a:solidFill>
                    <a:schemeClr val="bg2">
                      <a:lumMod val="40000"/>
                      <a:lumOff val="60000"/>
                    </a:schemeClr>
                  </a:solidFill>
                  <a:prstDash val="solid"/>
                </a:ln>
                <a:solidFill>
                  <a:srgbClr val="FFFF00"/>
                </a:solidFill>
                <a:latin typeface="iCiel Pony" panose="02000000000000000000" pitchFamily="2" charset="0"/>
              </a:rPr>
              <a:t>Đoạn 2:</a:t>
            </a:r>
            <a:endParaRPr lang="en-US" sz="2800" b="1" dirty="0">
              <a:ln w="13462">
                <a:solidFill>
                  <a:schemeClr val="bg2">
                    <a:lumMod val="40000"/>
                    <a:lumOff val="60000"/>
                  </a:schemeClr>
                </a:solidFill>
                <a:prstDash val="solid"/>
              </a:ln>
              <a:solidFill>
                <a:srgbClr val="FFFF00"/>
              </a:solidFill>
              <a:latin typeface="iCiel Pony" panose="02000000000000000000" pitchFamily="2" charset="0"/>
            </a:endParaRPr>
          </a:p>
        </p:txBody>
      </p:sp>
      <p:sp>
        <p:nvSpPr>
          <p:cNvPr id="12" name="Rectangle: Rounded Corners 11">
            <a:extLst>
              <a:ext uri="{FF2B5EF4-FFF2-40B4-BE49-F238E27FC236}">
                <a16:creationId xmlns:a16="http://schemas.microsoft.com/office/drawing/2014/main" id="{6255A484-4BE9-41D4-901E-4E7F2ED1EABD}"/>
              </a:ext>
            </a:extLst>
          </p:cNvPr>
          <p:cNvSpPr/>
          <p:nvPr/>
        </p:nvSpPr>
        <p:spPr>
          <a:xfrm>
            <a:off x="6287053" y="1783371"/>
            <a:ext cx="2421013" cy="817079"/>
          </a:xfrm>
          <a:prstGeom prst="roundRect">
            <a:avLst>
              <a:gd name="adj" fmla="val 0"/>
            </a:avLst>
          </a:prstGeom>
          <a:noFill/>
          <a:ln w="38100">
            <a:no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Điều 16</a:t>
            </a:r>
            <a:endParaRPr lang="en-US" sz="21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3" name="Rectangle 12">
            <a:extLst>
              <a:ext uri="{FF2B5EF4-FFF2-40B4-BE49-F238E27FC236}">
                <a16:creationId xmlns:a16="http://schemas.microsoft.com/office/drawing/2014/main" id="{50D0B113-BD26-4C3A-B2B4-164DC0C41A8B}"/>
              </a:ext>
            </a:extLst>
          </p:cNvPr>
          <p:cNvSpPr/>
          <p:nvPr/>
        </p:nvSpPr>
        <p:spPr>
          <a:xfrm>
            <a:off x="5364070" y="2471805"/>
            <a:ext cx="1428917" cy="500137"/>
          </a:xfrm>
          <a:prstGeom prst="rect">
            <a:avLst/>
          </a:prstGeom>
          <a:noFill/>
          <a:ln>
            <a:noFill/>
          </a:ln>
        </p:spPr>
        <p:txBody>
          <a:bodyPr wrap="none" lIns="68580" tIns="34290" rIns="68580" bIns="34290">
            <a:spAutoFit/>
          </a:bodyPr>
          <a:lstStyle/>
          <a:p>
            <a:pPr algn="ctr"/>
            <a:r>
              <a:rPr lang="vi-VN" sz="2800" b="1" dirty="0">
                <a:ln w="13462">
                  <a:solidFill>
                    <a:schemeClr val="bg2">
                      <a:lumMod val="40000"/>
                      <a:lumOff val="60000"/>
                    </a:schemeClr>
                  </a:solidFill>
                  <a:prstDash val="solid"/>
                </a:ln>
                <a:solidFill>
                  <a:srgbClr val="00B050"/>
                </a:solidFill>
                <a:latin typeface="iCiel Pony" panose="02000000000000000000" pitchFamily="2" charset="0"/>
              </a:rPr>
              <a:t>Đoạn 3:</a:t>
            </a:r>
            <a:endParaRPr lang="en-US" sz="2800" b="1" dirty="0">
              <a:ln w="13462">
                <a:solidFill>
                  <a:schemeClr val="bg2">
                    <a:lumMod val="40000"/>
                    <a:lumOff val="60000"/>
                  </a:schemeClr>
                </a:solidFill>
                <a:prstDash val="solid"/>
              </a:ln>
              <a:solidFill>
                <a:srgbClr val="00B050"/>
              </a:solidFill>
              <a:latin typeface="iCiel Pony" panose="02000000000000000000" pitchFamily="2" charset="0"/>
            </a:endParaRPr>
          </a:p>
        </p:txBody>
      </p:sp>
      <p:sp>
        <p:nvSpPr>
          <p:cNvPr id="14" name="Rectangle: Rounded Corners 13">
            <a:extLst>
              <a:ext uri="{FF2B5EF4-FFF2-40B4-BE49-F238E27FC236}">
                <a16:creationId xmlns:a16="http://schemas.microsoft.com/office/drawing/2014/main" id="{EDD62D8A-414F-4C30-AD6D-BD6A7ADB0228}"/>
              </a:ext>
            </a:extLst>
          </p:cNvPr>
          <p:cNvSpPr/>
          <p:nvPr/>
        </p:nvSpPr>
        <p:spPr>
          <a:xfrm>
            <a:off x="6287053" y="2313333"/>
            <a:ext cx="2421013" cy="817079"/>
          </a:xfrm>
          <a:prstGeom prst="roundRect">
            <a:avLst>
              <a:gd name="adj" fmla="val 0"/>
            </a:avLst>
          </a:prstGeom>
          <a:noFill/>
          <a:ln w="38100">
            <a:no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Điều 17</a:t>
            </a:r>
            <a:endParaRPr lang="en-US" sz="21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5" name="Rectangle 14">
            <a:extLst>
              <a:ext uri="{FF2B5EF4-FFF2-40B4-BE49-F238E27FC236}">
                <a16:creationId xmlns:a16="http://schemas.microsoft.com/office/drawing/2014/main" id="{FFFC933B-2EBE-4FD7-822F-C6383C38AE61}"/>
              </a:ext>
            </a:extLst>
          </p:cNvPr>
          <p:cNvSpPr/>
          <p:nvPr/>
        </p:nvSpPr>
        <p:spPr>
          <a:xfrm>
            <a:off x="5344833" y="3001451"/>
            <a:ext cx="1467389" cy="500137"/>
          </a:xfrm>
          <a:prstGeom prst="rect">
            <a:avLst/>
          </a:prstGeom>
          <a:noFill/>
          <a:ln>
            <a:noFill/>
          </a:ln>
        </p:spPr>
        <p:txBody>
          <a:bodyPr wrap="none" lIns="68580" tIns="34290" rIns="68580" bIns="34290">
            <a:spAutoFit/>
          </a:bodyPr>
          <a:lstStyle/>
          <a:p>
            <a:pPr algn="ctr"/>
            <a:r>
              <a:rPr lang="vi-VN" sz="2800" b="1" dirty="0">
                <a:ln w="13462">
                  <a:solidFill>
                    <a:schemeClr val="bg2">
                      <a:lumMod val="40000"/>
                      <a:lumOff val="60000"/>
                    </a:schemeClr>
                  </a:solidFill>
                  <a:prstDash val="solid"/>
                </a:ln>
                <a:solidFill>
                  <a:srgbClr val="FF9900"/>
                </a:solidFill>
                <a:latin typeface="iCiel Pony" panose="02000000000000000000" pitchFamily="2" charset="0"/>
              </a:rPr>
              <a:t>Đoạn 4:</a:t>
            </a:r>
            <a:endParaRPr lang="en-US" sz="2800" b="1" dirty="0">
              <a:ln w="13462">
                <a:solidFill>
                  <a:schemeClr val="bg2">
                    <a:lumMod val="40000"/>
                    <a:lumOff val="60000"/>
                  </a:schemeClr>
                </a:solidFill>
                <a:prstDash val="solid"/>
              </a:ln>
              <a:solidFill>
                <a:srgbClr val="FF9900"/>
              </a:solidFill>
              <a:latin typeface="iCiel Pony" panose="02000000000000000000" pitchFamily="2" charset="0"/>
            </a:endParaRPr>
          </a:p>
        </p:txBody>
      </p:sp>
      <p:sp>
        <p:nvSpPr>
          <p:cNvPr id="16" name="Rectangle: Rounded Corners 15">
            <a:extLst>
              <a:ext uri="{FF2B5EF4-FFF2-40B4-BE49-F238E27FC236}">
                <a16:creationId xmlns:a16="http://schemas.microsoft.com/office/drawing/2014/main" id="{7778B487-5AE7-4399-8BAC-19CE0F48518B}"/>
              </a:ext>
            </a:extLst>
          </p:cNvPr>
          <p:cNvSpPr/>
          <p:nvPr/>
        </p:nvSpPr>
        <p:spPr>
          <a:xfrm>
            <a:off x="6136876" y="2865929"/>
            <a:ext cx="2698781" cy="817079"/>
          </a:xfrm>
          <a:prstGeom prst="roundRect">
            <a:avLst>
              <a:gd name="adj" fmla="val 0"/>
            </a:avLst>
          </a:prstGeom>
          <a:noFill/>
          <a:ln w="38100">
            <a:noFill/>
            <a:prstDash val="sysDash"/>
            <a:extLst>
              <a:ext uri="{C807C97D-BFC1-408E-A445-0C87EB9F89A2}">
                <ask:lineSketchStyleProps xmlns:ask="http://schemas.microsoft.com/office/drawing/2018/sketchyshapes" xmln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a:solidFill>
                  <a:srgbClr val="002060"/>
                </a:solidFill>
                <a:latin typeface="AvantGarde" panose="00000400000000000000" pitchFamily="2" charset="0"/>
                <a:ea typeface="AvantGarde" panose="00000400000000000000" pitchFamily="2" charset="0"/>
                <a:cs typeface="AvantGarde" panose="00000400000000000000" pitchFamily="2" charset="0"/>
              </a:rPr>
              <a:t>Điều 21</a:t>
            </a:r>
            <a:endParaRPr lang="en-US" sz="2100" b="1" dirty="0">
              <a:solidFill>
                <a:srgbClr val="00206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469561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80">
                                          <p:stCondLst>
                                            <p:cond delay="0"/>
                                          </p:stCondLst>
                                        </p:cTn>
                                        <p:tgtEl>
                                          <p:spTgt spid="10"/>
                                        </p:tgtEl>
                                      </p:cBhvr>
                                    </p:animEffect>
                                    <p:anim calcmode="lin" valueType="num">
                                      <p:cBhvr>
                                        <p:cTn id="2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0" dur="26">
                                          <p:stCondLst>
                                            <p:cond delay="650"/>
                                          </p:stCondLst>
                                        </p:cTn>
                                        <p:tgtEl>
                                          <p:spTgt spid="10"/>
                                        </p:tgtEl>
                                      </p:cBhvr>
                                      <p:to x="100000" y="60000"/>
                                    </p:animScale>
                                    <p:animScale>
                                      <p:cBhvr>
                                        <p:cTn id="31" dur="166" decel="50000">
                                          <p:stCondLst>
                                            <p:cond delay="676"/>
                                          </p:stCondLst>
                                        </p:cTn>
                                        <p:tgtEl>
                                          <p:spTgt spid="10"/>
                                        </p:tgtEl>
                                      </p:cBhvr>
                                      <p:to x="100000" y="100000"/>
                                    </p:animScale>
                                    <p:animScale>
                                      <p:cBhvr>
                                        <p:cTn id="32" dur="26">
                                          <p:stCondLst>
                                            <p:cond delay="1312"/>
                                          </p:stCondLst>
                                        </p:cTn>
                                        <p:tgtEl>
                                          <p:spTgt spid="10"/>
                                        </p:tgtEl>
                                      </p:cBhvr>
                                      <p:to x="100000" y="80000"/>
                                    </p:animScale>
                                    <p:animScale>
                                      <p:cBhvr>
                                        <p:cTn id="33" dur="166" decel="50000">
                                          <p:stCondLst>
                                            <p:cond delay="1338"/>
                                          </p:stCondLst>
                                        </p:cTn>
                                        <p:tgtEl>
                                          <p:spTgt spid="10"/>
                                        </p:tgtEl>
                                      </p:cBhvr>
                                      <p:to x="100000" y="100000"/>
                                    </p:animScale>
                                    <p:animScale>
                                      <p:cBhvr>
                                        <p:cTn id="34" dur="26">
                                          <p:stCondLst>
                                            <p:cond delay="1642"/>
                                          </p:stCondLst>
                                        </p:cTn>
                                        <p:tgtEl>
                                          <p:spTgt spid="10"/>
                                        </p:tgtEl>
                                      </p:cBhvr>
                                      <p:to x="100000" y="90000"/>
                                    </p:animScale>
                                    <p:animScale>
                                      <p:cBhvr>
                                        <p:cTn id="35" dur="166" decel="50000">
                                          <p:stCondLst>
                                            <p:cond delay="1668"/>
                                          </p:stCondLst>
                                        </p:cTn>
                                        <p:tgtEl>
                                          <p:spTgt spid="10"/>
                                        </p:tgtEl>
                                      </p:cBhvr>
                                      <p:to x="100000" y="100000"/>
                                    </p:animScale>
                                    <p:animScale>
                                      <p:cBhvr>
                                        <p:cTn id="36" dur="26">
                                          <p:stCondLst>
                                            <p:cond delay="1808"/>
                                          </p:stCondLst>
                                        </p:cTn>
                                        <p:tgtEl>
                                          <p:spTgt spid="10"/>
                                        </p:tgtEl>
                                      </p:cBhvr>
                                      <p:to x="100000" y="95000"/>
                                    </p:animScale>
                                    <p:animScale>
                                      <p:cBhvr>
                                        <p:cTn id="37" dur="166" decel="50000">
                                          <p:stCondLst>
                                            <p:cond delay="1834"/>
                                          </p:stCondLst>
                                        </p:cTn>
                                        <p:tgtEl>
                                          <p:spTgt spid="10"/>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80">
                                          <p:stCondLst>
                                            <p:cond delay="0"/>
                                          </p:stCondLst>
                                        </p:cTn>
                                        <p:tgtEl>
                                          <p:spTgt spid="12"/>
                                        </p:tgtEl>
                                      </p:cBhvr>
                                    </p:animEffect>
                                    <p:anim calcmode="lin" valueType="num">
                                      <p:cBhvr>
                                        <p:cTn id="4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3" dur="26">
                                          <p:stCondLst>
                                            <p:cond delay="650"/>
                                          </p:stCondLst>
                                        </p:cTn>
                                        <p:tgtEl>
                                          <p:spTgt spid="12"/>
                                        </p:tgtEl>
                                      </p:cBhvr>
                                      <p:to x="100000" y="60000"/>
                                    </p:animScale>
                                    <p:animScale>
                                      <p:cBhvr>
                                        <p:cTn id="54" dur="166" decel="50000">
                                          <p:stCondLst>
                                            <p:cond delay="676"/>
                                          </p:stCondLst>
                                        </p:cTn>
                                        <p:tgtEl>
                                          <p:spTgt spid="12"/>
                                        </p:tgtEl>
                                      </p:cBhvr>
                                      <p:to x="100000" y="100000"/>
                                    </p:animScale>
                                    <p:animScale>
                                      <p:cBhvr>
                                        <p:cTn id="55" dur="26">
                                          <p:stCondLst>
                                            <p:cond delay="1312"/>
                                          </p:stCondLst>
                                        </p:cTn>
                                        <p:tgtEl>
                                          <p:spTgt spid="12"/>
                                        </p:tgtEl>
                                      </p:cBhvr>
                                      <p:to x="100000" y="80000"/>
                                    </p:animScale>
                                    <p:animScale>
                                      <p:cBhvr>
                                        <p:cTn id="56" dur="166" decel="50000">
                                          <p:stCondLst>
                                            <p:cond delay="1338"/>
                                          </p:stCondLst>
                                        </p:cTn>
                                        <p:tgtEl>
                                          <p:spTgt spid="12"/>
                                        </p:tgtEl>
                                      </p:cBhvr>
                                      <p:to x="100000" y="100000"/>
                                    </p:animScale>
                                    <p:animScale>
                                      <p:cBhvr>
                                        <p:cTn id="57" dur="26">
                                          <p:stCondLst>
                                            <p:cond delay="1642"/>
                                          </p:stCondLst>
                                        </p:cTn>
                                        <p:tgtEl>
                                          <p:spTgt spid="12"/>
                                        </p:tgtEl>
                                      </p:cBhvr>
                                      <p:to x="100000" y="90000"/>
                                    </p:animScale>
                                    <p:animScale>
                                      <p:cBhvr>
                                        <p:cTn id="58" dur="166" decel="50000">
                                          <p:stCondLst>
                                            <p:cond delay="1668"/>
                                          </p:stCondLst>
                                        </p:cTn>
                                        <p:tgtEl>
                                          <p:spTgt spid="12"/>
                                        </p:tgtEl>
                                      </p:cBhvr>
                                      <p:to x="100000" y="100000"/>
                                    </p:animScale>
                                    <p:animScale>
                                      <p:cBhvr>
                                        <p:cTn id="59" dur="26">
                                          <p:stCondLst>
                                            <p:cond delay="1808"/>
                                          </p:stCondLst>
                                        </p:cTn>
                                        <p:tgtEl>
                                          <p:spTgt spid="12"/>
                                        </p:tgtEl>
                                      </p:cBhvr>
                                      <p:to x="100000" y="95000"/>
                                    </p:animScale>
                                    <p:animScale>
                                      <p:cBhvr>
                                        <p:cTn id="60" dur="166" decel="50000">
                                          <p:stCondLst>
                                            <p:cond delay="1834"/>
                                          </p:stCondLst>
                                        </p:cTn>
                                        <p:tgtEl>
                                          <p:spTgt spid="12"/>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580">
                                          <p:stCondLst>
                                            <p:cond delay="0"/>
                                          </p:stCondLst>
                                        </p:cTn>
                                        <p:tgtEl>
                                          <p:spTgt spid="14"/>
                                        </p:tgtEl>
                                      </p:cBhvr>
                                    </p:animEffect>
                                    <p:anim calcmode="lin" valueType="num">
                                      <p:cBhvr>
                                        <p:cTn id="7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6" dur="26">
                                          <p:stCondLst>
                                            <p:cond delay="650"/>
                                          </p:stCondLst>
                                        </p:cTn>
                                        <p:tgtEl>
                                          <p:spTgt spid="14"/>
                                        </p:tgtEl>
                                      </p:cBhvr>
                                      <p:to x="100000" y="60000"/>
                                    </p:animScale>
                                    <p:animScale>
                                      <p:cBhvr>
                                        <p:cTn id="77" dur="166" decel="50000">
                                          <p:stCondLst>
                                            <p:cond delay="676"/>
                                          </p:stCondLst>
                                        </p:cTn>
                                        <p:tgtEl>
                                          <p:spTgt spid="14"/>
                                        </p:tgtEl>
                                      </p:cBhvr>
                                      <p:to x="100000" y="100000"/>
                                    </p:animScale>
                                    <p:animScale>
                                      <p:cBhvr>
                                        <p:cTn id="78" dur="26">
                                          <p:stCondLst>
                                            <p:cond delay="1312"/>
                                          </p:stCondLst>
                                        </p:cTn>
                                        <p:tgtEl>
                                          <p:spTgt spid="14"/>
                                        </p:tgtEl>
                                      </p:cBhvr>
                                      <p:to x="100000" y="80000"/>
                                    </p:animScale>
                                    <p:animScale>
                                      <p:cBhvr>
                                        <p:cTn id="79" dur="166" decel="50000">
                                          <p:stCondLst>
                                            <p:cond delay="1338"/>
                                          </p:stCondLst>
                                        </p:cTn>
                                        <p:tgtEl>
                                          <p:spTgt spid="14"/>
                                        </p:tgtEl>
                                      </p:cBhvr>
                                      <p:to x="100000" y="100000"/>
                                    </p:animScale>
                                    <p:animScale>
                                      <p:cBhvr>
                                        <p:cTn id="80" dur="26">
                                          <p:stCondLst>
                                            <p:cond delay="1642"/>
                                          </p:stCondLst>
                                        </p:cTn>
                                        <p:tgtEl>
                                          <p:spTgt spid="14"/>
                                        </p:tgtEl>
                                      </p:cBhvr>
                                      <p:to x="100000" y="90000"/>
                                    </p:animScale>
                                    <p:animScale>
                                      <p:cBhvr>
                                        <p:cTn id="81" dur="166" decel="50000">
                                          <p:stCondLst>
                                            <p:cond delay="1668"/>
                                          </p:stCondLst>
                                        </p:cTn>
                                        <p:tgtEl>
                                          <p:spTgt spid="14"/>
                                        </p:tgtEl>
                                      </p:cBhvr>
                                      <p:to x="100000" y="100000"/>
                                    </p:animScale>
                                    <p:animScale>
                                      <p:cBhvr>
                                        <p:cTn id="82" dur="26">
                                          <p:stCondLst>
                                            <p:cond delay="1808"/>
                                          </p:stCondLst>
                                        </p:cTn>
                                        <p:tgtEl>
                                          <p:spTgt spid="14"/>
                                        </p:tgtEl>
                                      </p:cBhvr>
                                      <p:to x="100000" y="95000"/>
                                    </p:animScale>
                                    <p:animScale>
                                      <p:cBhvr>
                                        <p:cTn id="83" dur="166" decel="50000">
                                          <p:stCondLst>
                                            <p:cond delay="1834"/>
                                          </p:stCondLst>
                                        </p:cTn>
                                        <p:tgtEl>
                                          <p:spTgt spid="14"/>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down)">
                                      <p:cBhvr>
                                        <p:cTn id="93" dur="580">
                                          <p:stCondLst>
                                            <p:cond delay="0"/>
                                          </p:stCondLst>
                                        </p:cTn>
                                        <p:tgtEl>
                                          <p:spTgt spid="16"/>
                                        </p:tgtEl>
                                      </p:cBhvr>
                                    </p:animEffect>
                                    <p:anim calcmode="lin" valueType="num">
                                      <p:cBhvr>
                                        <p:cTn id="9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9" dur="26">
                                          <p:stCondLst>
                                            <p:cond delay="650"/>
                                          </p:stCondLst>
                                        </p:cTn>
                                        <p:tgtEl>
                                          <p:spTgt spid="16"/>
                                        </p:tgtEl>
                                      </p:cBhvr>
                                      <p:to x="100000" y="60000"/>
                                    </p:animScale>
                                    <p:animScale>
                                      <p:cBhvr>
                                        <p:cTn id="100" dur="166" decel="50000">
                                          <p:stCondLst>
                                            <p:cond delay="676"/>
                                          </p:stCondLst>
                                        </p:cTn>
                                        <p:tgtEl>
                                          <p:spTgt spid="16"/>
                                        </p:tgtEl>
                                      </p:cBhvr>
                                      <p:to x="100000" y="100000"/>
                                    </p:animScale>
                                    <p:animScale>
                                      <p:cBhvr>
                                        <p:cTn id="101" dur="26">
                                          <p:stCondLst>
                                            <p:cond delay="1312"/>
                                          </p:stCondLst>
                                        </p:cTn>
                                        <p:tgtEl>
                                          <p:spTgt spid="16"/>
                                        </p:tgtEl>
                                      </p:cBhvr>
                                      <p:to x="100000" y="80000"/>
                                    </p:animScale>
                                    <p:animScale>
                                      <p:cBhvr>
                                        <p:cTn id="102" dur="166" decel="50000">
                                          <p:stCondLst>
                                            <p:cond delay="1338"/>
                                          </p:stCondLst>
                                        </p:cTn>
                                        <p:tgtEl>
                                          <p:spTgt spid="16"/>
                                        </p:tgtEl>
                                      </p:cBhvr>
                                      <p:to x="100000" y="100000"/>
                                    </p:animScale>
                                    <p:animScale>
                                      <p:cBhvr>
                                        <p:cTn id="103" dur="26">
                                          <p:stCondLst>
                                            <p:cond delay="1642"/>
                                          </p:stCondLst>
                                        </p:cTn>
                                        <p:tgtEl>
                                          <p:spTgt spid="16"/>
                                        </p:tgtEl>
                                      </p:cBhvr>
                                      <p:to x="100000" y="90000"/>
                                    </p:animScale>
                                    <p:animScale>
                                      <p:cBhvr>
                                        <p:cTn id="104" dur="166" decel="50000">
                                          <p:stCondLst>
                                            <p:cond delay="1668"/>
                                          </p:stCondLst>
                                        </p:cTn>
                                        <p:tgtEl>
                                          <p:spTgt spid="16"/>
                                        </p:tgtEl>
                                      </p:cBhvr>
                                      <p:to x="100000" y="100000"/>
                                    </p:animScale>
                                    <p:animScale>
                                      <p:cBhvr>
                                        <p:cTn id="105" dur="26">
                                          <p:stCondLst>
                                            <p:cond delay="1808"/>
                                          </p:stCondLst>
                                        </p:cTn>
                                        <p:tgtEl>
                                          <p:spTgt spid="16"/>
                                        </p:tgtEl>
                                      </p:cBhvr>
                                      <p:to x="100000" y="95000"/>
                                    </p:animScale>
                                    <p:animScale>
                                      <p:cBhvr>
                                        <p:cTn id="10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
            <a:extLst>
              <a:ext uri="{FF2B5EF4-FFF2-40B4-BE49-F238E27FC236}">
                <a16:creationId xmlns:a16="http://schemas.microsoft.com/office/drawing/2014/main" id="{B391B6CB-DD97-4440-953E-F90E7BB0F326}"/>
              </a:ext>
            </a:extLst>
          </p:cNvPr>
          <p:cNvSpPr/>
          <p:nvPr/>
        </p:nvSpPr>
        <p:spPr>
          <a:xfrm>
            <a:off x="127591" y="217170"/>
            <a:ext cx="8888817" cy="4843928"/>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0070C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6" name="Rectangle 5">
            <a:extLst>
              <a:ext uri="{FF2B5EF4-FFF2-40B4-BE49-F238E27FC236}">
                <a16:creationId xmlns:a16="http://schemas.microsoft.com/office/drawing/2014/main" id="{C7C99239-A5D6-4C02-A0DC-B0640742F424}"/>
              </a:ext>
            </a:extLst>
          </p:cNvPr>
          <p:cNvSpPr/>
          <p:nvPr/>
        </p:nvSpPr>
        <p:spPr>
          <a:xfrm>
            <a:off x="1072413" y="283781"/>
            <a:ext cx="7116371" cy="561692"/>
          </a:xfrm>
          <a:prstGeom prst="rect">
            <a:avLst/>
          </a:prstGeom>
          <a:noFill/>
        </p:spPr>
        <p:txBody>
          <a:bodyPr wrap="none" lIns="68580" tIns="34290" rIns="68580" bIns="34290">
            <a:spAutoFit/>
          </a:bodyPr>
          <a:lstStyle/>
          <a:p>
            <a:pPr algn="ctr"/>
            <a:r>
              <a:rPr lang="vi-VN" sz="3200" b="1" dirty="0">
                <a:ln w="13462">
                  <a:solidFill>
                    <a:srgbClr val="0070C0"/>
                  </a:solidFill>
                  <a:prstDash val="solid"/>
                </a:ln>
                <a:solidFill>
                  <a:srgbClr val="0070C0"/>
                </a:solidFill>
                <a:latin typeface="iCiel Pony" panose="02000000000000000000" pitchFamily="2" charset="0"/>
              </a:rPr>
              <a:t>Luật Bảo vệ, chăm sóc và giáo dục trẻ em</a:t>
            </a:r>
            <a:endParaRPr lang="en-US" sz="3200" b="1" dirty="0">
              <a:ln w="13462">
                <a:solidFill>
                  <a:srgbClr val="0070C0"/>
                </a:solidFill>
                <a:prstDash val="solid"/>
              </a:ln>
              <a:solidFill>
                <a:srgbClr val="0070C0"/>
              </a:solidFill>
              <a:latin typeface="iCiel Pony" panose="02000000000000000000" pitchFamily="2" charset="0"/>
            </a:endParaRPr>
          </a:p>
        </p:txBody>
      </p:sp>
      <p:sp>
        <p:nvSpPr>
          <p:cNvPr id="2" name="Rectangle 1">
            <a:extLst>
              <a:ext uri="{FF2B5EF4-FFF2-40B4-BE49-F238E27FC236}">
                <a16:creationId xmlns:a16="http://schemas.microsoft.com/office/drawing/2014/main" id="{CEE3ED21-51BE-43CF-80AA-61655DFCD0A4}"/>
              </a:ext>
            </a:extLst>
          </p:cNvPr>
          <p:cNvSpPr/>
          <p:nvPr/>
        </p:nvSpPr>
        <p:spPr>
          <a:xfrm>
            <a:off x="191424" y="845473"/>
            <a:ext cx="8751096" cy="4524315"/>
          </a:xfrm>
          <a:prstGeom prst="rect">
            <a:avLst/>
          </a:prstGeom>
        </p:spPr>
        <p:txBody>
          <a:bodyPr wrap="square">
            <a:spAutoFit/>
          </a:bodyPr>
          <a:lstStyle/>
          <a:p>
            <a:pPr algn="just"/>
            <a:r>
              <a:rPr lang="vi-VN" sz="2400" b="1" dirty="0">
                <a:solidFill>
                  <a:srgbClr val="002060"/>
                </a:solidFill>
                <a:latin typeface="Calibri" panose="020F0502020204030204" pitchFamily="34" charset="0"/>
                <a:cs typeface="Calibri" panose="020F0502020204030204" pitchFamily="34" charset="0"/>
              </a:rPr>
              <a:t>Điều 15</a:t>
            </a:r>
            <a:endParaRPr lang="vi-VN" sz="2400" dirty="0">
              <a:solidFill>
                <a:srgbClr val="002060"/>
              </a:solidFill>
              <a:latin typeface="Calibri" panose="020F0502020204030204" pitchFamily="34" charset="0"/>
              <a:cs typeface="Calibri" panose="020F0502020204030204" pitchFamily="34" charset="0"/>
            </a:endParaRPr>
          </a:p>
          <a:p>
            <a:pPr algn="just"/>
            <a:r>
              <a:rPr lang="vi-VN" sz="2400" dirty="0">
                <a:latin typeface="Calibri" panose="020F0502020204030204" pitchFamily="34" charset="0"/>
                <a:cs typeface="Calibri" panose="020F0502020204030204" pitchFamily="34" charset="0"/>
              </a:rPr>
              <a:t>1. Trẻ em có quyền được chăm sóc, bảo vệ sức khỏe.</a:t>
            </a:r>
          </a:p>
          <a:p>
            <a:pPr algn="just"/>
            <a:r>
              <a:rPr lang="vi-VN" sz="2400" dirty="0">
                <a:latin typeface="Calibri" panose="020F0502020204030204" pitchFamily="34" charset="0"/>
                <a:cs typeface="Calibri" panose="020F0502020204030204" pitchFamily="34" charset="0"/>
              </a:rPr>
              <a:t>2. Trẻ em dưới sáu tuổi được chăm sóc sức khỏe ban đầu, được khám bệnh, chữa bệnh không phải trả tiền tại các cơ sở y tế công lập.</a:t>
            </a:r>
          </a:p>
          <a:p>
            <a:pPr algn="just"/>
            <a:r>
              <a:rPr lang="vi-VN" sz="2400" b="1" dirty="0">
                <a:solidFill>
                  <a:srgbClr val="002060"/>
                </a:solidFill>
                <a:latin typeface="Calibri" panose="020F0502020204030204" pitchFamily="34" charset="0"/>
                <a:cs typeface="Calibri" panose="020F0502020204030204" pitchFamily="34" charset="0"/>
              </a:rPr>
              <a:t>Điều 16</a:t>
            </a:r>
            <a:endParaRPr lang="vi-VN" sz="2400" dirty="0">
              <a:solidFill>
                <a:srgbClr val="002060"/>
              </a:solidFill>
              <a:latin typeface="Calibri" panose="020F0502020204030204" pitchFamily="34" charset="0"/>
              <a:cs typeface="Calibri" panose="020F0502020204030204" pitchFamily="34" charset="0"/>
            </a:endParaRPr>
          </a:p>
          <a:p>
            <a:pPr algn="just"/>
            <a:r>
              <a:rPr lang="vi-VN" sz="2400" dirty="0">
                <a:latin typeface="Calibri" panose="020F0502020204030204" pitchFamily="34" charset="0"/>
                <a:cs typeface="Calibri" panose="020F0502020204030204" pitchFamily="34" charset="0"/>
              </a:rPr>
              <a:t>1. Trẻ em có quyền được học tập.</a:t>
            </a:r>
          </a:p>
          <a:p>
            <a:pPr algn="just"/>
            <a:r>
              <a:rPr lang="vi-VN" sz="2400" dirty="0">
                <a:latin typeface="Calibri" panose="020F0502020204030204" pitchFamily="34" charset="0"/>
                <a:cs typeface="Calibri" panose="020F0502020204030204" pitchFamily="34" charset="0"/>
              </a:rPr>
              <a:t>2. Trẻ em học bậc tiểu học trong các cơ sở giáo dục công lập không phải trả học phí.</a:t>
            </a:r>
          </a:p>
          <a:p>
            <a:pPr algn="just"/>
            <a:r>
              <a:rPr lang="vi-VN" sz="2400" b="1" dirty="0">
                <a:solidFill>
                  <a:srgbClr val="002060"/>
                </a:solidFill>
                <a:latin typeface="Calibri" panose="020F0502020204030204" pitchFamily="34" charset="0"/>
                <a:cs typeface="Calibri" panose="020F0502020204030204" pitchFamily="34" charset="0"/>
              </a:rPr>
              <a:t>Điều 17</a:t>
            </a:r>
            <a:endParaRPr lang="vi-VN" sz="2400" dirty="0">
              <a:solidFill>
                <a:srgbClr val="002060"/>
              </a:solidFill>
              <a:latin typeface="Calibri" panose="020F0502020204030204" pitchFamily="34" charset="0"/>
              <a:cs typeface="Calibri" panose="020F0502020204030204" pitchFamily="34" charset="0"/>
            </a:endParaRPr>
          </a:p>
          <a:p>
            <a:pPr algn="just"/>
            <a:r>
              <a:rPr lang="vi-VN" sz="2400" dirty="0">
                <a:latin typeface="Calibri" panose="020F0502020204030204" pitchFamily="34" charset="0"/>
                <a:cs typeface="Calibri" panose="020F0502020204030204" pitchFamily="34" charset="0"/>
              </a:rPr>
              <a:t>Trẻ em có quyền vui chơi, giải trí lành mạnh, được hoạt động văn hóa, nghệ thuật, thể dục, thể thao, du lịch phù hợp với lứa tuổi.</a:t>
            </a:r>
          </a:p>
          <a:p>
            <a:pPr algn="just"/>
            <a:endParaRPr lang="vi-VN"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847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3">
            <a:extLst>
              <a:ext uri="{FF2B5EF4-FFF2-40B4-BE49-F238E27FC236}">
                <a16:creationId xmlns:a16="http://schemas.microsoft.com/office/drawing/2014/main" id="{B391B6CB-DD97-4440-953E-F90E7BB0F326}"/>
              </a:ext>
            </a:extLst>
          </p:cNvPr>
          <p:cNvSpPr/>
          <p:nvPr/>
        </p:nvSpPr>
        <p:spPr>
          <a:xfrm>
            <a:off x="111232" y="142739"/>
            <a:ext cx="8873280" cy="4926329"/>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0070C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4" name="Rectangle 3">
            <a:extLst>
              <a:ext uri="{FF2B5EF4-FFF2-40B4-BE49-F238E27FC236}">
                <a16:creationId xmlns:a16="http://schemas.microsoft.com/office/drawing/2014/main" id="{1EBF1A62-2A36-49A6-9DB3-A3813BC9E485}"/>
              </a:ext>
            </a:extLst>
          </p:cNvPr>
          <p:cNvSpPr/>
          <p:nvPr/>
        </p:nvSpPr>
        <p:spPr>
          <a:xfrm>
            <a:off x="985345" y="2002221"/>
            <a:ext cx="1087821" cy="2522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C7C99239-A5D6-4C02-A0DC-B0640742F424}"/>
              </a:ext>
            </a:extLst>
          </p:cNvPr>
          <p:cNvSpPr/>
          <p:nvPr/>
        </p:nvSpPr>
        <p:spPr>
          <a:xfrm>
            <a:off x="1072413" y="283781"/>
            <a:ext cx="7116371" cy="561692"/>
          </a:xfrm>
          <a:prstGeom prst="rect">
            <a:avLst/>
          </a:prstGeom>
          <a:noFill/>
        </p:spPr>
        <p:txBody>
          <a:bodyPr wrap="none" lIns="68580" tIns="34290" rIns="68580" bIns="34290">
            <a:spAutoFit/>
          </a:bodyPr>
          <a:lstStyle/>
          <a:p>
            <a:pPr algn="ctr"/>
            <a:r>
              <a:rPr lang="vi-VN" sz="3200" b="1" dirty="0">
                <a:ln w="13462">
                  <a:solidFill>
                    <a:srgbClr val="0070C0"/>
                  </a:solidFill>
                  <a:prstDash val="solid"/>
                </a:ln>
                <a:solidFill>
                  <a:srgbClr val="0070C0"/>
                </a:solidFill>
                <a:latin typeface="iCiel Pony" panose="02000000000000000000" pitchFamily="2" charset="0"/>
              </a:rPr>
              <a:t>Luật Bảo vệ, chăm sóc và giáo dục trẻ em</a:t>
            </a:r>
            <a:endParaRPr lang="en-US" sz="3200" b="1" dirty="0">
              <a:ln w="13462">
                <a:solidFill>
                  <a:srgbClr val="0070C0"/>
                </a:solidFill>
                <a:prstDash val="solid"/>
              </a:ln>
              <a:solidFill>
                <a:srgbClr val="0070C0"/>
              </a:solidFill>
              <a:latin typeface="iCiel Pony" panose="02000000000000000000" pitchFamily="2" charset="0"/>
            </a:endParaRPr>
          </a:p>
        </p:txBody>
      </p:sp>
      <p:sp>
        <p:nvSpPr>
          <p:cNvPr id="7" name="Rectangle 6">
            <a:extLst>
              <a:ext uri="{FF2B5EF4-FFF2-40B4-BE49-F238E27FC236}">
                <a16:creationId xmlns:a16="http://schemas.microsoft.com/office/drawing/2014/main" id="{32C6F4B4-2814-4E83-BD32-05E980ECD97B}"/>
              </a:ext>
            </a:extLst>
          </p:cNvPr>
          <p:cNvSpPr/>
          <p:nvPr/>
        </p:nvSpPr>
        <p:spPr>
          <a:xfrm>
            <a:off x="373504" y="4046483"/>
            <a:ext cx="777379" cy="2522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a:extLst>
              <a:ext uri="{FF2B5EF4-FFF2-40B4-BE49-F238E27FC236}">
                <a16:creationId xmlns:a16="http://schemas.microsoft.com/office/drawing/2014/main" id="{CEE3ED21-51BE-43CF-80AA-61655DFCD0A4}"/>
              </a:ext>
            </a:extLst>
          </p:cNvPr>
          <p:cNvSpPr/>
          <p:nvPr/>
        </p:nvSpPr>
        <p:spPr>
          <a:xfrm>
            <a:off x="301739" y="778666"/>
            <a:ext cx="8530466" cy="4185761"/>
          </a:xfrm>
          <a:prstGeom prst="rect">
            <a:avLst/>
          </a:prstGeom>
        </p:spPr>
        <p:txBody>
          <a:bodyPr wrap="square">
            <a:spAutoFit/>
          </a:bodyPr>
          <a:lstStyle/>
          <a:p>
            <a:pPr algn="just"/>
            <a:r>
              <a:rPr lang="vi-VN" sz="1900" b="1" dirty="0">
                <a:solidFill>
                  <a:srgbClr val="002060"/>
                </a:solidFill>
                <a:latin typeface="Calibri" panose="020F0502020204030204" pitchFamily="34" charset="0"/>
                <a:cs typeface="Calibri" panose="020F0502020204030204" pitchFamily="34" charset="0"/>
              </a:rPr>
              <a:t>Điều 21</a:t>
            </a:r>
            <a:endParaRPr lang="vi-VN" sz="1900" dirty="0">
              <a:solidFill>
                <a:srgbClr val="002060"/>
              </a:solidFill>
              <a:latin typeface="Calibri" panose="020F0502020204030204" pitchFamily="34" charset="0"/>
              <a:cs typeface="Calibri" panose="020F0502020204030204" pitchFamily="34" charset="0"/>
            </a:endParaRPr>
          </a:p>
          <a:p>
            <a:pPr algn="just"/>
            <a:r>
              <a:rPr lang="vi-VN" sz="1900" dirty="0">
                <a:latin typeface="Calibri" panose="020F0502020204030204" pitchFamily="34" charset="0"/>
                <a:cs typeface="Calibri" panose="020F0502020204030204" pitchFamily="34" charset="0"/>
              </a:rPr>
              <a:t>Trẻ em có bổn phận sau đây:</a:t>
            </a:r>
          </a:p>
          <a:p>
            <a:pPr algn="just"/>
            <a:r>
              <a:rPr lang="vi-VN" sz="1900" dirty="0">
                <a:latin typeface="Calibri" panose="020F0502020204030204" pitchFamily="34" charset="0"/>
                <a:cs typeface="Calibri" panose="020F0502020204030204" pitchFamily="34" charset="0"/>
              </a:rPr>
              <a:t>1. Yêu quý, kính trọng, hiếu thảo với ông bà, cha mẹ; kính trọng thầy giáo, cô giáo; lễ phép với </a:t>
            </a:r>
            <a:r>
              <a:rPr lang="vi-VN" sz="1900" dirty="0" err="1">
                <a:latin typeface="Calibri" panose="020F0502020204030204" pitchFamily="34" charset="0"/>
                <a:cs typeface="Calibri" panose="020F0502020204030204" pitchFamily="34" charset="0"/>
              </a:rPr>
              <a:t>người</a:t>
            </a:r>
            <a:r>
              <a:rPr lang="vi-VN" sz="1900" dirty="0">
                <a:latin typeface="Calibri" panose="020F0502020204030204" pitchFamily="34" charset="0"/>
                <a:cs typeface="Calibri" panose="020F0502020204030204" pitchFamily="34" charset="0"/>
              </a:rPr>
              <a:t> </a:t>
            </a:r>
            <a:r>
              <a:rPr lang="vi-VN" sz="1900" dirty="0" err="1">
                <a:latin typeface="Calibri" panose="020F0502020204030204" pitchFamily="34" charset="0"/>
                <a:cs typeface="Calibri" panose="020F0502020204030204" pitchFamily="34" charset="0"/>
              </a:rPr>
              <a:t>lớn</a:t>
            </a:r>
            <a:r>
              <a:rPr lang="en-US" sz="1900" dirty="0">
                <a:latin typeface="Calibri" panose="020F0502020204030204" pitchFamily="34" charset="0"/>
                <a:cs typeface="Calibri" panose="020F0502020204030204" pitchFamily="34" charset="0"/>
              </a:rPr>
              <a:t>,</a:t>
            </a:r>
            <a:r>
              <a:rPr lang="vi-VN" sz="1900" dirty="0">
                <a:latin typeface="Calibri" panose="020F0502020204030204" pitchFamily="34" charset="0"/>
                <a:cs typeface="Calibri" panose="020F0502020204030204" pitchFamily="34" charset="0"/>
              </a:rPr>
              <a:t> thương yêu em nhỏ; đoàn kết với bạn bè; giúp đỡ người già yếu, người khuyết tật, tàn tật, </a:t>
            </a:r>
            <a:r>
              <a:rPr lang="en-US" sz="1900" dirty="0" err="1">
                <a:latin typeface="Calibri" panose="020F0502020204030204" pitchFamily="34" charset="0"/>
                <a:cs typeface="Calibri" panose="020F0502020204030204" pitchFamily="34" charset="0"/>
              </a:rPr>
              <a:t>người</a:t>
            </a:r>
            <a:r>
              <a:rPr lang="en-US" sz="1900" dirty="0">
                <a:latin typeface="Calibri" panose="020F0502020204030204" pitchFamily="34" charset="0"/>
                <a:cs typeface="Calibri" panose="020F0502020204030204" pitchFamily="34" charset="0"/>
              </a:rPr>
              <a:t> </a:t>
            </a:r>
            <a:r>
              <a:rPr lang="vi-VN" sz="1900" dirty="0" err="1">
                <a:latin typeface="Calibri" panose="020F0502020204030204" pitchFamily="34" charset="0"/>
                <a:cs typeface="Calibri" panose="020F0502020204030204" pitchFamily="34" charset="0"/>
              </a:rPr>
              <a:t>gặp</a:t>
            </a:r>
            <a:r>
              <a:rPr lang="vi-VN" sz="1900" dirty="0">
                <a:latin typeface="Calibri" panose="020F0502020204030204" pitchFamily="34" charset="0"/>
                <a:cs typeface="Calibri" panose="020F0502020204030204" pitchFamily="34" charset="0"/>
              </a:rPr>
              <a:t> hoàn cảnh khó khăn theo khả năng của mình.</a:t>
            </a:r>
          </a:p>
          <a:p>
            <a:pPr algn="just"/>
            <a:r>
              <a:rPr lang="vi-VN" sz="1900" dirty="0">
                <a:latin typeface="Calibri" panose="020F0502020204030204" pitchFamily="34" charset="0"/>
                <a:cs typeface="Calibri" panose="020F0502020204030204" pitchFamily="34" charset="0"/>
              </a:rPr>
              <a:t>2. Chăm chỉ học tập, giữ gìn vệ sinh, rèn luyện thân thể, thực hiện trật tự công cộng và an toàn giao thông, giữ gìn của công, tôn trọng tài sản của người khác, bảo vệ môi trường.</a:t>
            </a:r>
          </a:p>
          <a:p>
            <a:pPr algn="just"/>
            <a:r>
              <a:rPr lang="vi-VN" sz="1900" dirty="0">
                <a:latin typeface="Calibri" panose="020F0502020204030204" pitchFamily="34" charset="0"/>
                <a:cs typeface="Calibri" panose="020F0502020204030204" pitchFamily="34" charset="0"/>
              </a:rPr>
              <a:t>3. Yêu lao động, giúp đỡ gia đình làm những việc vừa sức mình.</a:t>
            </a:r>
          </a:p>
          <a:p>
            <a:pPr algn="just"/>
            <a:r>
              <a:rPr lang="vi-VN" sz="1900" dirty="0">
                <a:latin typeface="Calibri" panose="020F0502020204030204" pitchFamily="34" charset="0"/>
                <a:cs typeface="Calibri" panose="020F0502020204030204" pitchFamily="34" charset="0"/>
              </a:rPr>
              <a:t>4. Sống khiêm tốn, trung thực và có đạo đức; tôn trọng pháp luật; tuân theo nội quy của nhà trường; thực hiện nếp sống văn minh, gia đình văn hóa; tôn trọng và giữ gìn bản sắc văn hóa dân tộc.</a:t>
            </a:r>
          </a:p>
          <a:p>
            <a:pPr algn="just"/>
            <a:r>
              <a:rPr lang="vi-VN" sz="1900" dirty="0">
                <a:latin typeface="Calibri" panose="020F0502020204030204" pitchFamily="34" charset="0"/>
                <a:cs typeface="Calibri" panose="020F0502020204030204" pitchFamily="34" charset="0"/>
              </a:rPr>
              <a:t>5. Yêu quê hương, đất nước, yêu đồng bào, có ý thức xây dựng, bảo vệ Tổ quốc Việt Nam xã hội chủ nghĩa và đoàn kết quốc tế.</a:t>
            </a:r>
          </a:p>
        </p:txBody>
      </p:sp>
    </p:spTree>
    <p:extLst>
      <p:ext uri="{BB962C8B-B14F-4D97-AF65-F5344CB8AC3E}">
        <p14:creationId xmlns:p14="http://schemas.microsoft.com/office/powerpoint/2010/main" val="143181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EE332E-4873-49D2-971C-5F444EFB76AD}"/>
              </a:ext>
            </a:extLst>
          </p:cNvPr>
          <p:cNvSpPr/>
          <p:nvPr/>
        </p:nvSpPr>
        <p:spPr>
          <a:xfrm>
            <a:off x="1499190" y="1477926"/>
            <a:ext cx="5975497" cy="2902688"/>
          </a:xfrm>
          <a:prstGeom prst="rect">
            <a:avLst/>
          </a:prstGeom>
          <a:solidFill>
            <a:srgbClr val="EAC1A2"/>
          </a:solidFill>
          <a:ln>
            <a:solidFill>
              <a:srgbClr val="EAC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A22BAB1-E98B-480C-9AA6-32ED0F96649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6246" b="39097" l="67819" r="79446">
                        <a14:foregroundMark x1="76134" y1="39097" x2="76134" y2="39097"/>
                      </a14:backgroundRemoval>
                    </a14:imgEffect>
                  </a14:imgLayer>
                </a14:imgProps>
              </a:ext>
            </a:extLst>
          </a:blip>
          <a:srcRect l="66366" t="24668" r="19099" b="59437"/>
          <a:stretch/>
        </p:blipFill>
        <p:spPr>
          <a:xfrm>
            <a:off x="6590202" y="1003881"/>
            <a:ext cx="1917832" cy="969356"/>
          </a:xfrm>
          <a:prstGeom prst="rect">
            <a:avLst/>
          </a:prstGeom>
        </p:spPr>
      </p:pic>
      <p:sp>
        <p:nvSpPr>
          <p:cNvPr id="11" name="Flowchart: Terminator 10">
            <a:extLst>
              <a:ext uri="{FF2B5EF4-FFF2-40B4-BE49-F238E27FC236}">
                <a16:creationId xmlns:a16="http://schemas.microsoft.com/office/drawing/2014/main" id="{5139E13D-9BD6-4D8C-AF63-C1956CA75F21}"/>
              </a:ext>
            </a:extLst>
          </p:cNvPr>
          <p:cNvSpPr/>
          <p:nvPr/>
        </p:nvSpPr>
        <p:spPr>
          <a:xfrm>
            <a:off x="2748514" y="451888"/>
            <a:ext cx="3476847" cy="43593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D89B3B-B5ED-43E2-A47D-E7B6CB6636DC}"/>
              </a:ext>
            </a:extLst>
          </p:cNvPr>
          <p:cNvSpPr/>
          <p:nvPr/>
        </p:nvSpPr>
        <p:spPr>
          <a:xfrm>
            <a:off x="3162619" y="344872"/>
            <a:ext cx="2616743" cy="692497"/>
          </a:xfrm>
          <a:prstGeom prst="rect">
            <a:avLst/>
          </a:prstGeom>
          <a:noFill/>
        </p:spPr>
        <p:txBody>
          <a:bodyPr wrap="none" lIns="68580" tIns="34290" rIns="68580" bIns="34290">
            <a:spAutoFit/>
          </a:bodyPr>
          <a:lstStyle/>
          <a:p>
            <a:pPr algn="ctr"/>
            <a:r>
              <a:rPr lang="vi-VN" sz="4050" b="1" dirty="0">
                <a:ln w="13462">
                  <a:solidFill>
                    <a:schemeClr val="bg1"/>
                  </a:solidFill>
                  <a:prstDash val="solid"/>
                </a:ln>
                <a:solidFill>
                  <a:srgbClr val="C00000"/>
                </a:solidFill>
                <a:latin typeface="iCiel Pony" panose="02000000000000000000" pitchFamily="2" charset="0"/>
              </a:rPr>
              <a:t>Chú thích</a:t>
            </a:r>
            <a:endParaRPr lang="en-US" sz="4050" b="1" dirty="0">
              <a:ln w="13462">
                <a:solidFill>
                  <a:schemeClr val="bg1"/>
                </a:solidFill>
                <a:prstDash val="solid"/>
              </a:ln>
              <a:solidFill>
                <a:srgbClr val="C00000"/>
              </a:solidFill>
              <a:latin typeface="iCiel Pony" panose="02000000000000000000" pitchFamily="2" charset="0"/>
            </a:endParaRPr>
          </a:p>
        </p:txBody>
      </p:sp>
      <p:sp>
        <p:nvSpPr>
          <p:cNvPr id="13" name="TextBox 12">
            <a:extLst>
              <a:ext uri="{FF2B5EF4-FFF2-40B4-BE49-F238E27FC236}">
                <a16:creationId xmlns:a16="http://schemas.microsoft.com/office/drawing/2014/main" id="{BABB2514-EB3F-4CC8-B292-E205B4722C7B}"/>
              </a:ext>
            </a:extLst>
          </p:cNvPr>
          <p:cNvSpPr txBox="1"/>
          <p:nvPr/>
        </p:nvSpPr>
        <p:spPr>
          <a:xfrm>
            <a:off x="2802899" y="1614289"/>
            <a:ext cx="4531927" cy="1477328"/>
          </a:xfrm>
          <a:prstGeom prst="rect">
            <a:avLst/>
          </a:prstGeom>
          <a:noFill/>
        </p:spPr>
        <p:txBody>
          <a:bodyPr wrap="square" lIns="0" tIns="0" rIns="0" bIns="0" rtlCol="0">
            <a:spAutoFit/>
          </a:bodyPr>
          <a:lstStyle/>
          <a:p>
            <a:pPr algn="just"/>
            <a:r>
              <a:rPr lang="vi-VN" sz="24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những điều được hưởng, được làm, được yêu cầu theo quy ước chung trong cộng đồng và theo quy định của pháp luật.</a:t>
            </a:r>
            <a:endParaRPr lang="en-US" sz="24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15" name="TextBox 14">
            <a:extLst>
              <a:ext uri="{FF2B5EF4-FFF2-40B4-BE49-F238E27FC236}">
                <a16:creationId xmlns:a16="http://schemas.microsoft.com/office/drawing/2014/main" id="{AAFAA126-528B-4CFB-8F01-E265E6EFB971}"/>
              </a:ext>
            </a:extLst>
          </p:cNvPr>
          <p:cNvSpPr txBox="1"/>
          <p:nvPr/>
        </p:nvSpPr>
        <p:spPr>
          <a:xfrm>
            <a:off x="1090601" y="1574843"/>
            <a:ext cx="2114549" cy="415498"/>
          </a:xfrm>
          <a:prstGeom prst="rect">
            <a:avLst/>
          </a:prstGeom>
          <a:noFill/>
        </p:spPr>
        <p:txBody>
          <a:bodyPr wrap="square" lIns="0" tIns="0" rIns="0" bIns="0" rtlCol="0">
            <a:spAutoFit/>
          </a:bodyPr>
          <a:lstStyle/>
          <a:p>
            <a:pPr algn="ctr"/>
            <a:r>
              <a:rPr lang="vi-VN" sz="2700" b="1" dirty="0">
                <a:solidFill>
                  <a:srgbClr val="FF0000"/>
                </a:solidFill>
                <a:latin typeface="iCiel Nabila" pitchFamily="2" charset="0"/>
                <a:cs typeface="Calibri" panose="020F0502020204030204" pitchFamily="34" charset="0"/>
              </a:rPr>
              <a:t>Quyền</a:t>
            </a:r>
            <a:endParaRPr lang="en-US" sz="2700" b="1" dirty="0">
              <a:solidFill>
                <a:srgbClr val="FF0000"/>
              </a:solidFill>
              <a:latin typeface="iCiel Nabila" pitchFamily="2" charset="0"/>
              <a:cs typeface="Calibri" panose="020F0502020204030204" pitchFamily="34" charset="0"/>
            </a:endParaRPr>
          </a:p>
        </p:txBody>
      </p:sp>
      <p:sp>
        <p:nvSpPr>
          <p:cNvPr id="16" name="TextBox 15">
            <a:extLst>
              <a:ext uri="{FF2B5EF4-FFF2-40B4-BE49-F238E27FC236}">
                <a16:creationId xmlns:a16="http://schemas.microsoft.com/office/drawing/2014/main" id="{EF0B0EF7-300A-49B7-BDB8-0DCE701CFE06}"/>
              </a:ext>
            </a:extLst>
          </p:cNvPr>
          <p:cNvSpPr txBox="1"/>
          <p:nvPr/>
        </p:nvSpPr>
        <p:spPr>
          <a:xfrm>
            <a:off x="3162619" y="3284180"/>
            <a:ext cx="4159653" cy="738664"/>
          </a:xfrm>
          <a:prstGeom prst="rect">
            <a:avLst/>
          </a:prstGeom>
          <a:noFill/>
        </p:spPr>
        <p:txBody>
          <a:bodyPr wrap="square" lIns="0" tIns="0" rIns="0" bIns="0" rtlCol="0">
            <a:spAutoFit/>
          </a:bodyPr>
          <a:lstStyle/>
          <a:p>
            <a:pPr algn="just"/>
            <a:r>
              <a:rPr lang="vi-VN" sz="24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do Nhà nước lập ra và cấp tiền hoạt động.</a:t>
            </a:r>
            <a:endParaRPr lang="en-US" sz="24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17" name="TextBox 16">
            <a:extLst>
              <a:ext uri="{FF2B5EF4-FFF2-40B4-BE49-F238E27FC236}">
                <a16:creationId xmlns:a16="http://schemas.microsoft.com/office/drawing/2014/main" id="{0FF08397-2E8C-4063-BD66-EE4A481130E2}"/>
              </a:ext>
            </a:extLst>
          </p:cNvPr>
          <p:cNvSpPr txBox="1"/>
          <p:nvPr/>
        </p:nvSpPr>
        <p:spPr>
          <a:xfrm>
            <a:off x="1291849" y="3248329"/>
            <a:ext cx="2114549" cy="415498"/>
          </a:xfrm>
          <a:prstGeom prst="rect">
            <a:avLst/>
          </a:prstGeom>
          <a:noFill/>
        </p:spPr>
        <p:txBody>
          <a:bodyPr wrap="square" lIns="0" tIns="0" rIns="0" bIns="0" rtlCol="0">
            <a:spAutoFit/>
          </a:bodyPr>
          <a:lstStyle/>
          <a:p>
            <a:pPr algn="ctr"/>
            <a:r>
              <a:rPr lang="vi-VN" sz="2700" b="1" dirty="0">
                <a:solidFill>
                  <a:srgbClr val="FF0000"/>
                </a:solidFill>
                <a:latin typeface="iCiel Nabila" pitchFamily="2" charset="0"/>
                <a:cs typeface="Calibri" panose="020F0502020204030204" pitchFamily="34" charset="0"/>
              </a:rPr>
              <a:t>Công lập</a:t>
            </a:r>
            <a:endParaRPr lang="en-US" sz="2700" b="1" dirty="0">
              <a:solidFill>
                <a:srgbClr val="FF0000"/>
              </a:solidFill>
              <a:latin typeface="iCiel Nabila" pitchFamily="2" charset="0"/>
              <a:cs typeface="Calibri" panose="020F0502020204030204" pitchFamily="34" charset="0"/>
            </a:endParaRPr>
          </a:p>
        </p:txBody>
      </p:sp>
    </p:spTree>
    <p:extLst>
      <p:ext uri="{BB962C8B-B14F-4D97-AF65-F5344CB8AC3E}">
        <p14:creationId xmlns:p14="http://schemas.microsoft.com/office/powerpoint/2010/main" val="721042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14:presetBounceEnd="60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60000">
                                          <p:cBhvr additive="base">
                                            <p:cTn id="12" dur="13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13" dur="13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14:presetBounceEnd="60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60000">
                                          <p:cBhvr additive="base">
                                            <p:cTn id="23" dur="13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24" dur="13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300" fill="hold"/>
                                            <p:tgtEl>
                                              <p:spTgt spid="13"/>
                                            </p:tgtEl>
                                            <p:attrNameLst>
                                              <p:attrName>ppt_x</p:attrName>
                                            </p:attrNameLst>
                                          </p:cBhvr>
                                          <p:tavLst>
                                            <p:tav tm="0">
                                              <p:val>
                                                <p:strVal val="0-#ppt_w/2"/>
                                              </p:val>
                                            </p:tav>
                                            <p:tav tm="100000">
                                              <p:val>
                                                <p:strVal val="#ppt_x"/>
                                              </p:val>
                                            </p:tav>
                                          </p:tavLst>
                                        </p:anim>
                                        <p:anim calcmode="lin" valueType="num">
                                          <p:cBhvr additive="base">
                                            <p:cTn id="13" dur="13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300" fill="hold"/>
                                            <p:tgtEl>
                                              <p:spTgt spid="16"/>
                                            </p:tgtEl>
                                            <p:attrNameLst>
                                              <p:attrName>ppt_x</p:attrName>
                                            </p:attrNameLst>
                                          </p:cBhvr>
                                          <p:tavLst>
                                            <p:tav tm="0">
                                              <p:val>
                                                <p:strVal val="0-#ppt_w/2"/>
                                              </p:val>
                                            </p:tav>
                                            <p:tav tm="100000">
                                              <p:val>
                                                <p:strVal val="#ppt_x"/>
                                              </p:val>
                                            </p:tav>
                                          </p:tavLst>
                                        </p:anim>
                                        <p:anim calcmode="lin" valueType="num">
                                          <p:cBhvr additive="base">
                                            <p:cTn id="24" dur="13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EE332E-4873-49D2-971C-5F444EFB76AD}"/>
              </a:ext>
            </a:extLst>
          </p:cNvPr>
          <p:cNvSpPr/>
          <p:nvPr/>
        </p:nvSpPr>
        <p:spPr>
          <a:xfrm>
            <a:off x="1499190" y="1477926"/>
            <a:ext cx="5975497" cy="2902688"/>
          </a:xfrm>
          <a:prstGeom prst="rect">
            <a:avLst/>
          </a:prstGeom>
          <a:solidFill>
            <a:srgbClr val="EAC1A2"/>
          </a:solidFill>
          <a:ln>
            <a:solidFill>
              <a:srgbClr val="EAC1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A22BAB1-E98B-480C-9AA6-32ED0F96649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6246" b="39097" l="67819" r="79446">
                        <a14:foregroundMark x1="76134" y1="39097" x2="76134" y2="39097"/>
                      </a14:backgroundRemoval>
                    </a14:imgEffect>
                  </a14:imgLayer>
                </a14:imgProps>
              </a:ext>
            </a:extLst>
          </a:blip>
          <a:srcRect l="66366" t="24668" r="19099" b="59437"/>
          <a:stretch/>
        </p:blipFill>
        <p:spPr>
          <a:xfrm>
            <a:off x="6590202" y="1003881"/>
            <a:ext cx="1917832" cy="969356"/>
          </a:xfrm>
          <a:prstGeom prst="rect">
            <a:avLst/>
          </a:prstGeom>
        </p:spPr>
      </p:pic>
      <p:sp>
        <p:nvSpPr>
          <p:cNvPr id="11" name="Flowchart: Terminator 10">
            <a:extLst>
              <a:ext uri="{FF2B5EF4-FFF2-40B4-BE49-F238E27FC236}">
                <a16:creationId xmlns:a16="http://schemas.microsoft.com/office/drawing/2014/main" id="{5139E13D-9BD6-4D8C-AF63-C1956CA75F21}"/>
              </a:ext>
            </a:extLst>
          </p:cNvPr>
          <p:cNvSpPr/>
          <p:nvPr/>
        </p:nvSpPr>
        <p:spPr>
          <a:xfrm>
            <a:off x="2748514" y="451888"/>
            <a:ext cx="3476847" cy="43593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8D89B3B-B5ED-43E2-A47D-E7B6CB6636DC}"/>
              </a:ext>
            </a:extLst>
          </p:cNvPr>
          <p:cNvSpPr/>
          <p:nvPr/>
        </p:nvSpPr>
        <p:spPr>
          <a:xfrm>
            <a:off x="3162619" y="344872"/>
            <a:ext cx="2616743" cy="692497"/>
          </a:xfrm>
          <a:prstGeom prst="rect">
            <a:avLst/>
          </a:prstGeom>
          <a:noFill/>
        </p:spPr>
        <p:txBody>
          <a:bodyPr wrap="none" lIns="68580" tIns="34290" rIns="68580" bIns="34290">
            <a:spAutoFit/>
          </a:bodyPr>
          <a:lstStyle/>
          <a:p>
            <a:pPr algn="ctr"/>
            <a:r>
              <a:rPr lang="vi-VN" sz="4050" b="1" dirty="0">
                <a:ln w="13462">
                  <a:solidFill>
                    <a:schemeClr val="bg1"/>
                  </a:solidFill>
                  <a:prstDash val="solid"/>
                </a:ln>
                <a:solidFill>
                  <a:srgbClr val="C00000"/>
                </a:solidFill>
                <a:latin typeface="iCiel Pony" panose="02000000000000000000" pitchFamily="2" charset="0"/>
              </a:rPr>
              <a:t>Chú thích</a:t>
            </a:r>
            <a:endParaRPr lang="en-US" sz="4050" b="1" dirty="0">
              <a:ln w="13462">
                <a:solidFill>
                  <a:schemeClr val="bg1"/>
                </a:solidFill>
                <a:prstDash val="solid"/>
              </a:ln>
              <a:solidFill>
                <a:srgbClr val="C00000"/>
              </a:solidFill>
              <a:latin typeface="iCiel Pony" panose="02000000000000000000" pitchFamily="2" charset="0"/>
            </a:endParaRPr>
          </a:p>
        </p:txBody>
      </p:sp>
      <p:sp>
        <p:nvSpPr>
          <p:cNvPr id="13" name="TextBox 12">
            <a:extLst>
              <a:ext uri="{FF2B5EF4-FFF2-40B4-BE49-F238E27FC236}">
                <a16:creationId xmlns:a16="http://schemas.microsoft.com/office/drawing/2014/main" id="{BABB2514-EB3F-4CC8-B292-E205B4722C7B}"/>
              </a:ext>
            </a:extLst>
          </p:cNvPr>
          <p:cNvSpPr txBox="1"/>
          <p:nvPr/>
        </p:nvSpPr>
        <p:spPr>
          <a:xfrm>
            <a:off x="1713759" y="2040240"/>
            <a:ext cx="5665513" cy="1107996"/>
          </a:xfrm>
          <a:prstGeom prst="rect">
            <a:avLst/>
          </a:prstGeom>
          <a:noFill/>
        </p:spPr>
        <p:txBody>
          <a:bodyPr wrap="square" lIns="0" tIns="0" rIns="0" bIns="0" rtlCol="0">
            <a:spAutoFit/>
          </a:bodyPr>
          <a:lstStyle/>
          <a:p>
            <a:pPr algn="just"/>
            <a:r>
              <a:rPr lang="vi-VN" sz="2400" b="1" i="1" dirty="0">
                <a:solidFill>
                  <a:srgbClr val="002060"/>
                </a:solidFill>
                <a:latin typeface="Calibri" panose="020F0502020204030204" pitchFamily="34" charset="0"/>
                <a:ea typeface="AvantGarde" panose="00000400000000000000" pitchFamily="2" charset="0"/>
                <a:cs typeface="Calibri" panose="020F0502020204030204" pitchFamily="34" charset="0"/>
              </a:rPr>
              <a:t>Hoạt động bảo vệ sức khỏe nhân dân ở tuyến y tế cơ sở (hướng dẫn ăn ở sạch, tiêm chủng, chữa bệnh thông thường,...)</a:t>
            </a:r>
            <a:endParaRPr lang="en-US" sz="24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15" name="TextBox 14">
            <a:extLst>
              <a:ext uri="{FF2B5EF4-FFF2-40B4-BE49-F238E27FC236}">
                <a16:creationId xmlns:a16="http://schemas.microsoft.com/office/drawing/2014/main" id="{AAFAA126-528B-4CFB-8F01-E265E6EFB971}"/>
              </a:ext>
            </a:extLst>
          </p:cNvPr>
          <p:cNvSpPr txBox="1"/>
          <p:nvPr/>
        </p:nvSpPr>
        <p:spPr>
          <a:xfrm>
            <a:off x="1242652" y="1537440"/>
            <a:ext cx="5134760" cy="415498"/>
          </a:xfrm>
          <a:prstGeom prst="rect">
            <a:avLst/>
          </a:prstGeom>
          <a:noFill/>
        </p:spPr>
        <p:txBody>
          <a:bodyPr wrap="square" lIns="0" tIns="0" rIns="0" bIns="0" rtlCol="0">
            <a:spAutoFit/>
          </a:bodyPr>
          <a:lstStyle/>
          <a:p>
            <a:pPr algn="ctr"/>
            <a:r>
              <a:rPr lang="vi-VN" sz="2700" b="1" dirty="0">
                <a:solidFill>
                  <a:srgbClr val="FF0000"/>
                </a:solidFill>
                <a:latin typeface="iCiel Nabila" pitchFamily="2" charset="0"/>
                <a:cs typeface="Calibri" panose="020F0502020204030204" pitchFamily="34" charset="0"/>
              </a:rPr>
              <a:t>Chăm sóc sức khỏe ban đầu</a:t>
            </a:r>
            <a:endParaRPr lang="en-US" sz="2700" b="1" dirty="0">
              <a:solidFill>
                <a:srgbClr val="FF0000"/>
              </a:solidFill>
              <a:latin typeface="iCiel Nabila" pitchFamily="2" charset="0"/>
              <a:cs typeface="Calibri" panose="020F0502020204030204" pitchFamily="34" charset="0"/>
            </a:endParaRPr>
          </a:p>
        </p:txBody>
      </p:sp>
      <p:sp>
        <p:nvSpPr>
          <p:cNvPr id="16" name="TextBox 15">
            <a:extLst>
              <a:ext uri="{FF2B5EF4-FFF2-40B4-BE49-F238E27FC236}">
                <a16:creationId xmlns:a16="http://schemas.microsoft.com/office/drawing/2014/main" id="{EF0B0EF7-300A-49B7-BDB8-0DCE701CFE06}"/>
              </a:ext>
            </a:extLst>
          </p:cNvPr>
          <p:cNvSpPr txBox="1"/>
          <p:nvPr/>
        </p:nvSpPr>
        <p:spPr>
          <a:xfrm>
            <a:off x="3214305" y="3369052"/>
            <a:ext cx="4159653" cy="738664"/>
          </a:xfrm>
          <a:prstGeom prst="rect">
            <a:avLst/>
          </a:prstGeom>
          <a:noFill/>
        </p:spPr>
        <p:txBody>
          <a:bodyPr wrap="square" lIns="0" tIns="0" rIns="0" bIns="0" rtlCol="0">
            <a:spAutoFit/>
          </a:bodyPr>
          <a:lstStyle/>
          <a:p>
            <a:pPr algn="just"/>
            <a:r>
              <a:rPr lang="vi-VN" sz="24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đặc điểm riêng làm cho một sự vật phân biệt với sự vật khác.</a:t>
            </a:r>
            <a:endParaRPr lang="en-US" sz="24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17" name="TextBox 16">
            <a:extLst>
              <a:ext uri="{FF2B5EF4-FFF2-40B4-BE49-F238E27FC236}">
                <a16:creationId xmlns:a16="http://schemas.microsoft.com/office/drawing/2014/main" id="{0FF08397-2E8C-4063-BD66-EE4A481130E2}"/>
              </a:ext>
            </a:extLst>
          </p:cNvPr>
          <p:cNvSpPr txBox="1"/>
          <p:nvPr/>
        </p:nvSpPr>
        <p:spPr>
          <a:xfrm>
            <a:off x="1343535" y="3333201"/>
            <a:ext cx="2114549" cy="415498"/>
          </a:xfrm>
          <a:prstGeom prst="rect">
            <a:avLst/>
          </a:prstGeom>
          <a:noFill/>
        </p:spPr>
        <p:txBody>
          <a:bodyPr wrap="square" lIns="0" tIns="0" rIns="0" bIns="0" rtlCol="0">
            <a:spAutoFit/>
          </a:bodyPr>
          <a:lstStyle/>
          <a:p>
            <a:pPr algn="ctr"/>
            <a:r>
              <a:rPr lang="vi-VN" sz="2700" b="1" dirty="0">
                <a:solidFill>
                  <a:srgbClr val="FF0000"/>
                </a:solidFill>
                <a:latin typeface="iCiel Nabila" pitchFamily="2" charset="0"/>
                <a:cs typeface="Calibri" panose="020F0502020204030204" pitchFamily="34" charset="0"/>
              </a:rPr>
              <a:t>Bản sắc</a:t>
            </a:r>
            <a:endParaRPr lang="en-US" sz="2700" b="1" dirty="0">
              <a:solidFill>
                <a:srgbClr val="FF0000"/>
              </a:solidFill>
              <a:latin typeface="iCiel Nabila" pitchFamily="2" charset="0"/>
              <a:cs typeface="Calibri" panose="020F0502020204030204" pitchFamily="34" charset="0"/>
            </a:endParaRPr>
          </a:p>
        </p:txBody>
      </p:sp>
    </p:spTree>
    <p:extLst>
      <p:ext uri="{BB962C8B-B14F-4D97-AF65-F5344CB8AC3E}">
        <p14:creationId xmlns:p14="http://schemas.microsoft.com/office/powerpoint/2010/main" val="290876100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14:presetBounceEnd="60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60000">
                                          <p:cBhvr additive="base">
                                            <p:cTn id="12" dur="13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13" dur="13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14:presetBounceEnd="60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60000">
                                          <p:cBhvr additive="base">
                                            <p:cTn id="23" dur="1300" fill="hold"/>
                                            <p:tgtEl>
                                              <p:spTgt spid="16"/>
                                            </p:tgtEl>
                                            <p:attrNameLst>
                                              <p:attrName>ppt_x</p:attrName>
                                            </p:attrNameLst>
                                          </p:cBhvr>
                                          <p:tavLst>
                                            <p:tav tm="0">
                                              <p:val>
                                                <p:strVal val="0-#ppt_w/2"/>
                                              </p:val>
                                            </p:tav>
                                            <p:tav tm="100000">
                                              <p:val>
                                                <p:strVal val="#ppt_x"/>
                                              </p:val>
                                            </p:tav>
                                          </p:tavLst>
                                        </p:anim>
                                        <p:anim calcmode="lin" valueType="num" p14:bounceEnd="60000">
                                          <p:cBhvr additive="base">
                                            <p:cTn id="24" dur="13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300" fill="hold"/>
                                            <p:tgtEl>
                                              <p:spTgt spid="13"/>
                                            </p:tgtEl>
                                            <p:attrNameLst>
                                              <p:attrName>ppt_x</p:attrName>
                                            </p:attrNameLst>
                                          </p:cBhvr>
                                          <p:tavLst>
                                            <p:tav tm="0">
                                              <p:val>
                                                <p:strVal val="0-#ppt_w/2"/>
                                              </p:val>
                                            </p:tav>
                                            <p:tav tm="100000">
                                              <p:val>
                                                <p:strVal val="#ppt_x"/>
                                              </p:val>
                                            </p:tav>
                                          </p:tavLst>
                                        </p:anim>
                                        <p:anim calcmode="lin" valueType="num">
                                          <p:cBhvr additive="base">
                                            <p:cTn id="13" dur="13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300" fill="hold"/>
                                            <p:tgtEl>
                                              <p:spTgt spid="16"/>
                                            </p:tgtEl>
                                            <p:attrNameLst>
                                              <p:attrName>ppt_x</p:attrName>
                                            </p:attrNameLst>
                                          </p:cBhvr>
                                          <p:tavLst>
                                            <p:tav tm="0">
                                              <p:val>
                                                <p:strVal val="0-#ppt_w/2"/>
                                              </p:val>
                                            </p:tav>
                                            <p:tav tm="100000">
                                              <p:val>
                                                <p:strVal val="#ppt_x"/>
                                              </p:val>
                                            </p:tav>
                                          </p:tavLst>
                                        </p:anim>
                                        <p:anim calcmode="lin" valueType="num">
                                          <p:cBhvr additive="base">
                                            <p:cTn id="24" dur="13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ungle wooden frame with grass and liana user Vector Image">
            <a:extLst>
              <a:ext uri="{FF2B5EF4-FFF2-40B4-BE49-F238E27FC236}">
                <a16:creationId xmlns:a16="http://schemas.microsoft.com/office/drawing/2014/main" id="{E1B71405-A392-443E-8F43-62E0B6FDB35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3900" r="94900">
                        <a14:foregroundMark x1="3900" y1="33974" x2="9600" y2="28718"/>
                        <a14:foregroundMark x1="91100" y1="25513" x2="91100" y2="25513"/>
                        <a14:foregroundMark x1="94900" y1="40385" x2="94900" y2="40385"/>
                      </a14:backgroundRemoval>
                    </a14:imgEffect>
                  </a14:imgLayer>
                </a14:imgProps>
              </a:ext>
              <a:ext uri="{28A0092B-C50C-407E-A947-70E740481C1C}">
                <a14:useLocalDpi xmlns:a14="http://schemas.microsoft.com/office/drawing/2010/main" val="0"/>
              </a:ext>
            </a:extLst>
          </a:blip>
          <a:srcRect t="12037" b="23102"/>
          <a:stretch/>
        </p:blipFill>
        <p:spPr bwMode="auto">
          <a:xfrm>
            <a:off x="997068" y="1305057"/>
            <a:ext cx="7098030" cy="1851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1A9F36-28AD-4B5C-A0F0-ED10E894C851}"/>
              </a:ext>
            </a:extLst>
          </p:cNvPr>
          <p:cNvPicPr>
            <a:picLocks noChangeAspect="1"/>
          </p:cNvPicPr>
          <p:nvPr/>
        </p:nvPicPr>
        <p:blipFill>
          <a:blip r:embed="rId4"/>
          <a:stretch>
            <a:fillRect/>
          </a:stretch>
        </p:blipFill>
        <p:spPr>
          <a:xfrm>
            <a:off x="1839333" y="1650704"/>
            <a:ext cx="5194004" cy="1429588"/>
          </a:xfrm>
          <a:prstGeom prst="rect">
            <a:avLst/>
          </a:prstGeom>
        </p:spPr>
      </p:pic>
    </p:spTree>
    <p:extLst>
      <p:ext uri="{BB962C8B-B14F-4D97-AF65-F5344CB8AC3E}">
        <p14:creationId xmlns:p14="http://schemas.microsoft.com/office/powerpoint/2010/main" val="19550951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444A80-6647-4CF1-9B37-D47FD60FA42F}"/>
              </a:ext>
            </a:extLst>
          </p:cNvPr>
          <p:cNvSpPr/>
          <p:nvPr/>
        </p:nvSpPr>
        <p:spPr>
          <a:xfrm>
            <a:off x="248424" y="285751"/>
            <a:ext cx="8611008" cy="4491990"/>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rgbClr val="FFFFFF"/>
          </a:solidFill>
          <a:ln w="28575">
            <a:solidFill>
              <a:srgbClr val="0070C0"/>
            </a:solidFill>
            <a:extLst>
              <a:ext uri="{C807C97D-BFC1-408E-A445-0C87EB9F89A2}">
                <ask:lineSketchStyleProps xmlns:ask="http://schemas.microsoft.com/office/drawing/2018/sketchyshapes" xmln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5" name="Rectangle 4">
            <a:extLst>
              <a:ext uri="{FF2B5EF4-FFF2-40B4-BE49-F238E27FC236}">
                <a16:creationId xmlns:a16="http://schemas.microsoft.com/office/drawing/2014/main" id="{B6041CA7-9B05-4780-AC2F-532F54C200B4}"/>
              </a:ext>
            </a:extLst>
          </p:cNvPr>
          <p:cNvSpPr/>
          <p:nvPr/>
        </p:nvSpPr>
        <p:spPr>
          <a:xfrm>
            <a:off x="941679" y="519860"/>
            <a:ext cx="7260642" cy="931024"/>
          </a:xfrm>
          <a:prstGeom prst="rect">
            <a:avLst/>
          </a:prstGeom>
          <a:noFill/>
        </p:spPr>
        <p:txBody>
          <a:bodyPr wrap="none" lIns="68580" tIns="34290" rIns="68580" bIns="34290">
            <a:spAutoFit/>
          </a:bodyPr>
          <a:lstStyle/>
          <a:p>
            <a:pPr algn="ctr"/>
            <a:r>
              <a:rPr lang="vi-VN" sz="2800" b="1" dirty="0">
                <a:ln w="13462">
                  <a:solidFill>
                    <a:srgbClr val="0070C0"/>
                  </a:solidFill>
                  <a:prstDash val="solid"/>
                </a:ln>
                <a:solidFill>
                  <a:srgbClr val="0070C0"/>
                </a:solidFill>
                <a:latin typeface="iCiel Nabila" pitchFamily="2" charset="0"/>
              </a:rPr>
              <a:t>Câu 1. </a:t>
            </a:r>
          </a:p>
          <a:p>
            <a:pPr algn="ctr"/>
            <a:r>
              <a:rPr lang="vi-VN" sz="2800" b="1" dirty="0">
                <a:ln w="13462">
                  <a:solidFill>
                    <a:srgbClr val="0070C0"/>
                  </a:solidFill>
                  <a:prstDash val="solid"/>
                </a:ln>
                <a:solidFill>
                  <a:srgbClr val="0070C0"/>
                </a:solidFill>
                <a:latin typeface="iCiel Nabila" pitchFamily="2" charset="0"/>
              </a:rPr>
              <a:t>Những điều luật nào nêu lên quyền của trẻ em?</a:t>
            </a:r>
            <a:endParaRPr lang="en-US" sz="2800" b="1" dirty="0">
              <a:ln w="13462">
                <a:solidFill>
                  <a:srgbClr val="0070C0"/>
                </a:solidFill>
                <a:prstDash val="solid"/>
              </a:ln>
              <a:solidFill>
                <a:srgbClr val="0070C0"/>
              </a:solidFill>
              <a:latin typeface="iCiel Nabila" pitchFamily="2" charset="0"/>
            </a:endParaRPr>
          </a:p>
        </p:txBody>
      </p:sp>
      <p:pic>
        <p:nvPicPr>
          <p:cNvPr id="1026" name="Picture 2" descr="Luật bảo hiểm trẻ em dưới 6 tuổi mà bố mẹ cần biết">
            <a:extLst>
              <a:ext uri="{FF2B5EF4-FFF2-40B4-BE49-F238E27FC236}">
                <a16:creationId xmlns:a16="http://schemas.microsoft.com/office/drawing/2014/main" id="{8EE80747-E64A-4ECE-B13C-17D831CCA93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92" b="99837" l="16136" r="83248">
                        <a14:foregroundMark x1="49332" y1="7317" x2="53135" y2="8293"/>
                        <a14:foregroundMark x1="46865" y1="14472" x2="52929" y2="23577"/>
                        <a14:foregroundMark x1="52929" y1="23577" x2="56732" y2="24715"/>
                        <a14:foregroundMark x1="49126" y1="24715" x2="51387" y2="24715"/>
                        <a14:foregroundMark x1="31757" y1="28943" x2="36896" y2="31545"/>
                        <a14:foregroundMark x1="34532" y1="26829" x2="36382" y2="30081"/>
                        <a14:foregroundMark x1="31038" y1="28943" x2="31141" y2="28943"/>
                        <a14:foregroundMark x1="31141" y1="28943" x2="31141" y2="28943"/>
                        <a14:foregroundMark x1="31038" y1="28293" x2="31757" y2="27967"/>
                        <a14:foregroundMark x1="66393" y1="32520" x2="63515" y2="36911"/>
                        <a14:foregroundMark x1="67009" y1="35935" x2="69784" y2="35772"/>
                        <a14:foregroundMark x1="76259" y1="42602" x2="73690" y2="64878"/>
                        <a14:foregroundMark x1="80576" y1="45854" x2="78931" y2="54634"/>
                        <a14:foregroundMark x1="78931" y1="54634" x2="76156" y2="58374"/>
                        <a14:foregroundMark x1="81501" y1="47317" x2="81603" y2="51707"/>
                        <a14:foregroundMark x1="81603" y1="55935" x2="81603" y2="55935"/>
                        <a14:foregroundMark x1="67351" y1="56954" x2="67934" y2="58862"/>
                        <a14:foregroundMark x1="63515" y1="44390" x2="67206" y2="56478"/>
                        <a14:foregroundMark x1="77390" y1="64715" x2="83145" y2="68455"/>
                        <a14:foregroundMark x1="83145" y1="68455" x2="83453" y2="68455"/>
                        <a14:foregroundMark x1="64337" y1="83089" x2="68037" y2="75447"/>
                        <a14:foregroundMark x1="68037" y1="75447" x2="68448" y2="73821"/>
                        <a14:foregroundMark x1="72765" y1="77724" x2="74615" y2="86179"/>
                        <a14:foregroundMark x1="16958" y1="49106" x2="20247" y2="57236"/>
                        <a14:foregroundMark x1="20247" y1="57236" x2="24563" y2="61301"/>
                        <a14:foregroundMark x1="24974" y1="43089" x2="30216" y2="58699"/>
                        <a14:foregroundMark x1="16136" y1="49593" x2="17266" y2="52033"/>
                        <a14:foregroundMark x1="29085" y1="72195" x2="30010" y2="81301"/>
                        <a14:foregroundMark x1="30010" y1="81301" x2="28880" y2="85528"/>
                        <a14:foregroundMark x1="34224" y1="81138" x2="34224" y2="81138"/>
                        <a14:foregroundMark x1="33913" y1="80091" x2="32477" y2="81626"/>
                        <a14:foregroundMark x1="36280" y1="77561" x2="34054" y2="79940"/>
                        <a14:foregroundMark x1="26927" y1="87480" x2="30319" y2="82276"/>
                        <a14:foregroundMark x1="39054" y1="87967" x2="39260" y2="97398"/>
                        <a14:foregroundMark x1="39260" y1="97398" x2="38027" y2="99837"/>
                        <a14:foregroundMark x1="44707" y1="81301" x2="46249" y2="84228"/>
                        <a14:foregroundMark x1="47174" y1="69106" x2="48613" y2="59187"/>
                        <a14:foregroundMark x1="55601" y1="72195" x2="58479" y2="81138"/>
                        <a14:foregroundMark x1="58479" y1="81138" x2="58582" y2="83577"/>
                        <a14:foregroundMark x1="72662" y1="85366" x2="74409" y2="85366"/>
                        <a14:foregroundMark x1="75540" y1="86504" x2="75540" y2="86504"/>
                        <a14:backgroundMark x1="30935" y1="76423" x2="33813" y2="77561"/>
                        <a14:backgroundMark x1="34532" y1="77724" x2="35355" y2="76260"/>
                        <a14:backgroundMark x1="34532" y1="70244" x2="35971" y2="67317"/>
                        <a14:backgroundMark x1="33094" y1="64390" x2="33299" y2="63740"/>
                        <a14:backgroundMark x1="44090" y1="71382" x2="45221" y2="75772"/>
                        <a14:backgroundMark x1="45735" y1="66829" x2="45940" y2="67317"/>
                        <a14:backgroundMark x1="64440" y1="74634" x2="64645" y2="78211"/>
                        <a14:backgroundMark x1="68140" y1="54634" x2="69990" y2="55610"/>
                        <a14:backgroundMark x1="70195" y1="57073" x2="71223" y2="57561"/>
                      </a14:backgroundRemoval>
                    </a14:imgEffect>
                  </a14:imgLayer>
                </a14:imgProps>
              </a:ext>
              <a:ext uri="{28A0092B-C50C-407E-A947-70E740481C1C}">
                <a14:useLocalDpi xmlns:a14="http://schemas.microsoft.com/office/drawing/2010/main" val="0"/>
              </a:ext>
            </a:extLst>
          </a:blip>
          <a:srcRect l="13339" r="14323"/>
          <a:stretch/>
        </p:blipFill>
        <p:spPr bwMode="auto">
          <a:xfrm>
            <a:off x="5688923" y="2114551"/>
            <a:ext cx="2914810" cy="25469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9EEDB2E-0022-4D22-9C9C-B82B3054E11B}"/>
              </a:ext>
            </a:extLst>
          </p:cNvPr>
          <p:cNvSpPr/>
          <p:nvPr/>
        </p:nvSpPr>
        <p:spPr>
          <a:xfrm>
            <a:off x="412998" y="1736635"/>
            <a:ext cx="5151713" cy="2677656"/>
          </a:xfrm>
          <a:prstGeom prst="rect">
            <a:avLst/>
          </a:prstGeom>
        </p:spPr>
        <p:txBody>
          <a:bodyPr wrap="square">
            <a:spAutoFit/>
          </a:bodyPr>
          <a:lstStyle/>
          <a:p>
            <a:pPr algn="just"/>
            <a:r>
              <a:rPr lang="vi-VN" sz="2400" b="1" dirty="0">
                <a:solidFill>
                  <a:srgbClr val="002060"/>
                </a:solidFill>
                <a:latin typeface="Calibri" panose="020F0502020204030204" pitchFamily="34" charset="0"/>
                <a:cs typeface="Calibri" panose="020F0502020204030204" pitchFamily="34" charset="0"/>
              </a:rPr>
              <a:t>Điều 15</a:t>
            </a:r>
            <a:endParaRPr lang="vi-VN" sz="2400" dirty="0">
              <a:solidFill>
                <a:srgbClr val="002060"/>
              </a:solidFill>
              <a:latin typeface="Calibri" panose="020F0502020204030204" pitchFamily="34" charset="0"/>
              <a:cs typeface="Calibri" panose="020F0502020204030204" pitchFamily="34" charset="0"/>
            </a:endParaRPr>
          </a:p>
          <a:p>
            <a:pPr algn="just"/>
            <a:r>
              <a:rPr lang="vi-VN" sz="2400" dirty="0">
                <a:latin typeface="Calibri" panose="020F0502020204030204" pitchFamily="34" charset="0"/>
                <a:cs typeface="Calibri" panose="020F0502020204030204" pitchFamily="34" charset="0"/>
              </a:rPr>
              <a:t>1. Trẻ em có quyền được chăm sóc, bảo vệ sức khỏe.</a:t>
            </a:r>
          </a:p>
          <a:p>
            <a:pPr algn="just"/>
            <a:r>
              <a:rPr lang="vi-VN" sz="2400" dirty="0">
                <a:latin typeface="Calibri" panose="020F0502020204030204" pitchFamily="34" charset="0"/>
                <a:cs typeface="Calibri" panose="020F0502020204030204" pitchFamily="34" charset="0"/>
              </a:rPr>
              <a:t>2. Trẻ em dưới sáu tuổi được chăm sóc sức khỏe ban đầu, được khám bệnh, chữa bệnh không phải trả tiền tại các cơ sở y tế công lập.</a:t>
            </a:r>
          </a:p>
        </p:txBody>
      </p:sp>
    </p:spTree>
    <p:extLst>
      <p:ext uri="{BB962C8B-B14F-4D97-AF65-F5344CB8AC3E}">
        <p14:creationId xmlns:p14="http://schemas.microsoft.com/office/powerpoint/2010/main" val="40388791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44505463"/>
</p:tagLst>
</file>

<file path=ppt/theme/theme1.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1239</Words>
  <Application>Microsoft Office PowerPoint</Application>
  <PresentationFormat>On-screen Show (16:9)</PresentationFormat>
  <Paragraphs>90</Paragraphs>
  <Slides>19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Browallia New</vt:lpstr>
      <vt:lpstr>Nunito</vt:lpstr>
      <vt:lpstr>Fredoka One</vt:lpstr>
      <vt:lpstr>DFVN Catchland</vt:lpstr>
      <vt:lpstr>AvantGarde</vt:lpstr>
      <vt:lpstr>iCiel Pony</vt:lpstr>
      <vt:lpstr>Kozuka Mincho Pro H</vt:lpstr>
      <vt:lpstr>iCiel Nabila</vt:lpstr>
      <vt:lpstr>Roboto Condensed Light</vt:lpstr>
      <vt:lpstr>Pattaya</vt:lpstr>
      <vt:lpstr>Calibri</vt:lpstr>
      <vt:lpstr>Caveat Brush</vt:lpstr>
      <vt:lpstr>Question of the Day for Preschool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of the Day for Preschool</dc:title>
  <cp:lastModifiedBy>Minh Kiều Văn</cp:lastModifiedBy>
  <cp:revision>42</cp:revision>
  <dcterms:modified xsi:type="dcterms:W3CDTF">2024-05-16T21:07:32Z</dcterms:modified>
</cp:coreProperties>
</file>