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8" r:id="rId6"/>
    <p:sldId id="281" r:id="rId7"/>
    <p:sldId id="289" r:id="rId8"/>
    <p:sldId id="263" r:id="rId9"/>
    <p:sldId id="260" r:id="rId10"/>
    <p:sldId id="276" r:id="rId11"/>
    <p:sldId id="277" r:id="rId12"/>
    <p:sldId id="266" r:id="rId13"/>
    <p:sldId id="283" r:id="rId14"/>
    <p:sldId id="284" r:id="rId15"/>
    <p:sldId id="285" r:id="rId16"/>
    <p:sldId id="265" r:id="rId17"/>
    <p:sldId id="286" r:id="rId18"/>
    <p:sldId id="287" r:id="rId19"/>
    <p:sldId id="264" r:id="rId20"/>
    <p:sldId id="267" r:id="rId21"/>
  </p:sldIdLst>
  <p:sldSz cx="18288000" cy="10287000"/>
  <p:notesSz cx="6858000" cy="9144000"/>
  <p:embeddedFontLst>
    <p:embeddedFont>
      <p:font typeface="SVN-Aptima" pitchFamily="18" charset="0"/>
      <p:regular r:id="rId23"/>
      <p:bold r:id="rId24"/>
      <p:italic r:id="rId25"/>
      <p:boldItalic r:id="rId26"/>
    </p:embeddedFont>
    <p:embeddedFont>
      <p:font typeface="SVN-Redressed" pitchFamily="18" charset="0"/>
      <p:regular r:id="rId27"/>
    </p:embeddedFont>
    <p:embeddedFont>
      <p:font typeface="SVN-Ziclets" pitchFamily="2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SVN-Shintia Script" pitchFamily="2" charset="0"/>
      <p:regular r:id="rId33"/>
    </p:embeddedFont>
    <p:embeddedFont>
      <p:font typeface="Quicksand" charset="0"/>
      <p:regular r:id="rId34"/>
    </p:embeddedFont>
    <p:embeddedFont>
      <p:font typeface="SVN-Poky's" pitchFamily="34" charset="0"/>
      <p:regular r:id="rId35"/>
    </p:embeddedFont>
    <p:embeddedFont>
      <p:font typeface="SVN-Marpesia Pro" pitchFamily="2" charset="0"/>
      <p:regular r:id="rId36"/>
    </p:embeddedFont>
    <p:embeddedFont>
      <p:font typeface="SVN-Prima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59"/>
    <a:srgbClr val="E2929A"/>
    <a:srgbClr val="FE76E7"/>
    <a:srgbClr val="FB5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876" autoAdjust="0"/>
  </p:normalViewPr>
  <p:slideViewPr>
    <p:cSldViewPr>
      <p:cViewPr>
        <p:scale>
          <a:sx n="25" d="100"/>
          <a:sy n="25" d="100"/>
        </p:scale>
        <p:origin x="-1028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C45E7-EA13-4540-94D6-C1B920D6AAE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273BBE-5E65-4409-A30D-15D7131875AB}">
      <dgm:prSet phldrT="[Text]"/>
      <dgm:spPr/>
      <dgm:t>
        <a:bodyPr/>
        <a:lstStyle/>
        <a:p>
          <a:r>
            <a:rPr lang="en-US" smtClean="0"/>
            <a:t>1</a:t>
          </a:r>
          <a:endParaRPr lang="en-US"/>
        </a:p>
      </dgm:t>
    </dgm:pt>
    <dgm:pt modelId="{0BE0CE0B-FA78-4621-8F5B-1BEA3968B155}" type="parTrans" cxnId="{D7757A88-6697-4E00-ADBB-EFC231DF45BC}">
      <dgm:prSet/>
      <dgm:spPr/>
      <dgm:t>
        <a:bodyPr/>
        <a:lstStyle/>
        <a:p>
          <a:endParaRPr lang="en-US"/>
        </a:p>
      </dgm:t>
    </dgm:pt>
    <dgm:pt modelId="{862496DA-458A-47A1-B495-8CBF44CFAF9A}" type="sibTrans" cxnId="{D7757A88-6697-4E00-ADBB-EFC231DF45BC}">
      <dgm:prSet/>
      <dgm:spPr/>
      <dgm:t>
        <a:bodyPr/>
        <a:lstStyle/>
        <a:p>
          <a:endParaRPr lang="en-US"/>
        </a:p>
      </dgm:t>
    </dgm:pt>
    <dgm:pt modelId="{11D7F5EE-E745-4DBE-AC1B-DFB80612F3D8}">
      <dgm:prSet phldrT="[Text]"/>
      <dgm:spPr/>
      <dgm:t>
        <a:bodyPr/>
        <a:lstStyle/>
        <a:p>
          <a:r>
            <a:rPr lang="en-US" smtClean="0"/>
            <a:t>Trong </a:t>
          </a:r>
          <a:r>
            <a:rPr lang="en-US" b="1" smtClean="0"/>
            <a:t>ngoặc</a:t>
          </a:r>
          <a:r>
            <a:rPr lang="en-US" smtClean="0"/>
            <a:t> trước</a:t>
          </a:r>
          <a:endParaRPr lang="en-US"/>
        </a:p>
      </dgm:t>
    </dgm:pt>
    <dgm:pt modelId="{D0B5ECEA-95C7-4EC2-AEB4-C659322120F8}" type="parTrans" cxnId="{0F7D9F52-E089-42E3-8BBA-A6B889C57F6D}">
      <dgm:prSet/>
      <dgm:spPr/>
      <dgm:t>
        <a:bodyPr/>
        <a:lstStyle/>
        <a:p>
          <a:endParaRPr lang="en-US"/>
        </a:p>
      </dgm:t>
    </dgm:pt>
    <dgm:pt modelId="{91B81941-1B55-4BB4-8E4B-32D978555CC8}" type="sibTrans" cxnId="{0F7D9F52-E089-42E3-8BBA-A6B889C57F6D}">
      <dgm:prSet/>
      <dgm:spPr/>
      <dgm:t>
        <a:bodyPr/>
        <a:lstStyle/>
        <a:p>
          <a:endParaRPr lang="en-US"/>
        </a:p>
      </dgm:t>
    </dgm:pt>
    <dgm:pt modelId="{FE518796-5F70-4554-8969-770ACEFD12B3}">
      <dgm:prSet phldrT="[Text]"/>
      <dgm:spPr/>
      <dgm:t>
        <a:bodyPr/>
        <a:lstStyle/>
        <a:p>
          <a:r>
            <a:rPr lang="en-US" smtClean="0"/>
            <a:t>2</a:t>
          </a:r>
          <a:endParaRPr lang="en-US"/>
        </a:p>
      </dgm:t>
    </dgm:pt>
    <dgm:pt modelId="{577AE55C-0EC3-4FAD-BED2-3724663E28A6}" type="parTrans" cxnId="{A282FAC4-F3FD-445A-8D41-1CDD0EFB757F}">
      <dgm:prSet/>
      <dgm:spPr/>
      <dgm:t>
        <a:bodyPr/>
        <a:lstStyle/>
        <a:p>
          <a:endParaRPr lang="en-US"/>
        </a:p>
      </dgm:t>
    </dgm:pt>
    <dgm:pt modelId="{5433B28D-D0EE-4A70-91FF-364E57274C19}" type="sibTrans" cxnId="{A282FAC4-F3FD-445A-8D41-1CDD0EFB757F}">
      <dgm:prSet/>
      <dgm:spPr/>
      <dgm:t>
        <a:bodyPr/>
        <a:lstStyle/>
        <a:p>
          <a:endParaRPr lang="en-US"/>
        </a:p>
      </dgm:t>
    </dgm:pt>
    <dgm:pt modelId="{E9A0BA37-B1E7-4A84-8161-19605371B24E}">
      <dgm:prSet phldrT="[Text]"/>
      <dgm:spPr/>
      <dgm:t>
        <a:bodyPr/>
        <a:lstStyle/>
        <a:p>
          <a:r>
            <a:rPr lang="en-US" b="1" smtClean="0"/>
            <a:t>Nhân và chia </a:t>
          </a:r>
          <a:r>
            <a:rPr lang="en-US" smtClean="0"/>
            <a:t>trước, </a:t>
          </a:r>
          <a:r>
            <a:rPr lang="en-US" b="1" smtClean="0"/>
            <a:t>cộng và trừ </a:t>
          </a:r>
          <a:r>
            <a:rPr lang="en-US" smtClean="0"/>
            <a:t>sau</a:t>
          </a:r>
          <a:endParaRPr lang="en-US"/>
        </a:p>
      </dgm:t>
    </dgm:pt>
    <dgm:pt modelId="{8C535885-AAD5-4620-9EC0-F59BA2CE762A}" type="parTrans" cxnId="{CB2E742F-1D9E-4DB4-8EA7-CA405DCA94F6}">
      <dgm:prSet/>
      <dgm:spPr/>
      <dgm:t>
        <a:bodyPr/>
        <a:lstStyle/>
        <a:p>
          <a:endParaRPr lang="en-US"/>
        </a:p>
      </dgm:t>
    </dgm:pt>
    <dgm:pt modelId="{9F9CB176-EC1E-494F-8F36-53C3658303B7}" type="sibTrans" cxnId="{CB2E742F-1D9E-4DB4-8EA7-CA405DCA94F6}">
      <dgm:prSet/>
      <dgm:spPr/>
      <dgm:t>
        <a:bodyPr/>
        <a:lstStyle/>
        <a:p>
          <a:endParaRPr lang="en-US"/>
        </a:p>
      </dgm:t>
    </dgm:pt>
    <dgm:pt modelId="{94B1FAD7-FBBB-45F7-B59B-F861625512FE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57A75223-4841-4DE9-A84F-885146EDB985}" type="parTrans" cxnId="{7FF6E212-AF51-4F13-B684-C4B3CF72A721}">
      <dgm:prSet/>
      <dgm:spPr/>
      <dgm:t>
        <a:bodyPr/>
        <a:lstStyle/>
        <a:p>
          <a:endParaRPr lang="en-US"/>
        </a:p>
      </dgm:t>
    </dgm:pt>
    <dgm:pt modelId="{30A866C8-8699-4170-968C-748E688E37C5}" type="sibTrans" cxnId="{7FF6E212-AF51-4F13-B684-C4B3CF72A721}">
      <dgm:prSet/>
      <dgm:spPr/>
      <dgm:t>
        <a:bodyPr/>
        <a:lstStyle/>
        <a:p>
          <a:endParaRPr lang="en-US"/>
        </a:p>
      </dgm:t>
    </dgm:pt>
    <dgm:pt modelId="{15FC3CB6-7239-45A6-B9BD-92CB7F14A3DE}">
      <dgm:prSet phldrT="[Text]"/>
      <dgm:spPr/>
      <dgm:t>
        <a:bodyPr/>
        <a:lstStyle/>
        <a:p>
          <a:r>
            <a:rPr lang="en-US" smtClean="0"/>
            <a:t>Nếu chỉ có nhân và chia hoặc chỉ có cộng và trừ thì làm từ </a:t>
          </a:r>
          <a:r>
            <a:rPr lang="en-US" b="1" smtClean="0"/>
            <a:t>trái sang phải</a:t>
          </a:r>
          <a:endParaRPr lang="en-US" b="1"/>
        </a:p>
      </dgm:t>
    </dgm:pt>
    <dgm:pt modelId="{653E8629-C9AF-49F8-85F4-DF4617E24600}" type="parTrans" cxnId="{FE827D07-9EE5-4544-963D-295F330A7813}">
      <dgm:prSet/>
      <dgm:spPr/>
      <dgm:t>
        <a:bodyPr/>
        <a:lstStyle/>
        <a:p>
          <a:endParaRPr lang="en-US"/>
        </a:p>
      </dgm:t>
    </dgm:pt>
    <dgm:pt modelId="{FC4B48FD-B41F-489D-AD27-FD091D51D371}" type="sibTrans" cxnId="{FE827D07-9EE5-4544-963D-295F330A7813}">
      <dgm:prSet/>
      <dgm:spPr/>
      <dgm:t>
        <a:bodyPr/>
        <a:lstStyle/>
        <a:p>
          <a:endParaRPr lang="en-US"/>
        </a:p>
      </dgm:t>
    </dgm:pt>
    <dgm:pt modelId="{2BED9F67-1070-4233-BAA8-F5CB785A7AF5}" type="pres">
      <dgm:prSet presAssocID="{C7AC45E7-EA13-4540-94D6-C1B920D6AAE7}" presName="linearFlow" presStyleCnt="0">
        <dgm:presLayoutVars>
          <dgm:dir/>
          <dgm:animLvl val="lvl"/>
          <dgm:resizeHandles val="exact"/>
        </dgm:presLayoutVars>
      </dgm:prSet>
      <dgm:spPr/>
    </dgm:pt>
    <dgm:pt modelId="{CDD3CFBE-B51F-4530-A6DA-8E1F0047A884}" type="pres">
      <dgm:prSet presAssocID="{C0273BBE-5E65-4409-A30D-15D7131875AB}" presName="composite" presStyleCnt="0"/>
      <dgm:spPr/>
    </dgm:pt>
    <dgm:pt modelId="{C7EB6FA6-8C12-4632-BE54-1B02BF0E6558}" type="pres">
      <dgm:prSet presAssocID="{C0273BBE-5E65-4409-A30D-15D7131875A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4268F14-DB4D-4B0C-9004-DC38646A6C95}" type="pres">
      <dgm:prSet presAssocID="{C0273BBE-5E65-4409-A30D-15D7131875A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15C72-6C55-457A-8F02-B3295887AFF7}" type="pres">
      <dgm:prSet presAssocID="{862496DA-458A-47A1-B495-8CBF44CFAF9A}" presName="sp" presStyleCnt="0"/>
      <dgm:spPr/>
    </dgm:pt>
    <dgm:pt modelId="{938B3D4C-FC58-4929-85C3-6B391E0FCA1F}" type="pres">
      <dgm:prSet presAssocID="{FE518796-5F70-4554-8969-770ACEFD12B3}" presName="composite" presStyleCnt="0"/>
      <dgm:spPr/>
    </dgm:pt>
    <dgm:pt modelId="{74747C87-8D16-4EF3-9A2A-122F6FFA9ECA}" type="pres">
      <dgm:prSet presAssocID="{FE518796-5F70-4554-8969-770ACEFD12B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40D85D6-2CDF-407B-9F7C-955738793644}" type="pres">
      <dgm:prSet presAssocID="{FE518796-5F70-4554-8969-770ACEFD12B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00D96-255A-44CD-B917-4417F3979360}" type="pres">
      <dgm:prSet presAssocID="{5433B28D-D0EE-4A70-91FF-364E57274C19}" presName="sp" presStyleCnt="0"/>
      <dgm:spPr/>
    </dgm:pt>
    <dgm:pt modelId="{A0E3CAE5-A0B4-4ED4-92EE-4305AC7516B7}" type="pres">
      <dgm:prSet presAssocID="{94B1FAD7-FBBB-45F7-B59B-F861625512FE}" presName="composite" presStyleCnt="0"/>
      <dgm:spPr/>
    </dgm:pt>
    <dgm:pt modelId="{5E7F0C03-0D61-42AF-B02F-163746E83CE0}" type="pres">
      <dgm:prSet presAssocID="{94B1FAD7-FBBB-45F7-B59B-F861625512F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AF017AA-F3D4-4E54-8C19-C891EA6877FB}" type="pres">
      <dgm:prSet presAssocID="{94B1FAD7-FBBB-45F7-B59B-F861625512F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CFE7F4-27D6-4188-936C-9E549FBD50FB}" type="presOf" srcId="{C0273BBE-5E65-4409-A30D-15D7131875AB}" destId="{C7EB6FA6-8C12-4632-BE54-1B02BF0E6558}" srcOrd="0" destOrd="0" presId="urn:microsoft.com/office/officeart/2005/8/layout/chevron2"/>
    <dgm:cxn modelId="{7FF6E212-AF51-4F13-B684-C4B3CF72A721}" srcId="{C7AC45E7-EA13-4540-94D6-C1B920D6AAE7}" destId="{94B1FAD7-FBBB-45F7-B59B-F861625512FE}" srcOrd="2" destOrd="0" parTransId="{57A75223-4841-4DE9-A84F-885146EDB985}" sibTransId="{30A866C8-8699-4170-968C-748E688E37C5}"/>
    <dgm:cxn modelId="{0F7D9F52-E089-42E3-8BBA-A6B889C57F6D}" srcId="{C0273BBE-5E65-4409-A30D-15D7131875AB}" destId="{11D7F5EE-E745-4DBE-AC1B-DFB80612F3D8}" srcOrd="0" destOrd="0" parTransId="{D0B5ECEA-95C7-4EC2-AEB4-C659322120F8}" sibTransId="{91B81941-1B55-4BB4-8E4B-32D978555CC8}"/>
    <dgm:cxn modelId="{CB2E742F-1D9E-4DB4-8EA7-CA405DCA94F6}" srcId="{FE518796-5F70-4554-8969-770ACEFD12B3}" destId="{E9A0BA37-B1E7-4A84-8161-19605371B24E}" srcOrd="0" destOrd="0" parTransId="{8C535885-AAD5-4620-9EC0-F59BA2CE762A}" sibTransId="{9F9CB176-EC1E-494F-8F36-53C3658303B7}"/>
    <dgm:cxn modelId="{65528033-BA9F-4565-83F1-2DB9E9356472}" type="presOf" srcId="{11D7F5EE-E745-4DBE-AC1B-DFB80612F3D8}" destId="{F4268F14-DB4D-4B0C-9004-DC38646A6C95}" srcOrd="0" destOrd="0" presId="urn:microsoft.com/office/officeart/2005/8/layout/chevron2"/>
    <dgm:cxn modelId="{D7757A88-6697-4E00-ADBB-EFC231DF45BC}" srcId="{C7AC45E7-EA13-4540-94D6-C1B920D6AAE7}" destId="{C0273BBE-5E65-4409-A30D-15D7131875AB}" srcOrd="0" destOrd="0" parTransId="{0BE0CE0B-FA78-4621-8F5B-1BEA3968B155}" sibTransId="{862496DA-458A-47A1-B495-8CBF44CFAF9A}"/>
    <dgm:cxn modelId="{BEE40901-B037-4709-BC27-EB2F9947B809}" type="presOf" srcId="{FE518796-5F70-4554-8969-770ACEFD12B3}" destId="{74747C87-8D16-4EF3-9A2A-122F6FFA9ECA}" srcOrd="0" destOrd="0" presId="urn:microsoft.com/office/officeart/2005/8/layout/chevron2"/>
    <dgm:cxn modelId="{82C35C49-6755-4A57-9ED6-1552F3D3BF4D}" type="presOf" srcId="{E9A0BA37-B1E7-4A84-8161-19605371B24E}" destId="{D40D85D6-2CDF-407B-9F7C-955738793644}" srcOrd="0" destOrd="0" presId="urn:microsoft.com/office/officeart/2005/8/layout/chevron2"/>
    <dgm:cxn modelId="{A282FAC4-F3FD-445A-8D41-1CDD0EFB757F}" srcId="{C7AC45E7-EA13-4540-94D6-C1B920D6AAE7}" destId="{FE518796-5F70-4554-8969-770ACEFD12B3}" srcOrd="1" destOrd="0" parTransId="{577AE55C-0EC3-4FAD-BED2-3724663E28A6}" sibTransId="{5433B28D-D0EE-4A70-91FF-364E57274C19}"/>
    <dgm:cxn modelId="{0208070D-DFF1-4A88-8139-42C2128EA126}" type="presOf" srcId="{15FC3CB6-7239-45A6-B9BD-92CB7F14A3DE}" destId="{FAF017AA-F3D4-4E54-8C19-C891EA6877FB}" srcOrd="0" destOrd="0" presId="urn:microsoft.com/office/officeart/2005/8/layout/chevron2"/>
    <dgm:cxn modelId="{EED5D42F-50B1-4BFA-9DED-9EFD7FF73B9C}" type="presOf" srcId="{94B1FAD7-FBBB-45F7-B59B-F861625512FE}" destId="{5E7F0C03-0D61-42AF-B02F-163746E83CE0}" srcOrd="0" destOrd="0" presId="urn:microsoft.com/office/officeart/2005/8/layout/chevron2"/>
    <dgm:cxn modelId="{FE827D07-9EE5-4544-963D-295F330A7813}" srcId="{94B1FAD7-FBBB-45F7-B59B-F861625512FE}" destId="{15FC3CB6-7239-45A6-B9BD-92CB7F14A3DE}" srcOrd="0" destOrd="0" parTransId="{653E8629-C9AF-49F8-85F4-DF4617E24600}" sibTransId="{FC4B48FD-B41F-489D-AD27-FD091D51D371}"/>
    <dgm:cxn modelId="{9D730201-B3CE-45C7-93AE-1D04930D5E27}" type="presOf" srcId="{C7AC45E7-EA13-4540-94D6-C1B920D6AAE7}" destId="{2BED9F67-1070-4233-BAA8-F5CB785A7AF5}" srcOrd="0" destOrd="0" presId="urn:microsoft.com/office/officeart/2005/8/layout/chevron2"/>
    <dgm:cxn modelId="{6AE872E8-EA13-4792-9548-A58104114CE5}" type="presParOf" srcId="{2BED9F67-1070-4233-BAA8-F5CB785A7AF5}" destId="{CDD3CFBE-B51F-4530-A6DA-8E1F0047A884}" srcOrd="0" destOrd="0" presId="urn:microsoft.com/office/officeart/2005/8/layout/chevron2"/>
    <dgm:cxn modelId="{4D95F692-13AB-4E26-92B8-79938904838C}" type="presParOf" srcId="{CDD3CFBE-B51F-4530-A6DA-8E1F0047A884}" destId="{C7EB6FA6-8C12-4632-BE54-1B02BF0E6558}" srcOrd="0" destOrd="0" presId="urn:microsoft.com/office/officeart/2005/8/layout/chevron2"/>
    <dgm:cxn modelId="{9D2AC281-C95A-4D61-8AF7-907DE13CA643}" type="presParOf" srcId="{CDD3CFBE-B51F-4530-A6DA-8E1F0047A884}" destId="{F4268F14-DB4D-4B0C-9004-DC38646A6C95}" srcOrd="1" destOrd="0" presId="urn:microsoft.com/office/officeart/2005/8/layout/chevron2"/>
    <dgm:cxn modelId="{A3F8DFE2-54C3-465C-83C3-02992DD46435}" type="presParOf" srcId="{2BED9F67-1070-4233-BAA8-F5CB785A7AF5}" destId="{CDA15C72-6C55-457A-8F02-B3295887AFF7}" srcOrd="1" destOrd="0" presId="urn:microsoft.com/office/officeart/2005/8/layout/chevron2"/>
    <dgm:cxn modelId="{D6696CF7-E5E6-452D-997D-350561B9E86F}" type="presParOf" srcId="{2BED9F67-1070-4233-BAA8-F5CB785A7AF5}" destId="{938B3D4C-FC58-4929-85C3-6B391E0FCA1F}" srcOrd="2" destOrd="0" presId="urn:microsoft.com/office/officeart/2005/8/layout/chevron2"/>
    <dgm:cxn modelId="{EF340DD7-0DE8-4940-9223-1AE0032B29FA}" type="presParOf" srcId="{938B3D4C-FC58-4929-85C3-6B391E0FCA1F}" destId="{74747C87-8D16-4EF3-9A2A-122F6FFA9ECA}" srcOrd="0" destOrd="0" presId="urn:microsoft.com/office/officeart/2005/8/layout/chevron2"/>
    <dgm:cxn modelId="{A889A946-9C8E-45F1-87BD-15D9C21AE239}" type="presParOf" srcId="{938B3D4C-FC58-4929-85C3-6B391E0FCA1F}" destId="{D40D85D6-2CDF-407B-9F7C-955738793644}" srcOrd="1" destOrd="0" presId="urn:microsoft.com/office/officeart/2005/8/layout/chevron2"/>
    <dgm:cxn modelId="{ACB91531-CC80-4F40-B080-7204D408209C}" type="presParOf" srcId="{2BED9F67-1070-4233-BAA8-F5CB785A7AF5}" destId="{35300D96-255A-44CD-B917-4417F3979360}" srcOrd="3" destOrd="0" presId="urn:microsoft.com/office/officeart/2005/8/layout/chevron2"/>
    <dgm:cxn modelId="{7E55BD6E-D033-4A0C-BB9A-FCBD93B145F7}" type="presParOf" srcId="{2BED9F67-1070-4233-BAA8-F5CB785A7AF5}" destId="{A0E3CAE5-A0B4-4ED4-92EE-4305AC7516B7}" srcOrd="4" destOrd="0" presId="urn:microsoft.com/office/officeart/2005/8/layout/chevron2"/>
    <dgm:cxn modelId="{A7A4996D-A3FE-4E6F-8FAC-B991199A6F40}" type="presParOf" srcId="{A0E3CAE5-A0B4-4ED4-92EE-4305AC7516B7}" destId="{5E7F0C03-0D61-42AF-B02F-163746E83CE0}" srcOrd="0" destOrd="0" presId="urn:microsoft.com/office/officeart/2005/8/layout/chevron2"/>
    <dgm:cxn modelId="{C74D0656-F731-4D8A-AE96-AE7FBF2B8F0A}" type="presParOf" srcId="{A0E3CAE5-A0B4-4ED4-92EE-4305AC7516B7}" destId="{FAF017AA-F3D4-4E54-8C19-C891EA6877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B6FA6-8C12-4632-BE54-1B02BF0E6558}">
      <dsp:nvSpPr>
        <dsp:cNvPr id="0" name=""/>
        <dsp:cNvSpPr/>
      </dsp:nvSpPr>
      <dsp:spPr>
        <a:xfrm rot="5400000">
          <a:off x="-357346" y="360380"/>
          <a:ext cx="2382313" cy="16676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smtClean="0"/>
            <a:t>1</a:t>
          </a:r>
          <a:endParaRPr lang="en-US" sz="4600" kern="1200"/>
        </a:p>
      </dsp:txBody>
      <dsp:txXfrm rot="-5400000">
        <a:off x="2" y="836843"/>
        <a:ext cx="1667619" cy="714694"/>
      </dsp:txXfrm>
    </dsp:sp>
    <dsp:sp modelId="{F4268F14-DB4D-4B0C-9004-DC38646A6C95}">
      <dsp:nvSpPr>
        <dsp:cNvPr id="0" name=""/>
        <dsp:cNvSpPr/>
      </dsp:nvSpPr>
      <dsp:spPr>
        <a:xfrm rot="5400000">
          <a:off x="5774557" y="-4103904"/>
          <a:ext cx="1548503" cy="976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smtClean="0"/>
            <a:t>Trong </a:t>
          </a:r>
          <a:r>
            <a:rPr lang="en-US" sz="4700" b="1" kern="1200" smtClean="0"/>
            <a:t>ngoặc</a:t>
          </a:r>
          <a:r>
            <a:rPr lang="en-US" sz="4700" kern="1200" smtClean="0"/>
            <a:t> trước</a:t>
          </a:r>
          <a:endParaRPr lang="en-US" sz="4700" kern="1200"/>
        </a:p>
      </dsp:txBody>
      <dsp:txXfrm rot="-5400000">
        <a:off x="1667619" y="78626"/>
        <a:ext cx="9686788" cy="1397319"/>
      </dsp:txXfrm>
    </dsp:sp>
    <dsp:sp modelId="{74747C87-8D16-4EF3-9A2A-122F6FFA9ECA}">
      <dsp:nvSpPr>
        <dsp:cNvPr id="0" name=""/>
        <dsp:cNvSpPr/>
      </dsp:nvSpPr>
      <dsp:spPr>
        <a:xfrm rot="5400000">
          <a:off x="-357346" y="2554368"/>
          <a:ext cx="2382313" cy="166761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smtClean="0"/>
            <a:t>2</a:t>
          </a:r>
          <a:endParaRPr lang="en-US" sz="4600" kern="1200"/>
        </a:p>
      </dsp:txBody>
      <dsp:txXfrm rot="-5400000">
        <a:off x="2" y="3030831"/>
        <a:ext cx="1667619" cy="714694"/>
      </dsp:txXfrm>
    </dsp:sp>
    <dsp:sp modelId="{D40D85D6-2CDF-407B-9F7C-955738793644}">
      <dsp:nvSpPr>
        <dsp:cNvPr id="0" name=""/>
        <dsp:cNvSpPr/>
      </dsp:nvSpPr>
      <dsp:spPr>
        <a:xfrm rot="5400000">
          <a:off x="5774557" y="-1909916"/>
          <a:ext cx="1548503" cy="976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b="1" kern="1200" smtClean="0"/>
            <a:t>Nhân và chia </a:t>
          </a:r>
          <a:r>
            <a:rPr lang="en-US" sz="4700" kern="1200" smtClean="0"/>
            <a:t>trước, </a:t>
          </a:r>
          <a:r>
            <a:rPr lang="en-US" sz="4700" b="1" kern="1200" smtClean="0"/>
            <a:t>cộng và trừ </a:t>
          </a:r>
          <a:r>
            <a:rPr lang="en-US" sz="4700" kern="1200" smtClean="0"/>
            <a:t>sau</a:t>
          </a:r>
          <a:endParaRPr lang="en-US" sz="4700" kern="1200"/>
        </a:p>
      </dsp:txBody>
      <dsp:txXfrm rot="-5400000">
        <a:off x="1667619" y="2272614"/>
        <a:ext cx="9686788" cy="1397319"/>
      </dsp:txXfrm>
    </dsp:sp>
    <dsp:sp modelId="{5E7F0C03-0D61-42AF-B02F-163746E83CE0}">
      <dsp:nvSpPr>
        <dsp:cNvPr id="0" name=""/>
        <dsp:cNvSpPr/>
      </dsp:nvSpPr>
      <dsp:spPr>
        <a:xfrm rot="5400000">
          <a:off x="-357346" y="4748356"/>
          <a:ext cx="2382313" cy="166761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smtClean="0"/>
            <a:t>3</a:t>
          </a:r>
          <a:endParaRPr lang="en-US" sz="4600" kern="1200"/>
        </a:p>
      </dsp:txBody>
      <dsp:txXfrm rot="-5400000">
        <a:off x="2" y="5224819"/>
        <a:ext cx="1667619" cy="714694"/>
      </dsp:txXfrm>
    </dsp:sp>
    <dsp:sp modelId="{FAF017AA-F3D4-4E54-8C19-C891EA6877FB}">
      <dsp:nvSpPr>
        <dsp:cNvPr id="0" name=""/>
        <dsp:cNvSpPr/>
      </dsp:nvSpPr>
      <dsp:spPr>
        <a:xfrm rot="5400000">
          <a:off x="5774557" y="284071"/>
          <a:ext cx="1548503" cy="976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smtClean="0"/>
            <a:t>Nếu chỉ có nhân và chia hoặc chỉ có cộng và trừ thì làm từ </a:t>
          </a:r>
          <a:r>
            <a:rPr lang="en-US" sz="4700" b="1" kern="1200" smtClean="0"/>
            <a:t>trái sang phải</a:t>
          </a:r>
          <a:endParaRPr lang="en-US" sz="4700" b="1" kern="1200"/>
        </a:p>
      </dsp:txBody>
      <dsp:txXfrm rot="-5400000">
        <a:off x="1667619" y="4466601"/>
        <a:ext cx="9686788" cy="1397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A0648-4A3E-4B24-A9E6-BE1DA5DECA61}" type="datetimeFigureOut">
              <a:rPr lang="en-US" smtClean="0"/>
              <a:t>13-Apr-23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1F075-3411-408D-B00E-AD3BA0B20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0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Ngoài</a:t>
            </a:r>
            <a:r>
              <a:rPr lang="en-US" baseline="0" smtClean="0"/>
              <a:t> chuẩn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F075-3411-408D-B00E-AD3BA0B20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Ngoài</a:t>
            </a:r>
            <a:r>
              <a:rPr lang="en-US" baseline="0" smtClean="0"/>
              <a:t> chuẩn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F075-3411-408D-B00E-AD3BA0B202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Ngoài</a:t>
            </a:r>
            <a:r>
              <a:rPr lang="en-US" baseline="0" smtClean="0"/>
              <a:t> chuẩn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F075-3411-408D-B00E-AD3BA0B202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976" y="-2321052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0" y="1162050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976" y="-2321052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0" y="1162050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0" y="1162050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0" y="1162050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976" y="-2321052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976" y="-2321052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0" y="1162050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976" y="-2321052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0" y="1162050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976" y="-2321052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0" y="1162050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9.svg"/><Relationship Id="rId4" Type="http://schemas.openxmlformats.org/officeDocument/2006/relationships/image" Target="../media/image25.png"/><Relationship Id="rId9" Type="http://schemas.openxmlformats.org/officeDocument/2006/relationships/image" Target="../media/image6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6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9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35.png"/><Relationship Id="rId4" Type="http://schemas.openxmlformats.org/officeDocument/2006/relationships/image" Target="../media/image7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9.svg"/><Relationship Id="rId7" Type="http://schemas.openxmlformats.org/officeDocument/2006/relationships/image" Target="../media/image2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9.svg"/><Relationship Id="rId7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sv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7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0" Type="http://schemas.openxmlformats.org/officeDocument/2006/relationships/image" Target="../media/image2.svg"/><Relationship Id="rId4" Type="http://schemas.openxmlformats.org/officeDocument/2006/relationships/image" Target="../media/image71.sv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47.svg"/><Relationship Id="rId1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53.svg"/><Relationship Id="rId10" Type="http://schemas.openxmlformats.org/officeDocument/2006/relationships/image" Target="../media/image2.svg"/><Relationship Id="rId19" Type="http://schemas.openxmlformats.org/officeDocument/2006/relationships/image" Target="../media/image51.svg"/><Relationship Id="rId4" Type="http://schemas.openxmlformats.org/officeDocument/2006/relationships/image" Target="../media/image71.svg"/><Relationship Id="rId9" Type="http://schemas.openxmlformats.org/officeDocument/2006/relationships/image" Target="../media/image2.pn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7.png"/><Relationship Id="rId7" Type="http://schemas.openxmlformats.org/officeDocument/2006/relationships/image" Target="../media/image7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77.svg"/><Relationship Id="rId5" Type="http://schemas.openxmlformats.org/officeDocument/2006/relationships/image" Target="../media/image73.svg"/><Relationship Id="rId10" Type="http://schemas.openxmlformats.org/officeDocument/2006/relationships/image" Target="../media/image39.pn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67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8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10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31.svg"/><Relationship Id="rId10" Type="http://schemas.openxmlformats.org/officeDocument/2006/relationships/image" Target="../media/image18.png"/><Relationship Id="rId9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5.sv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0.png"/><Relationship Id="rId5" Type="http://schemas.openxmlformats.org/officeDocument/2006/relationships/image" Target="../media/image67.svg"/><Relationship Id="rId10" Type="http://schemas.openxmlformats.org/officeDocument/2006/relationships/image" Target="../media/image23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5.sv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0.png"/><Relationship Id="rId5" Type="http://schemas.openxmlformats.org/officeDocument/2006/relationships/image" Target="../media/image67.svg"/><Relationship Id="rId10" Type="http://schemas.openxmlformats.org/officeDocument/2006/relationships/image" Target="../media/image23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5.sv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57.svg"/><Relationship Id="rId10" Type="http://schemas.openxmlformats.org/officeDocument/2006/relationships/image" Target="../media/image23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25.png"/><Relationship Id="rId10" Type="http://schemas.openxmlformats.org/officeDocument/2006/relationships/image" Target="../media/image63.svg"/><Relationship Id="rId4" Type="http://schemas.openxmlformats.org/officeDocument/2006/relationships/image" Target="../media/image29.sv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.xml"/><Relationship Id="rId18" Type="http://schemas.openxmlformats.org/officeDocument/2006/relationships/image" Target="../media/image32.png"/><Relationship Id="rId3" Type="http://schemas.openxmlformats.org/officeDocument/2006/relationships/image" Target="../media/image37.svg"/><Relationship Id="rId12" Type="http://schemas.openxmlformats.org/officeDocument/2006/relationships/diagramData" Target="../diagrams/data1.xml"/><Relationship Id="rId17" Type="http://schemas.openxmlformats.org/officeDocument/2006/relationships/image" Target="../media/image31.png"/><Relationship Id="rId7" Type="http://schemas.openxmlformats.org/officeDocument/2006/relationships/image" Target="../media/image41.svg"/><Relationship Id="rId2" Type="http://schemas.openxmlformats.org/officeDocument/2006/relationships/image" Target="../media/image28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30.png"/><Relationship Id="rId9" Type="http://schemas.openxmlformats.org/officeDocument/2006/relationships/image" Target="../media/image43.sv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98980" y="2724660"/>
            <a:ext cx="3835006" cy="38350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81289" y="8206270"/>
            <a:ext cx="3835006" cy="38350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80829" y="-430296"/>
            <a:ext cx="3741016" cy="29179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732385">
            <a:off x="947025" y="-2487696"/>
            <a:ext cx="515553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72179" y="948419"/>
            <a:ext cx="3946864" cy="30785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9900">
            <a:off x="10391576" y="8579271"/>
            <a:ext cx="5155539" cy="41148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971659" y="1028700"/>
            <a:ext cx="14344682" cy="8229600"/>
            <a:chOff x="0" y="0"/>
            <a:chExt cx="3360830" cy="19281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0830" cy="1928121"/>
            </a:xfrm>
            <a:custGeom>
              <a:avLst/>
              <a:gdLst/>
              <a:ahLst/>
              <a:cxnLst/>
              <a:rect l="l" t="t" r="r" b="b"/>
              <a:pathLst>
                <a:path w="3360830" h="1928121">
                  <a:moveTo>
                    <a:pt x="15112" y="0"/>
                  </a:moveTo>
                  <a:lnTo>
                    <a:pt x="3345718" y="0"/>
                  </a:lnTo>
                  <a:cubicBezTo>
                    <a:pt x="3354064" y="0"/>
                    <a:pt x="3360830" y="6766"/>
                    <a:pt x="3360830" y="15112"/>
                  </a:cubicBezTo>
                  <a:lnTo>
                    <a:pt x="3360830" y="1913009"/>
                  </a:lnTo>
                  <a:cubicBezTo>
                    <a:pt x="3360830" y="1917017"/>
                    <a:pt x="3359238" y="1920861"/>
                    <a:pt x="3356404" y="1923695"/>
                  </a:cubicBezTo>
                  <a:cubicBezTo>
                    <a:pt x="3353570" y="1926529"/>
                    <a:pt x="3349726" y="1928121"/>
                    <a:pt x="3345718" y="1928121"/>
                  </a:cubicBezTo>
                  <a:lnTo>
                    <a:pt x="15112" y="1928121"/>
                  </a:lnTo>
                  <a:cubicBezTo>
                    <a:pt x="11104" y="1928121"/>
                    <a:pt x="7260" y="1926529"/>
                    <a:pt x="4426" y="1923695"/>
                  </a:cubicBezTo>
                  <a:cubicBezTo>
                    <a:pt x="1592" y="1920861"/>
                    <a:pt x="0" y="1917017"/>
                    <a:pt x="0" y="1913009"/>
                  </a:cubicBezTo>
                  <a:lnTo>
                    <a:pt x="0" y="15112"/>
                  </a:lnTo>
                  <a:cubicBezTo>
                    <a:pt x="0" y="11104"/>
                    <a:pt x="1592" y="7260"/>
                    <a:pt x="4426" y="4426"/>
                  </a:cubicBezTo>
                  <a:cubicBezTo>
                    <a:pt x="7260" y="1592"/>
                    <a:pt x="11104" y="0"/>
                    <a:pt x="15112" y="0"/>
                  </a:cubicBezTo>
                  <a:close/>
                </a:path>
              </a:pathLst>
            </a:custGeom>
            <a:solidFill>
              <a:srgbClr val="FFF8EC"/>
            </a:solidFill>
            <a:ln w="57150">
              <a:solidFill>
                <a:srgbClr val="F44F70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312963" y="4107254"/>
            <a:ext cx="6049480" cy="686023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5440848" y="7066403"/>
            <a:ext cx="7970351" cy="1139867"/>
            <a:chOff x="0" y="0"/>
            <a:chExt cx="2089213" cy="3112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89213" cy="311269"/>
            </a:xfrm>
            <a:custGeom>
              <a:avLst/>
              <a:gdLst/>
              <a:ahLst/>
              <a:cxnLst/>
              <a:rect l="l" t="t" r="r" b="b"/>
              <a:pathLst>
                <a:path w="2089213" h="311269">
                  <a:moveTo>
                    <a:pt x="28334" y="0"/>
                  </a:moveTo>
                  <a:lnTo>
                    <a:pt x="2060879" y="0"/>
                  </a:lnTo>
                  <a:cubicBezTo>
                    <a:pt x="2076527" y="0"/>
                    <a:pt x="2089213" y="12686"/>
                    <a:pt x="2089213" y="28334"/>
                  </a:cubicBezTo>
                  <a:lnTo>
                    <a:pt x="2089213" y="282935"/>
                  </a:lnTo>
                  <a:cubicBezTo>
                    <a:pt x="2089213" y="298584"/>
                    <a:pt x="2076527" y="311269"/>
                    <a:pt x="2060879" y="311269"/>
                  </a:cubicBezTo>
                  <a:lnTo>
                    <a:pt x="28334" y="311269"/>
                  </a:lnTo>
                  <a:cubicBezTo>
                    <a:pt x="12686" y="311269"/>
                    <a:pt x="0" y="298584"/>
                    <a:pt x="0" y="282935"/>
                  </a:cubicBezTo>
                  <a:lnTo>
                    <a:pt x="0" y="28334"/>
                  </a:lnTo>
                  <a:cubicBezTo>
                    <a:pt x="0" y="12686"/>
                    <a:pt x="12686" y="0"/>
                    <a:pt x="28334" y="0"/>
                  </a:cubicBezTo>
                  <a:close/>
                </a:path>
              </a:pathLst>
            </a:custGeom>
            <a:solidFill>
              <a:srgbClr val="F44F70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00524" y="3726303"/>
            <a:ext cx="4321320" cy="752128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7193243" y="7284547"/>
            <a:ext cx="4389157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5400" smtClean="0">
                <a:solidFill>
                  <a:srgbClr val="FFF8EC"/>
                </a:solidFill>
                <a:latin typeface="SVN-Sticky Toffee Pudding" pitchFamily="50" charset="0"/>
              </a:rPr>
              <a:t>Trang 162</a:t>
            </a:r>
            <a:endParaRPr lang="en-US" sz="5400">
              <a:solidFill>
                <a:srgbClr val="FFF8EC"/>
              </a:solidFill>
              <a:latin typeface="SVN-Sticky Toffee Pudding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3400" y="2019300"/>
            <a:ext cx="24000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E2929A"/>
                </a:solidFill>
                <a:latin typeface="SVN-Poky's" pitchFamily="34" charset="0"/>
              </a:rPr>
              <a:t>Toán</a:t>
            </a:r>
            <a:endParaRPr lang="en-US" sz="8000">
              <a:solidFill>
                <a:srgbClr val="E2929A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52800" y="3828752"/>
            <a:ext cx="12290435" cy="2019896"/>
            <a:chOff x="3352800" y="3828752"/>
            <a:chExt cx="12290435" cy="2019896"/>
          </a:xfrm>
        </p:grpSpPr>
        <p:sp>
          <p:nvSpPr>
            <p:cNvPr id="19" name="TextBox 16"/>
            <p:cNvSpPr txBox="1"/>
            <p:nvPr/>
          </p:nvSpPr>
          <p:spPr>
            <a:xfrm>
              <a:off x="3352800" y="3828752"/>
              <a:ext cx="12138035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85"/>
                </a:lnSpc>
              </a:pPr>
              <a:r>
                <a:rPr lang="en-US" sz="13700" smtClean="0">
                  <a:solidFill>
                    <a:schemeClr val="bg1"/>
                  </a:solidFill>
                  <a:effectLst>
                    <a:glow rad="4572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VN-Ziclets" pitchFamily="2" charset="0"/>
                </a:rPr>
                <a:t>Luyện tập</a:t>
              </a:r>
              <a:endParaRPr lang="en-US" sz="13700">
                <a:solidFill>
                  <a:schemeClr val="bg1"/>
                </a:solidFill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SVN-Ziclets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05200" y="3848100"/>
              <a:ext cx="12138035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85"/>
                </a:lnSpc>
              </a:pPr>
              <a:r>
                <a:rPr lang="en-US" sz="13700" smtClean="0">
                  <a:solidFill>
                    <a:srgbClr val="FA0059"/>
                  </a:solidFill>
                  <a:latin typeface="SVN-Ziclets" pitchFamily="2" charset="0"/>
                </a:rPr>
                <a:t>L</a:t>
              </a:r>
              <a:r>
                <a:rPr lang="en-US" sz="13700" smtClean="0">
                  <a:solidFill>
                    <a:srgbClr val="C00000"/>
                  </a:solidFill>
                  <a:latin typeface="SVN-Ziclets" pitchFamily="2" charset="0"/>
                </a:rPr>
                <a:t>u</a:t>
              </a:r>
              <a:r>
                <a:rPr lang="en-US" sz="13700" smtClean="0">
                  <a:solidFill>
                    <a:srgbClr val="00B050"/>
                  </a:solidFill>
                  <a:latin typeface="SVN-Ziclets" pitchFamily="2" charset="0"/>
                </a:rPr>
                <a:t>y</a:t>
              </a:r>
              <a:r>
                <a:rPr lang="en-US" sz="13700" smtClean="0">
                  <a:solidFill>
                    <a:srgbClr val="00B0F0"/>
                  </a:solidFill>
                  <a:latin typeface="SVN-Ziclets" pitchFamily="2" charset="0"/>
                </a:rPr>
                <a:t>ệ</a:t>
              </a:r>
              <a:r>
                <a:rPr lang="en-US" sz="13700" smtClean="0">
                  <a:solidFill>
                    <a:schemeClr val="accent6">
                      <a:lumMod val="75000"/>
                    </a:schemeClr>
                  </a:solidFill>
                  <a:latin typeface="SVN-Ziclets" pitchFamily="2" charset="0"/>
                </a:rPr>
                <a:t>n</a:t>
              </a:r>
              <a:r>
                <a:rPr lang="en-US" sz="13700" smtClean="0">
                  <a:solidFill>
                    <a:srgbClr val="1E294B"/>
                  </a:solidFill>
                  <a:latin typeface="SVN-Ziclets" pitchFamily="2" charset="0"/>
                </a:rPr>
                <a:t> </a:t>
              </a:r>
              <a:r>
                <a:rPr lang="en-US" sz="13700" smtClean="0">
                  <a:solidFill>
                    <a:srgbClr val="7030A0"/>
                  </a:solidFill>
                  <a:latin typeface="SVN-Ziclets" pitchFamily="2" charset="0"/>
                </a:rPr>
                <a:t>t</a:t>
              </a:r>
              <a:r>
                <a:rPr lang="en-US" sz="13700" smtClean="0">
                  <a:solidFill>
                    <a:srgbClr val="92D050"/>
                  </a:solidFill>
                  <a:latin typeface="SVN-Ziclets" pitchFamily="2" charset="0"/>
                </a:rPr>
                <a:t>ậ</a:t>
              </a:r>
              <a:r>
                <a:rPr lang="en-US" sz="13700" smtClean="0">
                  <a:solidFill>
                    <a:srgbClr val="FB57C8"/>
                  </a:solidFill>
                  <a:latin typeface="SVN-Ziclets" pitchFamily="2" charset="0"/>
                </a:rPr>
                <a:t>p</a:t>
              </a:r>
              <a:endParaRPr lang="en-US" sz="13700">
                <a:solidFill>
                  <a:srgbClr val="FB57C8"/>
                </a:solidFill>
                <a:latin typeface="SVN-Ziclets" pitchFamily="2" charset="0"/>
              </a:endParaRPr>
            </a:p>
          </p:txBody>
        </p:sp>
      </p:grpSp>
      <p:sp>
        <p:nvSpPr>
          <p:cNvPr id="20" name="TextBox 17"/>
          <p:cNvSpPr txBox="1"/>
          <p:nvPr/>
        </p:nvSpPr>
        <p:spPr>
          <a:xfrm>
            <a:off x="7040843" y="8716279"/>
            <a:ext cx="4389157" cy="694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4800" smtClean="0">
                <a:solidFill>
                  <a:srgbClr val="C00000"/>
                </a:solidFill>
                <a:latin typeface="SVN-Marpesia Pro" pitchFamily="2" charset="0"/>
              </a:rPr>
              <a:t>Thực hiện: EduFive</a:t>
            </a:r>
            <a:endParaRPr lang="en-US" sz="4800">
              <a:solidFill>
                <a:srgbClr val="C00000"/>
              </a:solidFill>
              <a:latin typeface="SVN-Marpesia Pro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52500"/>
            <a:ext cx="2077430" cy="207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78" y="-291341"/>
            <a:ext cx="6780660" cy="1844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1887413" y="55443"/>
            <a:ext cx="5509928" cy="25245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986626" y="-364521"/>
            <a:ext cx="3511314" cy="33644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314585" y="5309382"/>
            <a:ext cx="4997911" cy="5432512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5334000" y="1790700"/>
            <a:ext cx="9652626" cy="5637339"/>
          </a:xfrm>
          <a:prstGeom prst="wedgeRoundRectCallout">
            <a:avLst>
              <a:gd name="adj1" fmla="val -36990"/>
              <a:gd name="adj2" fmla="val 61537"/>
              <a:gd name="adj3" fmla="val 16667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020133" y="2644611"/>
            <a:ext cx="828036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smtClean="0">
                <a:latin typeface="SVN-Aptima" pitchFamily="18" charset="0"/>
              </a:rPr>
              <a:t>a) 3,125 </a:t>
            </a:r>
            <a:r>
              <a:rPr lang="en-US" altLang="en-US" sz="6000" b="1" dirty="0">
                <a:latin typeface="SVN-Aptima" pitchFamily="18" charset="0"/>
              </a:rPr>
              <a:t>+ 2,075 </a:t>
            </a:r>
            <a:r>
              <a:rPr lang="en-US" altLang="en-US" sz="6000" b="1">
                <a:latin typeface="SVN-Aptima" pitchFamily="18" charset="0"/>
              </a:rPr>
              <a:t>x </a:t>
            </a:r>
            <a:r>
              <a:rPr lang="en-US" altLang="en-US" sz="6000" b="1" smtClean="0">
                <a:latin typeface="SVN-Aptima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smtClean="0">
                <a:latin typeface="SVN-Aptima" pitchFamily="18" charset="0"/>
              </a:rPr>
              <a:t>=  3,125 +      4,15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6000" b="1">
                <a:latin typeface="SVN-Aptima" pitchFamily="18" charset="0"/>
              </a:rPr>
              <a:t>= </a:t>
            </a:r>
            <a:r>
              <a:rPr lang="en-US" altLang="en-US" sz="6000" b="1" smtClean="0">
                <a:latin typeface="SVN-Aptima" pitchFamily="18" charset="0"/>
              </a:rPr>
              <a:t>       7,275</a:t>
            </a:r>
            <a:endParaRPr lang="en-US" altLang="en-US" sz="6000" b="1">
              <a:latin typeface="SVN-Aptim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 b="1" dirty="0">
              <a:latin typeface="SVN-Aptima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11345019" y="2028082"/>
            <a:ext cx="246163" cy="3276600"/>
          </a:xfrm>
          <a:prstGeom prst="rightBrace">
            <a:avLst>
              <a:gd name="adj1" fmla="val 70243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uiExpand="1" build="p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1887413" y="55443"/>
            <a:ext cx="5509928" cy="25245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986626" y="-364521"/>
            <a:ext cx="3511314" cy="33644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1830" y="5033163"/>
            <a:ext cx="4896111" cy="6336143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3622515" y="1790700"/>
            <a:ext cx="9652626" cy="5637339"/>
          </a:xfrm>
          <a:prstGeom prst="wedgeRoundRectCallout">
            <a:avLst>
              <a:gd name="adj1" fmla="val 40768"/>
              <a:gd name="adj2" fmla="val 61875"/>
              <a:gd name="adj3" fmla="val 16667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308648" y="2644611"/>
            <a:ext cx="82803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latin typeface="SVN-Aptima" pitchFamily="18" charset="0"/>
              </a:rPr>
              <a:t>b</a:t>
            </a:r>
            <a:r>
              <a:rPr lang="en-US" altLang="en-US" sz="6000" b="1" smtClean="0">
                <a:latin typeface="SVN-Aptima" pitchFamily="18" charset="0"/>
              </a:rPr>
              <a:t>) (3,125 </a:t>
            </a:r>
            <a:r>
              <a:rPr lang="en-US" altLang="en-US" sz="6000" b="1">
                <a:latin typeface="SVN-Aptima" pitchFamily="18" charset="0"/>
              </a:rPr>
              <a:t>+ </a:t>
            </a:r>
            <a:r>
              <a:rPr lang="en-US" altLang="en-US" sz="6000" b="1" smtClean="0">
                <a:latin typeface="SVN-Aptima" pitchFamily="18" charset="0"/>
              </a:rPr>
              <a:t>2,075) </a:t>
            </a:r>
            <a:r>
              <a:rPr lang="en-US" altLang="en-US" sz="6000" b="1">
                <a:latin typeface="SVN-Aptima" pitchFamily="18" charset="0"/>
              </a:rPr>
              <a:t>x </a:t>
            </a:r>
            <a:r>
              <a:rPr lang="en-US" altLang="en-US" sz="6000" b="1" smtClean="0">
                <a:latin typeface="SVN-Aptima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smtClean="0">
                <a:latin typeface="SVN-Aptima" pitchFamily="18" charset="0"/>
              </a:rPr>
              <a:t>=           5,2           x 2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6000" b="1">
                <a:latin typeface="SVN-Aptima" pitchFamily="18" charset="0"/>
              </a:rPr>
              <a:t>= </a:t>
            </a:r>
            <a:r>
              <a:rPr lang="en-US" altLang="en-US" sz="6000" b="1" smtClean="0">
                <a:latin typeface="SVN-Aptima" pitchFamily="18" charset="0"/>
              </a:rPr>
              <a:t>           10,4</a:t>
            </a:r>
            <a:endParaRPr lang="en-US" altLang="en-US" sz="6000" b="1" dirty="0">
              <a:latin typeface="SVN-Aptima" pitchFamily="18" charset="0"/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7916017" y="1370116"/>
            <a:ext cx="246165" cy="4648200"/>
          </a:xfrm>
          <a:prstGeom prst="rightBrace">
            <a:avLst>
              <a:gd name="adj1" fmla="val 70243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uiExpand="1" build="p"/>
      <p:bldP spid="28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4" y="484953"/>
            <a:ext cx="14675916" cy="450614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096000" y="5829300"/>
            <a:ext cx="7086600" cy="1755164"/>
            <a:chOff x="0" y="0"/>
            <a:chExt cx="912875" cy="322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2875" cy="322065"/>
            </a:xfrm>
            <a:custGeom>
              <a:avLst/>
              <a:gdLst/>
              <a:ahLst/>
              <a:cxnLst/>
              <a:rect l="l" t="t" r="r" b="b"/>
              <a:pathLst>
                <a:path w="912875" h="322065">
                  <a:moveTo>
                    <a:pt x="55635" y="0"/>
                  </a:moveTo>
                  <a:lnTo>
                    <a:pt x="857239" y="0"/>
                  </a:lnTo>
                  <a:cubicBezTo>
                    <a:pt x="887966" y="0"/>
                    <a:pt x="912875" y="24909"/>
                    <a:pt x="912875" y="55635"/>
                  </a:cubicBezTo>
                  <a:lnTo>
                    <a:pt x="912875" y="266429"/>
                  </a:lnTo>
                  <a:cubicBezTo>
                    <a:pt x="912875" y="297156"/>
                    <a:pt x="887966" y="322065"/>
                    <a:pt x="857239" y="322065"/>
                  </a:cubicBezTo>
                  <a:lnTo>
                    <a:pt x="55635" y="322065"/>
                  </a:lnTo>
                  <a:cubicBezTo>
                    <a:pt x="24909" y="322065"/>
                    <a:pt x="0" y="297156"/>
                    <a:pt x="0" y="266429"/>
                  </a:cubicBezTo>
                  <a:lnTo>
                    <a:pt x="0" y="55635"/>
                  </a:lnTo>
                  <a:cubicBezTo>
                    <a:pt x="0" y="24909"/>
                    <a:pt x="24909" y="0"/>
                    <a:pt x="55635" y="0"/>
                  </a:cubicBezTo>
                  <a:close/>
                </a:path>
              </a:pathLst>
            </a:custGeom>
            <a:solidFill>
              <a:srgbClr val="9DD8F6"/>
            </a:solidFill>
            <a:ln w="57150">
              <a:solidFill>
                <a:srgbClr val="1E294B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5390890"/>
            <a:ext cx="5626290" cy="54830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966624" y="5143500"/>
            <a:ext cx="3220520" cy="681263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426401" y="6367045"/>
            <a:ext cx="6451399" cy="686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6000" smtClean="0">
                <a:solidFill>
                  <a:srgbClr val="1E294B"/>
                </a:solidFill>
                <a:latin typeface="SVN-Shintia Script" pitchFamily="2" charset="0"/>
              </a:rPr>
              <a:t>Đây là dạng toán gì?</a:t>
            </a:r>
            <a:endParaRPr lang="en-US" sz="6000">
              <a:solidFill>
                <a:srgbClr val="1E294B"/>
              </a:solidFill>
              <a:latin typeface="SVN-Shintia Script" pitchFamily="2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388792" y="-269993"/>
            <a:ext cx="3741016" cy="2917992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90113" y="800100"/>
            <a:ext cx="139402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002060"/>
                </a:solidFill>
                <a:latin typeface="SVN-Redressed" pitchFamily="18" charset="0"/>
              </a:rPr>
              <a:t>Bài 3: Cuối năm 2022 số dân của nước ta là </a:t>
            </a:r>
          </a:p>
          <a:p>
            <a:pPr algn="ctr"/>
            <a:r>
              <a:rPr lang="en-US" altLang="en-US" sz="6000" b="1">
                <a:solidFill>
                  <a:srgbClr val="002060"/>
                </a:solidFill>
                <a:latin typeface="SVN-Redressed" pitchFamily="18" charset="0"/>
              </a:rPr>
              <a:t>99 460 000 người. Nếu tỉ lệ tăng dân số hằng năm là 1,05 % thì đến hết năm 2023 số dân của nước ta là </a:t>
            </a:r>
          </a:p>
          <a:p>
            <a:pPr algn="ctr"/>
            <a:r>
              <a:rPr lang="en-US" altLang="en-US" sz="6000" b="1">
                <a:solidFill>
                  <a:srgbClr val="002060"/>
                </a:solidFill>
                <a:latin typeface="SVN-Redressed" pitchFamily="18" charset="0"/>
              </a:rPr>
              <a:t>bao nhiêu người?</a:t>
            </a:r>
            <a:endParaRPr lang="en-US" altLang="en-US" sz="6000" b="1" dirty="0">
              <a:solidFill>
                <a:srgbClr val="002060"/>
              </a:solidFill>
              <a:latin typeface="SVN-Redressed" pitchFamily="18" charset="0"/>
            </a:endParaRPr>
          </a:p>
        </p:txBody>
      </p:sp>
      <p:grpSp>
        <p:nvGrpSpPr>
          <p:cNvPr id="40" name="Group 2"/>
          <p:cNvGrpSpPr/>
          <p:nvPr/>
        </p:nvGrpSpPr>
        <p:grpSpPr>
          <a:xfrm>
            <a:off x="6127850" y="7886700"/>
            <a:ext cx="7086600" cy="1755164"/>
            <a:chOff x="0" y="0"/>
            <a:chExt cx="912875" cy="322065"/>
          </a:xfrm>
        </p:grpSpPr>
        <p:sp>
          <p:nvSpPr>
            <p:cNvPr id="41" name="Freeform 3"/>
            <p:cNvSpPr/>
            <p:nvPr/>
          </p:nvSpPr>
          <p:spPr>
            <a:xfrm>
              <a:off x="0" y="0"/>
              <a:ext cx="912875" cy="322065"/>
            </a:xfrm>
            <a:custGeom>
              <a:avLst/>
              <a:gdLst/>
              <a:ahLst/>
              <a:cxnLst/>
              <a:rect l="l" t="t" r="r" b="b"/>
              <a:pathLst>
                <a:path w="912875" h="322065">
                  <a:moveTo>
                    <a:pt x="55635" y="0"/>
                  </a:moveTo>
                  <a:lnTo>
                    <a:pt x="857239" y="0"/>
                  </a:lnTo>
                  <a:cubicBezTo>
                    <a:pt x="887966" y="0"/>
                    <a:pt x="912875" y="24909"/>
                    <a:pt x="912875" y="55635"/>
                  </a:cubicBezTo>
                  <a:lnTo>
                    <a:pt x="912875" y="266429"/>
                  </a:lnTo>
                  <a:cubicBezTo>
                    <a:pt x="912875" y="297156"/>
                    <a:pt x="887966" y="322065"/>
                    <a:pt x="857239" y="322065"/>
                  </a:cubicBezTo>
                  <a:lnTo>
                    <a:pt x="55635" y="322065"/>
                  </a:lnTo>
                  <a:cubicBezTo>
                    <a:pt x="24909" y="322065"/>
                    <a:pt x="0" y="297156"/>
                    <a:pt x="0" y="266429"/>
                  </a:cubicBezTo>
                  <a:lnTo>
                    <a:pt x="0" y="55635"/>
                  </a:lnTo>
                  <a:cubicBezTo>
                    <a:pt x="0" y="24909"/>
                    <a:pt x="24909" y="0"/>
                    <a:pt x="55635" y="0"/>
                  </a:cubicBezTo>
                  <a:close/>
                </a:path>
              </a:pathLst>
            </a:custGeom>
            <a:solidFill>
              <a:srgbClr val="9DD8F6"/>
            </a:solidFill>
            <a:ln w="57150">
              <a:solidFill>
                <a:srgbClr val="1E294B"/>
              </a:solidFill>
            </a:ln>
          </p:spPr>
        </p:sp>
        <p:sp>
          <p:nvSpPr>
            <p:cNvPr id="42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11"/>
          <p:cNvSpPr txBox="1"/>
          <p:nvPr/>
        </p:nvSpPr>
        <p:spPr>
          <a:xfrm>
            <a:off x="6458251" y="8424445"/>
            <a:ext cx="6451399" cy="686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6000" smtClean="0">
                <a:solidFill>
                  <a:srgbClr val="1E294B"/>
                </a:solidFill>
                <a:latin typeface="SVN-Shintia Script" pitchFamily="2" charset="0"/>
              </a:rPr>
              <a:t>Tỉ số phần trăm</a:t>
            </a:r>
            <a:endParaRPr lang="en-US" sz="6000">
              <a:solidFill>
                <a:srgbClr val="1E294B"/>
              </a:solidFill>
              <a:latin typeface="SVN-Shintia Scrip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4" y="484953"/>
            <a:ext cx="14675916" cy="45061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88792" y="-269993"/>
            <a:ext cx="3741016" cy="2917992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90113" y="800100"/>
            <a:ext cx="139402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Bài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3: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Cuối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err="1">
                <a:solidFill>
                  <a:srgbClr val="002060"/>
                </a:solidFill>
                <a:latin typeface="SVN-Redressed" pitchFamily="18" charset="0"/>
              </a:rPr>
              <a:t>năm</a:t>
            </a:r>
            <a:r>
              <a:rPr lang="en-US" altLang="en-US" sz="6000" b="1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smtClean="0">
                <a:solidFill>
                  <a:srgbClr val="002060"/>
                </a:solidFill>
                <a:latin typeface="SVN-Redressed" pitchFamily="18" charset="0"/>
              </a:rPr>
              <a:t>2022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số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dân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của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nước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ta </a:t>
            </a:r>
            <a:r>
              <a:rPr lang="en-US" altLang="en-US" sz="6000" b="1" err="1">
                <a:solidFill>
                  <a:srgbClr val="002060"/>
                </a:solidFill>
                <a:latin typeface="SVN-Redressed" pitchFamily="18" charset="0"/>
              </a:rPr>
              <a:t>là</a:t>
            </a:r>
            <a:r>
              <a:rPr lang="en-US" altLang="en-US" sz="6000" b="1">
                <a:solidFill>
                  <a:srgbClr val="002060"/>
                </a:solidFill>
                <a:latin typeface="SVN-Redressed" pitchFamily="18" charset="0"/>
              </a:rPr>
              <a:t> </a:t>
            </a:r>
            <a:endParaRPr lang="en-US" altLang="en-US" sz="6000" b="1" smtClean="0">
              <a:solidFill>
                <a:srgbClr val="002060"/>
              </a:solidFill>
              <a:latin typeface="SVN-Redressed" pitchFamily="18" charset="0"/>
            </a:endParaRPr>
          </a:p>
          <a:p>
            <a:pPr algn="ctr" eaLnBrk="1" hangingPunct="1"/>
            <a:r>
              <a:rPr lang="en-US" altLang="en-US" sz="6000" b="1" smtClean="0">
                <a:solidFill>
                  <a:srgbClr val="002060"/>
                </a:solidFill>
                <a:latin typeface="SVN-Redressed" pitchFamily="18" charset="0"/>
              </a:rPr>
              <a:t>99 460 000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người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.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Nếu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tỉ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lệ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tăng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dân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số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hằng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năm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err="1">
                <a:solidFill>
                  <a:srgbClr val="002060"/>
                </a:solidFill>
                <a:latin typeface="SVN-Redressed" pitchFamily="18" charset="0"/>
              </a:rPr>
              <a:t>là</a:t>
            </a:r>
            <a:r>
              <a:rPr lang="en-US" altLang="en-US" sz="6000" b="1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smtClean="0">
                <a:solidFill>
                  <a:srgbClr val="002060"/>
                </a:solidFill>
                <a:latin typeface="SVN-Redressed" pitchFamily="18" charset="0"/>
              </a:rPr>
              <a:t>1,05 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%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thì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đến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hết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err="1">
                <a:solidFill>
                  <a:srgbClr val="002060"/>
                </a:solidFill>
                <a:latin typeface="SVN-Redressed" pitchFamily="18" charset="0"/>
              </a:rPr>
              <a:t>năm</a:t>
            </a:r>
            <a:r>
              <a:rPr lang="en-US" altLang="en-US" sz="6000" b="1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smtClean="0">
                <a:solidFill>
                  <a:srgbClr val="002060"/>
                </a:solidFill>
                <a:latin typeface="SVN-Redressed" pitchFamily="18" charset="0"/>
              </a:rPr>
              <a:t>2023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số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dân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của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nước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ta </a:t>
            </a:r>
            <a:r>
              <a:rPr lang="en-US" altLang="en-US" sz="6000" b="1" err="1">
                <a:solidFill>
                  <a:srgbClr val="002060"/>
                </a:solidFill>
                <a:latin typeface="SVN-Redressed" pitchFamily="18" charset="0"/>
              </a:rPr>
              <a:t>là</a:t>
            </a:r>
            <a:r>
              <a:rPr lang="en-US" altLang="en-US" sz="6000" b="1">
                <a:solidFill>
                  <a:srgbClr val="002060"/>
                </a:solidFill>
                <a:latin typeface="SVN-Redressed" pitchFamily="18" charset="0"/>
              </a:rPr>
              <a:t> </a:t>
            </a:r>
            <a:endParaRPr lang="en-US" altLang="en-US" sz="6000" b="1" smtClean="0">
              <a:solidFill>
                <a:srgbClr val="002060"/>
              </a:solidFill>
              <a:latin typeface="SVN-Redressed" pitchFamily="18" charset="0"/>
            </a:endParaRPr>
          </a:p>
          <a:p>
            <a:pPr algn="ctr" eaLnBrk="1" hangingPunct="1"/>
            <a:r>
              <a:rPr lang="en-US" altLang="en-US" sz="6000" b="1" smtClean="0">
                <a:solidFill>
                  <a:srgbClr val="002060"/>
                </a:solidFill>
                <a:latin typeface="SVN-Redressed" pitchFamily="18" charset="0"/>
              </a:rPr>
              <a:t>bao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nhiêu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SVN-Redressed" pitchFamily="18" charset="0"/>
              </a:rPr>
              <a:t>người</a:t>
            </a:r>
            <a:r>
              <a:rPr lang="en-US" altLang="en-US" sz="6000" b="1" dirty="0">
                <a:solidFill>
                  <a:srgbClr val="002060"/>
                </a:solidFill>
                <a:latin typeface="SVN-Redressed" pitchFamily="18" charset="0"/>
              </a:rPr>
              <a:t>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03574" y="1714500"/>
            <a:ext cx="24450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37843" y="2650004"/>
            <a:ext cx="50581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54069" y="3543300"/>
            <a:ext cx="14701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67769" y="3543300"/>
            <a:ext cx="24666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34369" y="4457700"/>
            <a:ext cx="3914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62000" y="5524500"/>
            <a:ext cx="3832331" cy="1333500"/>
          </a:xfrm>
          <a:prstGeom prst="roundRect">
            <a:avLst/>
          </a:prstGeom>
          <a:solidFill>
            <a:schemeClr val="bg1"/>
          </a:solidFill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SVN-Aptima" pitchFamily="18" charset="0"/>
              </a:rPr>
              <a:t>Số dân 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SVN-Aptima" pitchFamily="18" charset="0"/>
              </a:rPr>
              <a:t>năm 2023</a:t>
            </a:r>
            <a:endParaRPr lang="en-US" sz="4400">
              <a:solidFill>
                <a:srgbClr val="002060"/>
              </a:solidFill>
              <a:latin typeface="SVN-Aptima" pitchFamily="18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4899131" y="5676900"/>
            <a:ext cx="1004716" cy="990600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46931" y="5524500"/>
            <a:ext cx="3832331" cy="1333500"/>
          </a:xfrm>
          <a:prstGeom prst="roundRect">
            <a:avLst/>
          </a:prstGeom>
          <a:solidFill>
            <a:schemeClr val="bg1"/>
          </a:solidFill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SVN-Aptima" pitchFamily="18" charset="0"/>
              </a:rPr>
              <a:t>Số dân 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SVN-Aptima" pitchFamily="18" charset="0"/>
              </a:rPr>
              <a:t>năm 2022</a:t>
            </a:r>
            <a:endParaRPr lang="en-US" sz="4400">
              <a:solidFill>
                <a:srgbClr val="002060"/>
              </a:solidFill>
              <a:latin typeface="SVN-Aptima" pitchFamily="18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10556981" y="5676900"/>
            <a:ext cx="952500" cy="9525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887200" y="5524500"/>
            <a:ext cx="3832331" cy="1333500"/>
          </a:xfrm>
          <a:prstGeom prst="roundRect">
            <a:avLst/>
          </a:prstGeom>
          <a:solidFill>
            <a:schemeClr val="bg1"/>
          </a:solidFill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SVN-Aptima" pitchFamily="18" charset="0"/>
              </a:rPr>
              <a:t>Số dân tăng thêm 2022</a:t>
            </a:r>
            <a:endParaRPr lang="en-US" sz="4400">
              <a:solidFill>
                <a:srgbClr val="002060"/>
              </a:solidFill>
              <a:latin typeface="SVN-Aptima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372600" y="8039100"/>
            <a:ext cx="8763000" cy="1333500"/>
          </a:xfrm>
          <a:prstGeom prst="roundRect">
            <a:avLst/>
          </a:prstGeom>
          <a:solidFill>
            <a:schemeClr val="bg1"/>
          </a:solidFill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SVN-Aptima" pitchFamily="18" charset="0"/>
              </a:rPr>
              <a:t>(Số dân 2022) x tỉ lệ tăng DS : 100</a:t>
            </a:r>
            <a:endParaRPr lang="en-US" sz="4400">
              <a:solidFill>
                <a:srgbClr val="002060"/>
              </a:solidFill>
              <a:latin typeface="SVN-Aptim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flipV="1">
            <a:off x="13716000" y="7048500"/>
            <a:ext cx="468365" cy="838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5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  <p:bldP spid="7" grpId="0" animBg="1"/>
      <p:bldP spid="25" grpId="0" animBg="1"/>
      <p:bldP spid="2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5390890"/>
            <a:ext cx="5626290" cy="54830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21000" y="-1028700"/>
            <a:ext cx="3741016" cy="2917992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5943600" y="1181099"/>
            <a:ext cx="11811000" cy="7467601"/>
          </a:xfrm>
          <a:prstGeom prst="wedgeRoundRectCallout">
            <a:avLst>
              <a:gd name="adj1" fmla="val -52634"/>
              <a:gd name="adj2" fmla="val 36198"/>
              <a:gd name="adj3" fmla="val 16667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547991"/>
            <a:ext cx="1181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u="sng">
                <a:solidFill>
                  <a:srgbClr val="FA0059"/>
                </a:solidFill>
                <a:latin typeface="SVN-Aptima" pitchFamily="18" charset="0"/>
              </a:rPr>
              <a:t>Bài giải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smtClean="0">
                <a:solidFill>
                  <a:srgbClr val="7030A0"/>
                </a:solidFill>
                <a:latin typeface="SVN-Aptima" pitchFamily="18" charset="0"/>
              </a:rPr>
              <a:t>Số người </a:t>
            </a:r>
            <a:r>
              <a:rPr lang="en-US" altLang="en-US" sz="4400" b="1">
                <a:solidFill>
                  <a:srgbClr val="7030A0"/>
                </a:solidFill>
                <a:latin typeface="SVN-Aptima" pitchFamily="18" charset="0"/>
              </a:rPr>
              <a:t>tăng </a:t>
            </a:r>
            <a:r>
              <a:rPr lang="en-US" altLang="en-US" sz="4400" b="1" smtClean="0">
                <a:solidFill>
                  <a:srgbClr val="7030A0"/>
                </a:solidFill>
                <a:latin typeface="SVN-Aptima" pitchFamily="18" charset="0"/>
              </a:rPr>
              <a:t>thêm năm 2022 là:</a:t>
            </a:r>
            <a:endParaRPr lang="en-US" altLang="en-US" sz="4400" b="1">
              <a:solidFill>
                <a:srgbClr val="7030A0"/>
              </a:solidFill>
              <a:latin typeface="SVN-Aptima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smtClean="0">
                <a:solidFill>
                  <a:srgbClr val="7030A0"/>
                </a:solidFill>
                <a:latin typeface="SVN-Aptima" pitchFamily="18" charset="0"/>
              </a:rPr>
              <a:t>99 460 </a:t>
            </a:r>
            <a:r>
              <a:rPr lang="en-US" altLang="en-US" sz="4400" b="1">
                <a:solidFill>
                  <a:srgbClr val="7030A0"/>
                </a:solidFill>
                <a:latin typeface="SVN-Aptima" pitchFamily="18" charset="0"/>
              </a:rPr>
              <a:t>000 </a:t>
            </a:r>
            <a:r>
              <a:rPr lang="en-US" altLang="en-US" sz="4400" b="1" smtClean="0">
                <a:solidFill>
                  <a:srgbClr val="7030A0"/>
                </a:solidFill>
                <a:latin typeface="SVN-Aptima" pitchFamily="18" charset="0"/>
              </a:rPr>
              <a:t>x 1,05 : 100  </a:t>
            </a:r>
            <a:r>
              <a:rPr lang="en-US" altLang="en-US" sz="4400" b="1">
                <a:solidFill>
                  <a:srgbClr val="7030A0"/>
                </a:solidFill>
                <a:latin typeface="SVN-Aptima" pitchFamily="18" charset="0"/>
              </a:rPr>
              <a:t>=  </a:t>
            </a:r>
            <a:r>
              <a:rPr lang="en-US" altLang="en-US" sz="4400" b="1">
                <a:solidFill>
                  <a:srgbClr val="7030A0"/>
                </a:solidFill>
                <a:latin typeface="SVN-Aptima" pitchFamily="18" charset="0"/>
              </a:rPr>
              <a:t>1 </a:t>
            </a:r>
            <a:r>
              <a:rPr lang="en-US" altLang="en-US" sz="4400" b="1" smtClean="0">
                <a:solidFill>
                  <a:srgbClr val="7030A0"/>
                </a:solidFill>
                <a:latin typeface="SVN-Aptima" pitchFamily="18" charset="0"/>
              </a:rPr>
              <a:t>104 330 </a:t>
            </a:r>
            <a:r>
              <a:rPr lang="en-US" altLang="en-US" sz="4400" b="1">
                <a:solidFill>
                  <a:srgbClr val="7030A0"/>
                </a:solidFill>
                <a:latin typeface="SVN-Aptima" pitchFamily="18" charset="0"/>
              </a:rPr>
              <a:t>(người)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Đ</a:t>
            </a:r>
            <a:r>
              <a:rPr lang="en-US" altLang="en-US" sz="4400" b="1" smtClean="0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ến </a:t>
            </a: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hết </a:t>
            </a: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năm </a:t>
            </a:r>
            <a:r>
              <a:rPr lang="en-US" altLang="en-US" sz="4400" b="1" smtClean="0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2023 </a:t>
            </a: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dân số nước ta là: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smtClean="0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99460000 + 1104330 = 100504330 (người</a:t>
            </a: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>
                <a:solidFill>
                  <a:srgbClr val="C00000"/>
                </a:solidFill>
                <a:latin typeface="SVN-Aptima" pitchFamily="18" charset="0"/>
              </a:rPr>
              <a:t>Đáp số</a:t>
            </a:r>
            <a:r>
              <a:rPr lang="en-US" altLang="en-US" sz="4400" b="1">
                <a:solidFill>
                  <a:srgbClr val="C00000"/>
                </a:solidFill>
                <a:latin typeface="SVN-Aptima" pitchFamily="18" charset="0"/>
              </a:rPr>
              <a:t>: </a:t>
            </a:r>
            <a:r>
              <a:rPr lang="en-US" altLang="en-US" sz="4400" b="1" smtClean="0">
                <a:solidFill>
                  <a:srgbClr val="C00000"/>
                </a:solidFill>
                <a:latin typeface="SVN-Aptima" pitchFamily="18" charset="0"/>
              </a:rPr>
              <a:t>100 504 330 người</a:t>
            </a:r>
            <a:endParaRPr lang="en-US" altLang="en-US" sz="4400" b="1">
              <a:solidFill>
                <a:srgbClr val="C00000"/>
              </a:solidFill>
              <a:latin typeface="SVN-Aptima" pitchFamily="18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1887413" y="55443"/>
            <a:ext cx="5509928" cy="25245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1713" y="1562100"/>
            <a:ext cx="257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smtClean="0">
                <a:solidFill>
                  <a:schemeClr val="bg1"/>
                </a:solidFill>
                <a:latin typeface="SVN-Aptima" pitchFamily="18" charset="0"/>
              </a:rPr>
              <a:t>Cách 1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3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21000" y="-1028700"/>
            <a:ext cx="3741016" cy="2917992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362200" y="1889292"/>
            <a:ext cx="12039600" cy="7467601"/>
          </a:xfrm>
          <a:prstGeom prst="wedgeRoundRectCallout">
            <a:avLst>
              <a:gd name="adj1" fmla="val 52689"/>
              <a:gd name="adj2" fmla="val 17576"/>
              <a:gd name="adj3" fmla="val 16667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050345"/>
            <a:ext cx="1203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u="sng">
                <a:solidFill>
                  <a:srgbClr val="FA0059"/>
                </a:solidFill>
                <a:latin typeface="SVN-Aptima" pitchFamily="18" charset="0"/>
              </a:rPr>
              <a:t>Bài giải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smtClean="0">
                <a:solidFill>
                  <a:srgbClr val="7030A0"/>
                </a:solidFill>
                <a:latin typeface="SVN-Aptima" pitchFamily="18" charset="0"/>
              </a:rPr>
              <a:t>Số dân năm 2023 chiếm số phần trăm: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smtClean="0">
                <a:solidFill>
                  <a:srgbClr val="7030A0"/>
                </a:solidFill>
                <a:latin typeface="SVN-Aptima" pitchFamily="18" charset="0"/>
              </a:rPr>
              <a:t>100% + 1,05%  </a:t>
            </a:r>
            <a:r>
              <a:rPr lang="en-US" altLang="en-US" sz="4400" b="1">
                <a:solidFill>
                  <a:srgbClr val="7030A0"/>
                </a:solidFill>
                <a:latin typeface="SVN-Aptima" pitchFamily="18" charset="0"/>
              </a:rPr>
              <a:t>=  </a:t>
            </a:r>
            <a:r>
              <a:rPr lang="en-US" altLang="en-US" sz="4400" b="1" smtClean="0">
                <a:solidFill>
                  <a:srgbClr val="7030A0"/>
                </a:solidFill>
                <a:latin typeface="SVN-Aptima" pitchFamily="18" charset="0"/>
              </a:rPr>
              <a:t>101,05%</a:t>
            </a:r>
            <a:endParaRPr lang="en-US" altLang="en-US" sz="4400" b="1">
              <a:solidFill>
                <a:srgbClr val="7030A0"/>
              </a:solidFill>
              <a:latin typeface="SVN-Aptima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Đ</a:t>
            </a:r>
            <a:r>
              <a:rPr lang="en-US" altLang="en-US" sz="4400" b="1" smtClean="0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ến </a:t>
            </a: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hết </a:t>
            </a: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năm </a:t>
            </a:r>
            <a:r>
              <a:rPr lang="en-US" altLang="en-US" sz="4400" b="1" smtClean="0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2023 </a:t>
            </a: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dân số nước ta là: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smtClean="0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99460000 x 101,05 : 100 = 100504330 (người</a:t>
            </a:r>
            <a:r>
              <a:rPr lang="en-US" altLang="en-US" sz="4400" b="1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>
                <a:solidFill>
                  <a:srgbClr val="C00000"/>
                </a:solidFill>
                <a:latin typeface="SVN-Aptima" pitchFamily="18" charset="0"/>
              </a:rPr>
              <a:t>Đáp số</a:t>
            </a:r>
            <a:r>
              <a:rPr lang="en-US" altLang="en-US" sz="4400" b="1">
                <a:solidFill>
                  <a:srgbClr val="C00000"/>
                </a:solidFill>
                <a:latin typeface="SVN-Aptima" pitchFamily="18" charset="0"/>
              </a:rPr>
              <a:t>: </a:t>
            </a:r>
            <a:r>
              <a:rPr lang="en-US" altLang="en-US" sz="4400" b="1" smtClean="0">
                <a:solidFill>
                  <a:srgbClr val="C00000"/>
                </a:solidFill>
                <a:latin typeface="SVN-Aptima" pitchFamily="18" charset="0"/>
              </a:rPr>
              <a:t>100 504 330 người</a:t>
            </a:r>
            <a:endParaRPr lang="en-US" altLang="en-US" sz="4400" b="1">
              <a:solidFill>
                <a:srgbClr val="C00000"/>
              </a:solidFill>
              <a:latin typeface="SVN-Aptima" pitchFamily="18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1887413" y="-474204"/>
            <a:ext cx="5509928" cy="2524549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06600" y="3238500"/>
            <a:ext cx="3220520" cy="68126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1713" y="952500"/>
            <a:ext cx="257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smtClean="0">
                <a:solidFill>
                  <a:schemeClr val="bg1"/>
                </a:solidFill>
                <a:latin typeface="SVN-Aptima" pitchFamily="18" charset="0"/>
              </a:rPr>
              <a:t>Cách 2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9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747674" y="3337908"/>
            <a:ext cx="4271085" cy="71184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-1907767" y="-599210"/>
            <a:ext cx="5059134" cy="43824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6874305" y="-937540"/>
            <a:ext cx="8136326" cy="66274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883291" y="-1079728"/>
            <a:ext cx="3835006" cy="38350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200" y="3895450"/>
            <a:ext cx="3974483" cy="6505850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695764" y="217825"/>
            <a:ext cx="11934636" cy="34778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prstDash val="sys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Bài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4: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Một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thuyền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máy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đi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xuôi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dòng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từ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bến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A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đến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bến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B.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Vận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tốc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của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thuyền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máy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khi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nước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lặng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là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22,6 km/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giờ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và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vận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tốc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dòng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nước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là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2,2 km/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giờ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.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Sau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1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giờ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15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phút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thì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thuyền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máy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đến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B.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Tính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độ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dài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quãng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sông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VN-Aptima" pitchFamily="18" charset="0"/>
              </a:rPr>
              <a:t> AB.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438650" y="5524500"/>
            <a:ext cx="9753600" cy="2667000"/>
            <a:chOff x="4438650" y="6705600"/>
            <a:chExt cx="9753600" cy="2667000"/>
          </a:xfrm>
        </p:grpSpPr>
        <p:sp>
          <p:nvSpPr>
            <p:cNvPr id="22" name="Rounded Rectangle 21"/>
            <p:cNvSpPr/>
            <p:nvPr/>
          </p:nvSpPr>
          <p:spPr>
            <a:xfrm>
              <a:off x="4438650" y="6705600"/>
              <a:ext cx="9753600" cy="2667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48200" y="7438935"/>
              <a:ext cx="9296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7200" b="1" smtClean="0">
                  <a:solidFill>
                    <a:schemeClr val="bg1"/>
                  </a:solidFill>
                  <a:latin typeface="SVN-Aptima" pitchFamily="18" charset="0"/>
                </a:rPr>
                <a:t>s   =   v</a:t>
              </a:r>
              <a:r>
                <a:rPr lang="en-US" altLang="en-US" sz="7200" b="1" baseline="-25000" smtClean="0">
                  <a:solidFill>
                    <a:schemeClr val="bg1"/>
                  </a:solidFill>
                  <a:latin typeface="SVN-Aptima" pitchFamily="18" charset="0"/>
                </a:rPr>
                <a:t>xuôi dòng</a:t>
              </a:r>
              <a:r>
                <a:rPr lang="en-US" altLang="en-US" sz="7200" b="1" smtClean="0">
                  <a:solidFill>
                    <a:schemeClr val="bg1"/>
                  </a:solidFill>
                  <a:latin typeface="SVN-Aptima" pitchFamily="18" charset="0"/>
                </a:rPr>
                <a:t>   x   t</a:t>
              </a:r>
              <a:endParaRPr lang="en-US" sz="7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747674" y="3337908"/>
            <a:ext cx="4271085" cy="71184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-1907767" y="-599210"/>
            <a:ext cx="5059134" cy="43824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6874305" y="-937540"/>
            <a:ext cx="8136326" cy="66274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883291" y="-1079728"/>
            <a:ext cx="3835006" cy="3835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884" flipH="1">
            <a:off x="2664255" y="1781599"/>
            <a:ext cx="12533458" cy="65757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05828" y="3390900"/>
            <a:ext cx="98912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smtClean="0">
                <a:solidFill>
                  <a:schemeClr val="bg1"/>
                </a:solidFill>
                <a:latin typeface="SVN-Aptima" pitchFamily="18" charset="0"/>
              </a:rPr>
              <a:t>Khi xuôi dòng, nước chảy đưa thuyền đi nhanh hơn. Khi đó: </a:t>
            </a:r>
          </a:p>
          <a:p>
            <a:pPr algn="ctr"/>
            <a:r>
              <a:rPr lang="en-US" sz="5400" b="1" smtClean="0">
                <a:solidFill>
                  <a:schemeClr val="bg1"/>
                </a:solidFill>
                <a:latin typeface="SVN-Aptima" pitchFamily="18" charset="0"/>
              </a:rPr>
              <a:t>v </a:t>
            </a:r>
            <a:r>
              <a:rPr lang="en-US" sz="5400" b="1" baseline="-25000" smtClean="0">
                <a:solidFill>
                  <a:schemeClr val="bg1"/>
                </a:solidFill>
                <a:latin typeface="SVN-Aptima" pitchFamily="18" charset="0"/>
              </a:rPr>
              <a:t>xuôi dòng</a:t>
            </a:r>
            <a:r>
              <a:rPr lang="en-US" sz="5400" b="1" smtClean="0">
                <a:solidFill>
                  <a:schemeClr val="bg1"/>
                </a:solidFill>
                <a:latin typeface="SVN-Aptima" pitchFamily="18" charset="0"/>
              </a:rPr>
              <a:t> = v</a:t>
            </a:r>
            <a:r>
              <a:rPr lang="en-US" sz="5400" b="1" baseline="-25000" smtClean="0">
                <a:solidFill>
                  <a:schemeClr val="bg1"/>
                </a:solidFill>
                <a:latin typeface="SVN-Aptima" pitchFamily="18" charset="0"/>
              </a:rPr>
              <a:t>thuyền</a:t>
            </a:r>
            <a:r>
              <a:rPr lang="en-US" sz="5400" b="1" smtClean="0">
                <a:solidFill>
                  <a:schemeClr val="bg1"/>
                </a:solidFill>
                <a:latin typeface="SVN-Aptima" pitchFamily="18" charset="0"/>
              </a:rPr>
              <a:t> + v </a:t>
            </a:r>
            <a:r>
              <a:rPr lang="en-US" sz="5400" b="1" baseline="-25000" smtClean="0">
                <a:solidFill>
                  <a:schemeClr val="bg1"/>
                </a:solidFill>
                <a:latin typeface="SVN-Aptima" pitchFamily="18" charset="0"/>
              </a:rPr>
              <a:t>dòng nước</a:t>
            </a:r>
            <a:r>
              <a:rPr lang="en-US" sz="5400" b="1" smtClean="0">
                <a:solidFill>
                  <a:schemeClr val="bg1"/>
                </a:solidFill>
                <a:latin typeface="SVN-Aptima" pitchFamily="18" charset="0"/>
              </a:rPr>
              <a:t>  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81651" flipH="1">
            <a:off x="1109935" y="114300"/>
            <a:ext cx="3179618" cy="4114800"/>
          </a:xfrm>
          <a:prstGeom prst="rect">
            <a:avLst/>
          </a:prstGeom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718635" y="319010"/>
            <a:ext cx="734532" cy="881139"/>
          </a:xfrm>
          <a:prstGeom prst="rect">
            <a:avLst/>
          </a:prstGeom>
        </p:spPr>
      </p:pic>
      <p:pic>
        <p:nvPicPr>
          <p:cNvPr id="16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099900">
            <a:off x="-3858113" y="7469144"/>
            <a:ext cx="5155539" cy="411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1569438" y="6597362"/>
            <a:ext cx="3741016" cy="29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2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-1907767" y="-599210"/>
            <a:ext cx="5059134" cy="43824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874305" y="-937540"/>
            <a:ext cx="8136326" cy="66274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83291" y="-1079728"/>
            <a:ext cx="3835006" cy="3835006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21800" y="3756018"/>
            <a:ext cx="3974483" cy="65058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724400" y="1333500"/>
            <a:ext cx="11811000" cy="7467601"/>
          </a:xfrm>
          <a:prstGeom prst="wedgeRoundRectCallout">
            <a:avLst>
              <a:gd name="adj1" fmla="val -52634"/>
              <a:gd name="adj2" fmla="val 36198"/>
              <a:gd name="adj3" fmla="val 16667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1638300"/>
            <a:ext cx="11811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u="sng">
                <a:solidFill>
                  <a:srgbClr val="FA0059"/>
                </a:solidFill>
                <a:latin typeface="SVN-Aptima" pitchFamily="18" charset="0"/>
              </a:rPr>
              <a:t>Bài giải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smtClean="0">
                <a:solidFill>
                  <a:srgbClr val="7030A0"/>
                </a:solidFill>
                <a:latin typeface="SVN-Aptima" pitchFamily="18" charset="0"/>
              </a:rPr>
              <a:t>Vận tốc của thuyền lúc xuôi dòng: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smtClean="0">
                <a:solidFill>
                  <a:srgbClr val="7030A0"/>
                </a:solidFill>
                <a:latin typeface="SVN-Aptima" pitchFamily="18" charset="0"/>
              </a:rPr>
              <a:t>22,6 + 2,2 = 24,8 (km/giờ)</a:t>
            </a:r>
            <a:endParaRPr lang="en-US" altLang="en-US" sz="4400" b="1">
              <a:solidFill>
                <a:srgbClr val="7030A0"/>
              </a:solidFill>
              <a:latin typeface="SVN-Aptima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smtClean="0">
                <a:solidFill>
                  <a:srgbClr val="0070C0"/>
                </a:solidFill>
                <a:latin typeface="SVN-Aptima" pitchFamily="18" charset="0"/>
              </a:rPr>
              <a:t>Đổi: 1 giờ 15 phút = 1,25 giờ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smtClean="0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Quãng sông AB dài là: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smtClean="0">
                <a:solidFill>
                  <a:schemeClr val="accent5">
                    <a:lumMod val="50000"/>
                  </a:schemeClr>
                </a:solidFill>
                <a:latin typeface="SVN-Aptima" pitchFamily="18" charset="0"/>
              </a:rPr>
              <a:t>24,8 x 1,25 = 31 (km)</a:t>
            </a:r>
            <a:endParaRPr lang="en-US" altLang="en-US" sz="4400" b="1">
              <a:solidFill>
                <a:schemeClr val="accent5">
                  <a:lumMod val="50000"/>
                </a:schemeClr>
              </a:solidFill>
              <a:latin typeface="SVN-Aptima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>
                <a:solidFill>
                  <a:srgbClr val="C00000"/>
                </a:solidFill>
                <a:latin typeface="SVN-Aptima" pitchFamily="18" charset="0"/>
              </a:rPr>
              <a:t>Đáp số</a:t>
            </a:r>
            <a:r>
              <a:rPr lang="en-US" altLang="en-US" sz="4400" b="1">
                <a:solidFill>
                  <a:srgbClr val="C00000"/>
                </a:solidFill>
                <a:latin typeface="SVN-Aptima" pitchFamily="18" charset="0"/>
              </a:rPr>
              <a:t>: </a:t>
            </a:r>
            <a:r>
              <a:rPr lang="en-US" altLang="en-US" sz="4400" b="1" smtClean="0">
                <a:solidFill>
                  <a:srgbClr val="C00000"/>
                </a:solidFill>
                <a:latin typeface="SVN-Aptima" pitchFamily="18" charset="0"/>
              </a:rPr>
              <a:t>31km</a:t>
            </a:r>
            <a:endParaRPr lang="en-US" altLang="en-US" sz="4400" b="1">
              <a:solidFill>
                <a:srgbClr val="C00000"/>
              </a:solidFill>
              <a:latin typeface="SVN-Aptim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6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421081">
            <a:off x="-513731" y="4113487"/>
            <a:ext cx="5326371" cy="69419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40346" y="5184333"/>
            <a:ext cx="4282859" cy="477803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648841" y="3360390"/>
            <a:ext cx="13953359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299"/>
              </a:lnSpc>
            </a:pPr>
            <a:r>
              <a:rPr lang="en-US" sz="9600" smtClean="0">
                <a:solidFill>
                  <a:srgbClr val="1E294B"/>
                </a:solidFill>
                <a:latin typeface="SVN-Shintia Script" pitchFamily="2" charset="0"/>
              </a:rPr>
              <a:t>- Ôn lại tính chất của phép nhân</a:t>
            </a:r>
          </a:p>
          <a:p>
            <a:pPr algn="just">
              <a:lnSpc>
                <a:spcPts val="12299"/>
              </a:lnSpc>
            </a:pPr>
            <a:r>
              <a:rPr lang="en-US" sz="9600" smtClean="0">
                <a:solidFill>
                  <a:srgbClr val="1E294B"/>
                </a:solidFill>
                <a:latin typeface="SVN-Shintia Script" pitchFamily="2" charset="0"/>
              </a:rPr>
              <a:t>- Rèn tính cẩn thận</a:t>
            </a:r>
            <a:endParaRPr lang="en-US" sz="9600">
              <a:solidFill>
                <a:srgbClr val="1E294B"/>
              </a:solidFill>
              <a:latin typeface="SVN-Shintia Script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14800" y="1660212"/>
            <a:ext cx="10206248" cy="892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13800" smtClean="0">
                <a:solidFill>
                  <a:srgbClr val="C00000"/>
                </a:solidFill>
                <a:latin typeface="SVN-Poky's" pitchFamily="34" charset="0"/>
              </a:rPr>
              <a:t>Dặn dò</a:t>
            </a:r>
            <a:endParaRPr lang="en-US" sz="13800">
              <a:solidFill>
                <a:srgbClr val="C00000"/>
              </a:solidFill>
              <a:latin typeface="SVN-Poky's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88459" y="0"/>
            <a:ext cx="2499541" cy="2522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88803" y="-888803"/>
            <a:ext cx="3835006" cy="383500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4452375"/>
            <a:chOff x="0" y="0"/>
            <a:chExt cx="3802684" cy="1043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2684" cy="1043151"/>
            </a:xfrm>
            <a:custGeom>
              <a:avLst/>
              <a:gdLst/>
              <a:ahLst/>
              <a:cxnLst/>
              <a:rect l="l" t="t" r="r" b="b"/>
              <a:pathLst>
                <a:path w="3802684" h="1043151">
                  <a:moveTo>
                    <a:pt x="13356" y="0"/>
                  </a:moveTo>
                  <a:lnTo>
                    <a:pt x="3789328" y="0"/>
                  </a:lnTo>
                  <a:cubicBezTo>
                    <a:pt x="3792870" y="0"/>
                    <a:pt x="3796267" y="1407"/>
                    <a:pt x="3798772" y="3912"/>
                  </a:cubicBezTo>
                  <a:cubicBezTo>
                    <a:pt x="3801277" y="6417"/>
                    <a:pt x="3802684" y="9814"/>
                    <a:pt x="3802684" y="13356"/>
                  </a:cubicBezTo>
                  <a:lnTo>
                    <a:pt x="3802684" y="1029796"/>
                  </a:lnTo>
                  <a:cubicBezTo>
                    <a:pt x="3802684" y="1033338"/>
                    <a:pt x="3801277" y="1036735"/>
                    <a:pt x="3798772" y="1039240"/>
                  </a:cubicBezTo>
                  <a:cubicBezTo>
                    <a:pt x="3796267" y="1041744"/>
                    <a:pt x="3792870" y="1043151"/>
                    <a:pt x="3789328" y="1043151"/>
                  </a:cubicBezTo>
                  <a:lnTo>
                    <a:pt x="13356" y="1043151"/>
                  </a:lnTo>
                  <a:cubicBezTo>
                    <a:pt x="9814" y="1043151"/>
                    <a:pt x="6417" y="1041744"/>
                    <a:pt x="3912" y="1039240"/>
                  </a:cubicBezTo>
                  <a:cubicBezTo>
                    <a:pt x="1407" y="1036735"/>
                    <a:pt x="0" y="1033338"/>
                    <a:pt x="0" y="1029796"/>
                  </a:cubicBezTo>
                  <a:lnTo>
                    <a:pt x="0" y="13356"/>
                  </a:lnTo>
                  <a:cubicBezTo>
                    <a:pt x="0" y="9814"/>
                    <a:pt x="1407" y="6417"/>
                    <a:pt x="3912" y="3912"/>
                  </a:cubicBezTo>
                  <a:cubicBezTo>
                    <a:pt x="6417" y="1407"/>
                    <a:pt x="9814" y="0"/>
                    <a:pt x="13356" y="0"/>
                  </a:cubicBezTo>
                  <a:close/>
                </a:path>
              </a:pathLst>
            </a:custGeom>
            <a:solidFill>
              <a:srgbClr val="FFF8EC"/>
            </a:solidFill>
            <a:ln w="57150">
              <a:solidFill>
                <a:srgbClr val="F44F7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48391" y="1992511"/>
            <a:ext cx="1251109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" sz="6000" smtClean="0">
                <a:latin typeface="SVN-Shintia Script" pitchFamily="2" charset="0"/>
              </a:rPr>
              <a:t>Biết vận dụng </a:t>
            </a:r>
            <a:r>
              <a:rPr lang="en" sz="6000">
                <a:latin typeface="SVN-Shintia Script" pitchFamily="2" charset="0"/>
              </a:rPr>
              <a:t>ý </a:t>
            </a:r>
            <a:r>
              <a:rPr lang="en" sz="6000" smtClean="0">
                <a:latin typeface="SVN-Shintia Script" pitchFamily="2" charset="0"/>
              </a:rPr>
              <a:t>nghĩa của </a:t>
            </a:r>
            <a:r>
              <a:rPr lang="en" sz="6000">
                <a:latin typeface="SVN-Shintia Script" pitchFamily="2" charset="0"/>
              </a:rPr>
              <a:t>phép </a:t>
            </a:r>
            <a:r>
              <a:rPr lang="en" sz="6000" smtClean="0">
                <a:latin typeface="SVN-Shintia Script" pitchFamily="2" charset="0"/>
              </a:rPr>
              <a:t>nhân và quy tắc nhân một tổng với một số trong thực hành, </a:t>
            </a:r>
            <a:r>
              <a:rPr lang="vi-VN" sz="6000" smtClean="0">
                <a:latin typeface="SVN-Shintia Script" pitchFamily="2" charset="0"/>
              </a:rPr>
              <a:t>tính </a:t>
            </a:r>
            <a:r>
              <a:rPr lang="vi-VN" sz="6000">
                <a:latin typeface="SVN-Shintia Script" pitchFamily="2" charset="0"/>
              </a:rPr>
              <a:t>giá trị biểu thức và giải </a:t>
            </a:r>
            <a:r>
              <a:rPr lang="vi-VN" sz="6000">
                <a:latin typeface="SVN-Shintia Script" pitchFamily="2" charset="0"/>
              </a:rPr>
              <a:t>toán</a:t>
            </a:r>
            <a:r>
              <a:rPr lang="vi-VN" sz="6000" smtClean="0">
                <a:latin typeface="SVN-Shintia Script" pitchFamily="2" charset="0"/>
              </a:rPr>
              <a:t>.</a:t>
            </a:r>
            <a:endParaRPr lang="vi-VN" sz="6000">
              <a:latin typeface="SVN-Shintia Script" pitchFamily="2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505373" y="3203985"/>
            <a:ext cx="7753927" cy="83457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1602843" y="6620768"/>
            <a:ext cx="6775292" cy="58690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184824" y="-1905848"/>
            <a:ext cx="6775292" cy="586909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52800" y="6707459"/>
            <a:ext cx="7447973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11500" smtClean="0">
                <a:solidFill>
                  <a:srgbClr val="1E294B"/>
                </a:solidFill>
                <a:latin typeface="SVN-Ziclets" pitchFamily="2" charset="0"/>
              </a:rPr>
              <a:t>Mục tiêu</a:t>
            </a:r>
            <a:endParaRPr lang="en-US" sz="11500">
              <a:solidFill>
                <a:srgbClr val="1E294B"/>
              </a:solidFill>
              <a:latin typeface="SVN-Ziclets" pitchFamily="2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7268172"/>
            <a:ext cx="3741016" cy="2917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88803" y="-888803"/>
            <a:ext cx="3835006" cy="383500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4452375"/>
            <a:chOff x="0" y="0"/>
            <a:chExt cx="3802684" cy="1043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2684" cy="1043151"/>
            </a:xfrm>
            <a:custGeom>
              <a:avLst/>
              <a:gdLst/>
              <a:ahLst/>
              <a:cxnLst/>
              <a:rect l="l" t="t" r="r" b="b"/>
              <a:pathLst>
                <a:path w="3802684" h="1043151">
                  <a:moveTo>
                    <a:pt x="13356" y="0"/>
                  </a:moveTo>
                  <a:lnTo>
                    <a:pt x="3789328" y="0"/>
                  </a:lnTo>
                  <a:cubicBezTo>
                    <a:pt x="3792870" y="0"/>
                    <a:pt x="3796267" y="1407"/>
                    <a:pt x="3798772" y="3912"/>
                  </a:cubicBezTo>
                  <a:cubicBezTo>
                    <a:pt x="3801277" y="6417"/>
                    <a:pt x="3802684" y="9814"/>
                    <a:pt x="3802684" y="13356"/>
                  </a:cubicBezTo>
                  <a:lnTo>
                    <a:pt x="3802684" y="1029796"/>
                  </a:lnTo>
                  <a:cubicBezTo>
                    <a:pt x="3802684" y="1033338"/>
                    <a:pt x="3801277" y="1036735"/>
                    <a:pt x="3798772" y="1039240"/>
                  </a:cubicBezTo>
                  <a:cubicBezTo>
                    <a:pt x="3796267" y="1041744"/>
                    <a:pt x="3792870" y="1043151"/>
                    <a:pt x="3789328" y="1043151"/>
                  </a:cubicBezTo>
                  <a:lnTo>
                    <a:pt x="13356" y="1043151"/>
                  </a:lnTo>
                  <a:cubicBezTo>
                    <a:pt x="9814" y="1043151"/>
                    <a:pt x="6417" y="1041744"/>
                    <a:pt x="3912" y="1039240"/>
                  </a:cubicBezTo>
                  <a:cubicBezTo>
                    <a:pt x="1407" y="1036735"/>
                    <a:pt x="0" y="1033338"/>
                    <a:pt x="0" y="1029796"/>
                  </a:cubicBezTo>
                  <a:lnTo>
                    <a:pt x="0" y="13356"/>
                  </a:lnTo>
                  <a:cubicBezTo>
                    <a:pt x="0" y="9814"/>
                    <a:pt x="1407" y="6417"/>
                    <a:pt x="3912" y="3912"/>
                  </a:cubicBezTo>
                  <a:cubicBezTo>
                    <a:pt x="6417" y="1407"/>
                    <a:pt x="9814" y="0"/>
                    <a:pt x="13356" y="0"/>
                  </a:cubicBezTo>
                  <a:close/>
                </a:path>
              </a:pathLst>
            </a:custGeom>
            <a:solidFill>
              <a:srgbClr val="FFF8EC"/>
            </a:solidFill>
            <a:ln w="57150">
              <a:solidFill>
                <a:srgbClr val="F44F7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1602843" y="6620768"/>
            <a:ext cx="6775292" cy="58690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184824" y="-1905848"/>
            <a:ext cx="6775292" cy="5869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7268172"/>
            <a:ext cx="3741016" cy="29179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722036" y="4286150"/>
            <a:ext cx="9565964" cy="55830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8391" y="1866900"/>
            <a:ext cx="15620409" cy="3513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79"/>
              </a:lnSpc>
            </a:pPr>
            <a:r>
              <a:rPr lang="en-US" sz="17300" smtClean="0">
                <a:solidFill>
                  <a:srgbClr val="1E294B"/>
                </a:solidFill>
                <a:latin typeface="SVN-Prima" pitchFamily="18" charset="0"/>
              </a:rPr>
              <a:t>THANK </a:t>
            </a:r>
          </a:p>
          <a:p>
            <a:pPr>
              <a:lnSpc>
                <a:spcPts val="13679"/>
              </a:lnSpc>
            </a:pPr>
            <a:r>
              <a:rPr lang="en-US" sz="17300">
                <a:solidFill>
                  <a:srgbClr val="1E294B"/>
                </a:solidFill>
                <a:latin typeface="SVN-Prima" pitchFamily="18" charset="0"/>
              </a:rPr>
              <a:t> </a:t>
            </a:r>
            <a:r>
              <a:rPr lang="en-US" sz="17300" smtClean="0">
                <a:solidFill>
                  <a:srgbClr val="1E294B"/>
                </a:solidFill>
                <a:latin typeface="SVN-Prima" pitchFamily="18" charset="0"/>
              </a:rPr>
              <a:t>    </a:t>
            </a:r>
            <a:r>
              <a:rPr lang="en-US" sz="17300" smtClean="0">
                <a:solidFill>
                  <a:srgbClr val="1E294B"/>
                </a:solidFill>
                <a:latin typeface="SVN-Prima" pitchFamily="18" charset="0"/>
              </a:rPr>
              <a:t>YOU!</a:t>
            </a:r>
            <a:endParaRPr lang="en-US" sz="17300">
              <a:solidFill>
                <a:srgbClr val="1E294B"/>
              </a:solidFill>
              <a:latin typeface="SVN-Prima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5774017"/>
            <a:ext cx="89535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 smtClean="0">
                <a:solidFill>
                  <a:srgbClr val="1E294B"/>
                </a:solidFill>
                <a:latin typeface="Quicksand"/>
              </a:rPr>
              <a:t>Chúc các bạn luôn vui khỏe và học tốt!</a:t>
            </a:r>
            <a:endParaRPr lang="en-US" sz="3800">
              <a:solidFill>
                <a:srgbClr val="1E294B"/>
              </a:solidFill>
              <a:latin typeface="Quicksa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883291" y="6824465"/>
            <a:ext cx="3835006" cy="38350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-1907767" y="-599210"/>
            <a:ext cx="5059134" cy="43824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15388792" y="133031"/>
            <a:ext cx="3741016" cy="29179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6874305" y="-937540"/>
            <a:ext cx="8136326" cy="66274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301907" y="1673279"/>
            <a:ext cx="1498397" cy="1405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358021" y="7200900"/>
            <a:ext cx="6035040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2200" y="571500"/>
            <a:ext cx="134254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 b="1">
                <a:solidFill>
                  <a:schemeClr val="accent4">
                    <a:lumMod val="75000"/>
                  </a:schemeClr>
                </a:solidFill>
                <a:latin typeface="SVN-Monday" pitchFamily="50" charset="0"/>
              </a:rPr>
              <a:t>Bài 1: Chuyển thành phép nhân rồi tính:</a:t>
            </a:r>
            <a:endParaRPr lang="en-US" altLang="en-US" sz="7200" b="1" dirty="0">
              <a:solidFill>
                <a:schemeClr val="accent4">
                  <a:lumMod val="75000"/>
                </a:schemeClr>
              </a:solidFill>
              <a:latin typeface="SVN-Monday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37263" y="2883994"/>
            <a:ext cx="107083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>
                <a:latin typeface="SVN-Aptima" pitchFamily="18" charset="0"/>
              </a:rPr>
              <a:t>a/ 6,75 kg + 6,75 kg + 6,75 kg </a:t>
            </a:r>
            <a:endParaRPr lang="en-US" altLang="en-US" sz="6000" b="1" dirty="0">
              <a:latin typeface="SVN-Aptim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7263" y="4540847"/>
            <a:ext cx="120757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latin typeface="SVN-Aptima" pitchFamily="18" charset="0"/>
              </a:rPr>
              <a:t>b</a:t>
            </a:r>
            <a:r>
              <a:rPr lang="en-US" altLang="en-US" sz="6000" b="1" dirty="0">
                <a:latin typeface="SVN-Aptima" pitchFamily="18" charset="0"/>
              </a:rPr>
              <a:t>/ </a:t>
            </a:r>
            <a:r>
              <a:rPr lang="en-US" altLang="en-US" sz="6000" b="1">
                <a:latin typeface="SVN-Aptima" pitchFamily="18" charset="0"/>
              </a:rPr>
              <a:t>7,14 </a:t>
            </a:r>
            <a:r>
              <a:rPr lang="en-US" altLang="en-US" sz="6000" b="1" smtClean="0">
                <a:latin typeface="SVN-Aptima" pitchFamily="18" charset="0"/>
              </a:rPr>
              <a:t>m</a:t>
            </a:r>
            <a:r>
              <a:rPr lang="en-US" altLang="en-US" sz="6000" b="1" baseline="30000" smtClean="0">
                <a:latin typeface="SVN-Aptima" pitchFamily="18" charset="0"/>
              </a:rPr>
              <a:t>2</a:t>
            </a:r>
            <a:r>
              <a:rPr lang="en-US" altLang="en-US" sz="6000" b="1" smtClean="0">
                <a:latin typeface="SVN-Aptima" pitchFamily="18" charset="0"/>
              </a:rPr>
              <a:t>+ 7,14</a:t>
            </a:r>
            <a:r>
              <a:rPr lang="en-US" altLang="en-US" sz="6000" b="1">
                <a:latin typeface="SVN-Aptima" pitchFamily="18" charset="0"/>
              </a:rPr>
              <a:t> </a:t>
            </a:r>
            <a:r>
              <a:rPr lang="en-US" altLang="en-US" sz="6000" b="1" smtClean="0">
                <a:latin typeface="SVN-Aptima" pitchFamily="18" charset="0"/>
              </a:rPr>
              <a:t>m</a:t>
            </a:r>
            <a:r>
              <a:rPr lang="en-US" altLang="en-US" sz="6000" b="1" baseline="30000" smtClean="0">
                <a:latin typeface="SVN-Aptima" pitchFamily="18" charset="0"/>
              </a:rPr>
              <a:t>2</a:t>
            </a:r>
            <a:r>
              <a:rPr lang="en-US" altLang="en-US" sz="6000" b="1" smtClean="0">
                <a:latin typeface="SVN-Aptima" pitchFamily="18" charset="0"/>
              </a:rPr>
              <a:t> </a:t>
            </a:r>
            <a:r>
              <a:rPr lang="en-US" altLang="en-US" sz="6000" b="1">
                <a:latin typeface="SVN-Aptima" pitchFamily="18" charset="0"/>
              </a:rPr>
              <a:t>+ </a:t>
            </a:r>
            <a:r>
              <a:rPr lang="en-US" altLang="en-US" sz="6000" b="1" smtClean="0">
                <a:latin typeface="SVN-Aptima" pitchFamily="18" charset="0"/>
              </a:rPr>
              <a:t>7,14</a:t>
            </a:r>
            <a:r>
              <a:rPr lang="en-US" altLang="en-US" sz="6000" b="1">
                <a:latin typeface="SVN-Aptima" pitchFamily="18" charset="0"/>
              </a:rPr>
              <a:t> m</a:t>
            </a:r>
            <a:r>
              <a:rPr lang="en-US" altLang="en-US" sz="6000" b="1" baseline="30000">
                <a:latin typeface="SVN-Aptima" pitchFamily="18" charset="0"/>
              </a:rPr>
              <a:t>2</a:t>
            </a:r>
            <a:r>
              <a:rPr lang="en-US" altLang="en-US" sz="6000" b="1" smtClean="0">
                <a:latin typeface="SVN-Aptima" pitchFamily="18" charset="0"/>
              </a:rPr>
              <a:t> </a:t>
            </a:r>
            <a:r>
              <a:rPr lang="en-US" altLang="en-US" sz="6000" b="1" dirty="0">
                <a:latin typeface="SVN-Aptima" pitchFamily="18" charset="0"/>
              </a:rPr>
              <a:t>x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37263" y="6197699"/>
            <a:ext cx="92256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latin typeface="SVN-Aptima" pitchFamily="18" charset="0"/>
              </a:rPr>
              <a:t>c/ </a:t>
            </a:r>
            <a:r>
              <a:rPr lang="en-US" altLang="en-US" sz="6000" b="1">
                <a:latin typeface="SVN-Aptima" pitchFamily="18" charset="0"/>
              </a:rPr>
              <a:t>9,26 </a:t>
            </a:r>
            <a:r>
              <a:rPr lang="en-US" altLang="en-US" sz="6000" b="1" smtClean="0">
                <a:latin typeface="SVN-Aptima" pitchFamily="18" charset="0"/>
              </a:rPr>
              <a:t>dm</a:t>
            </a:r>
            <a:r>
              <a:rPr lang="en-US" altLang="en-US" sz="6000" b="1" baseline="30000" smtClean="0">
                <a:latin typeface="SVN-Aptima" pitchFamily="18" charset="0"/>
              </a:rPr>
              <a:t>3 </a:t>
            </a:r>
            <a:r>
              <a:rPr lang="en-US" altLang="en-US" sz="6000" b="1" smtClean="0">
                <a:latin typeface="SVN-Aptima" pitchFamily="18" charset="0"/>
              </a:rPr>
              <a:t>x </a:t>
            </a:r>
            <a:r>
              <a:rPr lang="en-US" altLang="en-US" sz="6000" b="1" dirty="0">
                <a:latin typeface="SVN-Aptima" pitchFamily="18" charset="0"/>
              </a:rPr>
              <a:t>9 </a:t>
            </a:r>
            <a:r>
              <a:rPr lang="en-US" altLang="en-US" sz="6000" b="1">
                <a:latin typeface="SVN-Aptima" pitchFamily="18" charset="0"/>
              </a:rPr>
              <a:t>+ </a:t>
            </a:r>
            <a:r>
              <a:rPr lang="en-US" altLang="en-US" sz="6000" b="1" smtClean="0">
                <a:latin typeface="SVN-Aptima" pitchFamily="18" charset="0"/>
              </a:rPr>
              <a:t>9,26</a:t>
            </a:r>
            <a:r>
              <a:rPr lang="en-US" altLang="en-US" sz="6000" b="1">
                <a:latin typeface="SVN-Aptima" pitchFamily="18" charset="0"/>
              </a:rPr>
              <a:t>dm</a:t>
            </a:r>
            <a:r>
              <a:rPr lang="en-US" altLang="en-US" sz="6000" b="1" baseline="30000">
                <a:latin typeface="SVN-Aptima" pitchFamily="18" charset="0"/>
              </a:rPr>
              <a:t>3</a:t>
            </a:r>
            <a:endParaRPr lang="en-US" altLang="en-US" sz="6000" b="1" dirty="0">
              <a:latin typeface="SVN-Aptim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986626" y="-364521"/>
            <a:ext cx="3511314" cy="33644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43200" y="1831742"/>
            <a:ext cx="13639800" cy="73866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 b="1" smtClean="0">
                <a:solidFill>
                  <a:srgbClr val="1E294B"/>
                </a:solidFill>
                <a:latin typeface="SVN-Aptima" pitchFamily="18" charset="0"/>
              </a:rPr>
              <a:t>Cách chuyển một phép cộng có các số hạng giống nhau thành phép nhân:</a:t>
            </a:r>
          </a:p>
          <a:p>
            <a:pPr marL="1143000" indent="-1143000">
              <a:buAutoNum type="arabicPeriod"/>
            </a:pPr>
            <a:r>
              <a:rPr lang="en-US" sz="6000" b="1" smtClean="0">
                <a:solidFill>
                  <a:srgbClr val="00B050"/>
                </a:solidFill>
                <a:latin typeface="SVN-Aptima" pitchFamily="18" charset="0"/>
              </a:rPr>
              <a:t>Viết lại số hạng trong phép cộng vào vị trí thừa số thứ nhất</a:t>
            </a:r>
          </a:p>
          <a:p>
            <a:pPr marL="1143000" indent="-1143000">
              <a:buAutoNum type="arabicPeriod"/>
            </a:pPr>
            <a:r>
              <a:rPr lang="en-US" sz="6000" b="1" smtClean="0">
                <a:solidFill>
                  <a:schemeClr val="accent6">
                    <a:lumMod val="75000"/>
                  </a:schemeClr>
                </a:solidFill>
                <a:latin typeface="SVN-Aptima" pitchFamily="18" charset="0"/>
              </a:rPr>
              <a:t>Viết dấu nhân</a:t>
            </a:r>
          </a:p>
          <a:p>
            <a:pPr marL="1143000" indent="-1143000">
              <a:buAutoNum type="arabicPeriod"/>
            </a:pPr>
            <a:r>
              <a:rPr lang="en-US" sz="6000" b="1" smtClean="0">
                <a:solidFill>
                  <a:srgbClr val="FA0059"/>
                </a:solidFill>
                <a:latin typeface="SVN-Aptima" pitchFamily="18" charset="0"/>
              </a:rPr>
              <a:t>Đếm số lần lặp lại của số hạng rồi viết vào vị trí thừa số thứ 2</a:t>
            </a:r>
          </a:p>
          <a:p>
            <a:pPr algn="ctr"/>
            <a:r>
              <a:rPr lang="en-US" sz="6000" b="1" u="sng" smtClean="0">
                <a:solidFill>
                  <a:srgbClr val="7030A0"/>
                </a:solidFill>
                <a:latin typeface="SVN-Aptima" pitchFamily="18" charset="0"/>
              </a:rPr>
              <a:t>Ví dụ</a:t>
            </a:r>
            <a:r>
              <a:rPr lang="en-US" sz="6000" b="1" smtClean="0">
                <a:solidFill>
                  <a:srgbClr val="7030A0"/>
                </a:solidFill>
                <a:latin typeface="SVN-Aptima" pitchFamily="18" charset="0"/>
              </a:rPr>
              <a:t>:</a:t>
            </a:r>
            <a:r>
              <a:rPr lang="en-US" sz="6000" b="1" smtClean="0">
                <a:solidFill>
                  <a:srgbClr val="00B0F0"/>
                </a:solidFill>
                <a:latin typeface="SVN-Aptima" pitchFamily="18" charset="0"/>
              </a:rPr>
              <a:t> 2 + 2 + 2 = </a:t>
            </a:r>
            <a:r>
              <a:rPr lang="en-US" sz="6000" b="1" smtClean="0">
                <a:solidFill>
                  <a:srgbClr val="00B050"/>
                </a:solidFill>
                <a:latin typeface="SVN-Aptima" pitchFamily="18" charset="0"/>
              </a:rPr>
              <a:t>2</a:t>
            </a:r>
            <a:r>
              <a:rPr lang="en-US" sz="6000" b="1" smtClean="0">
                <a:solidFill>
                  <a:srgbClr val="00B0F0"/>
                </a:solidFill>
                <a:latin typeface="SVN-Aptima" pitchFamily="18" charset="0"/>
              </a:rPr>
              <a:t> </a:t>
            </a:r>
            <a:r>
              <a:rPr lang="en-US" sz="6000" b="1" smtClean="0">
                <a:solidFill>
                  <a:schemeClr val="accent6">
                    <a:lumMod val="75000"/>
                  </a:schemeClr>
                </a:solidFill>
                <a:latin typeface="SVN-Aptima" pitchFamily="18" charset="0"/>
              </a:rPr>
              <a:t>x </a:t>
            </a:r>
            <a:r>
              <a:rPr lang="en-US" sz="6000" b="1" smtClean="0">
                <a:solidFill>
                  <a:srgbClr val="FA0059"/>
                </a:solidFill>
                <a:latin typeface="SVN-Aptima" pitchFamily="18" charset="0"/>
              </a:rPr>
              <a:t>3</a:t>
            </a:r>
            <a:r>
              <a:rPr lang="en-US" sz="6000" b="1" smtClean="0">
                <a:solidFill>
                  <a:srgbClr val="00B0F0"/>
                </a:solidFill>
                <a:latin typeface="SVN-Aptima" pitchFamily="18" charset="0"/>
              </a:rPr>
              <a:t> </a:t>
            </a:r>
            <a:endParaRPr lang="en-US" sz="6000" b="1">
              <a:solidFill>
                <a:srgbClr val="00B0F0"/>
              </a:solidFill>
              <a:latin typeface="SVN-Aptima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887413" y="-114300"/>
            <a:ext cx="5844550" cy="57807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268200" y="5162550"/>
            <a:ext cx="5794854" cy="547877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1887413" y="7695776"/>
            <a:ext cx="5509928" cy="2524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-1907767" y="-599210"/>
            <a:ext cx="5059134" cy="43824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15388792" y="133031"/>
            <a:ext cx="3741016" cy="29179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6874305" y="-937540"/>
            <a:ext cx="8136326" cy="66274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87192" y="484031"/>
            <a:ext cx="12324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chemeClr val="accent4">
                    <a:lumMod val="75000"/>
                  </a:schemeClr>
                </a:solidFill>
                <a:latin typeface="SVN-Monday" pitchFamily="50" charset="0"/>
              </a:rPr>
              <a:t>Bài 1: Chuyển thành phép nhân rồi tính:</a:t>
            </a:r>
            <a:endParaRPr lang="en-US" altLang="en-US" sz="6600" b="1" dirty="0">
              <a:solidFill>
                <a:schemeClr val="accent4">
                  <a:lumMod val="75000"/>
                </a:schemeClr>
              </a:solidFill>
              <a:latin typeface="SVN-Monday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2713815"/>
            <a:ext cx="9443611" cy="398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5400" b="1">
                <a:solidFill>
                  <a:srgbClr val="FA0059"/>
                </a:solidFill>
                <a:latin typeface="SVN-Aptima" pitchFamily="18" charset="0"/>
              </a:rPr>
              <a:t>a</a:t>
            </a:r>
            <a:r>
              <a:rPr lang="en-US" altLang="en-US" sz="5400" b="1" smtClean="0">
                <a:solidFill>
                  <a:srgbClr val="FA0059"/>
                </a:solidFill>
                <a:latin typeface="SVN-Aptima" pitchFamily="18" charset="0"/>
              </a:rPr>
              <a:t>/ </a:t>
            </a:r>
            <a:r>
              <a:rPr lang="en-US" altLang="en-US" sz="5400" b="1">
                <a:solidFill>
                  <a:srgbClr val="FA0059"/>
                </a:solidFill>
                <a:latin typeface="SVN-Aptima" pitchFamily="18" charset="0"/>
              </a:rPr>
              <a:t>6,75 kg + 6,75 kg + </a:t>
            </a:r>
            <a:r>
              <a:rPr lang="en-US" altLang="en-US" sz="5400" b="1">
                <a:solidFill>
                  <a:srgbClr val="FA0059"/>
                </a:solidFill>
                <a:latin typeface="SVN-Aptima" pitchFamily="18" charset="0"/>
              </a:rPr>
              <a:t>6,75 </a:t>
            </a:r>
            <a:r>
              <a:rPr lang="en-US" altLang="en-US" sz="5400" b="1" smtClean="0">
                <a:solidFill>
                  <a:srgbClr val="FA0059"/>
                </a:solidFill>
                <a:latin typeface="SVN-Aptima" pitchFamily="18" charset="0"/>
              </a:rPr>
              <a:t>kg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5400" b="1" smtClean="0">
                <a:latin typeface="SVN-Aptima" pitchFamily="18" charset="0"/>
              </a:rPr>
              <a:t>=  6,75 kg x 3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5400" b="1" smtClean="0">
                <a:latin typeface="SVN-Aptima" pitchFamily="18" charset="0"/>
              </a:rPr>
              <a:t>=  20,25 kg</a:t>
            </a:r>
            <a:endParaRPr lang="en-US" altLang="en-US" sz="5400" b="1" dirty="0">
              <a:latin typeface="SVN-Aptima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626112" y="1890342"/>
            <a:ext cx="1752600" cy="785442"/>
          </a:xfrm>
          <a:prstGeom prst="wedgeRoundRectCallout">
            <a:avLst>
              <a:gd name="adj1" fmla="val -20833"/>
              <a:gd name="adj2" fmla="val 77052"/>
              <a:gd name="adj3" fmla="val 16667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</a:rPr>
              <a:t>1 lần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766204" y="1890342"/>
            <a:ext cx="1752600" cy="785442"/>
          </a:xfrm>
          <a:prstGeom prst="wedgeRoundRectCallout">
            <a:avLst>
              <a:gd name="adj1" fmla="val -20833"/>
              <a:gd name="adj2" fmla="val 77052"/>
              <a:gd name="adj3" fmla="val 16667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</a:rPr>
              <a:t>1 lần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1906296" y="1866900"/>
            <a:ext cx="1752600" cy="785442"/>
          </a:xfrm>
          <a:prstGeom prst="wedgeRoundRectCallout">
            <a:avLst>
              <a:gd name="adj1" fmla="val -20833"/>
              <a:gd name="adj2" fmla="val 77052"/>
              <a:gd name="adj3" fmla="val 16667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</a:rPr>
              <a:t>1 lần</a:t>
            </a:r>
            <a:endParaRPr lang="en-US" sz="480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421081">
            <a:off x="-513731" y="4113487"/>
            <a:ext cx="5326371" cy="6941953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40346" y="5184333"/>
            <a:ext cx="4282859" cy="47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uiExpand="1" build="p"/>
      <p:bldP spid="3" grpId="0" uiExpand="1" animBg="1"/>
      <p:bldP spid="15" grpId="0" uiExpand="1" animBg="1"/>
      <p:bldP spid="19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-1907767" y="-599210"/>
            <a:ext cx="5059134" cy="43824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15388792" y="133031"/>
            <a:ext cx="3741016" cy="29179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6874305" y="-937540"/>
            <a:ext cx="8136326" cy="66274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87192" y="484031"/>
            <a:ext cx="12324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chemeClr val="accent4">
                    <a:lumMod val="75000"/>
                  </a:schemeClr>
                </a:solidFill>
                <a:latin typeface="SVN-Monday" pitchFamily="50" charset="0"/>
              </a:rPr>
              <a:t>Bài 1: Chuyển thành phép nhân rồi tính:</a:t>
            </a:r>
            <a:endParaRPr lang="en-US" altLang="en-US" sz="6600" b="1" dirty="0">
              <a:solidFill>
                <a:schemeClr val="accent4">
                  <a:lumMod val="75000"/>
                </a:schemeClr>
              </a:solidFill>
              <a:latin typeface="SVN-Monday" pitchFamily="50" charset="0"/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421081">
            <a:off x="-513731" y="4113487"/>
            <a:ext cx="5326371" cy="6941953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40346" y="5184333"/>
            <a:ext cx="4282859" cy="4778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25313" y="2713815"/>
            <a:ext cx="10871887" cy="4662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0070C0"/>
                </a:solidFill>
                <a:latin typeface="SVN-Aptima" pitchFamily="18" charset="0"/>
              </a:rPr>
              <a:t>b/ 7,14 m</a:t>
            </a:r>
            <a:r>
              <a:rPr lang="en-US" altLang="en-US" sz="5400" b="1" baseline="30000">
                <a:solidFill>
                  <a:srgbClr val="0070C0"/>
                </a:solidFill>
                <a:latin typeface="SVN-Aptima" pitchFamily="18" charset="0"/>
              </a:rPr>
              <a:t>2</a:t>
            </a:r>
            <a:r>
              <a:rPr lang="en-US" altLang="en-US" sz="5400" b="1">
                <a:solidFill>
                  <a:srgbClr val="0070C0"/>
                </a:solidFill>
                <a:latin typeface="SVN-Aptima" pitchFamily="18" charset="0"/>
              </a:rPr>
              <a:t>+ 7,14 m</a:t>
            </a:r>
            <a:r>
              <a:rPr lang="en-US" altLang="en-US" sz="5400" b="1" baseline="30000">
                <a:solidFill>
                  <a:srgbClr val="0070C0"/>
                </a:solidFill>
                <a:latin typeface="SVN-Aptima" pitchFamily="18" charset="0"/>
              </a:rPr>
              <a:t>2</a:t>
            </a:r>
            <a:r>
              <a:rPr lang="en-US" altLang="en-US" sz="5400" b="1">
                <a:solidFill>
                  <a:srgbClr val="0070C0"/>
                </a:solidFill>
                <a:latin typeface="SVN-Aptima" pitchFamily="18" charset="0"/>
              </a:rPr>
              <a:t> + 7,14 m</a:t>
            </a:r>
            <a:r>
              <a:rPr lang="en-US" altLang="en-US" sz="5400" b="1" baseline="30000">
                <a:solidFill>
                  <a:srgbClr val="0070C0"/>
                </a:solidFill>
                <a:latin typeface="SVN-Aptima" pitchFamily="18" charset="0"/>
              </a:rPr>
              <a:t>2</a:t>
            </a:r>
            <a:r>
              <a:rPr lang="en-US" altLang="en-US" sz="5400" b="1">
                <a:solidFill>
                  <a:srgbClr val="0070C0"/>
                </a:solidFill>
                <a:latin typeface="SVN-Aptima" pitchFamily="18" charset="0"/>
              </a:rPr>
              <a:t> x 3</a:t>
            </a:r>
          </a:p>
          <a:p>
            <a:pPr>
              <a:spcBef>
                <a:spcPct val="50000"/>
              </a:spcBef>
            </a:pPr>
            <a:r>
              <a:rPr lang="en-US" altLang="en-US" sz="5400" b="1">
                <a:latin typeface="SVN-Aptima" pitchFamily="18" charset="0"/>
              </a:rPr>
              <a:t>= 7,14 m</a:t>
            </a:r>
            <a:r>
              <a:rPr lang="en-US" altLang="en-US" sz="5400" b="1" baseline="30000">
                <a:latin typeface="SVN-Aptima" pitchFamily="18" charset="0"/>
              </a:rPr>
              <a:t>2</a:t>
            </a:r>
            <a:r>
              <a:rPr lang="en-US" altLang="en-US" sz="5400" b="1">
                <a:latin typeface="SVN-Aptima" pitchFamily="18" charset="0"/>
              </a:rPr>
              <a:t> x (1 + 1 + 3)</a:t>
            </a:r>
          </a:p>
          <a:p>
            <a:pPr>
              <a:spcBef>
                <a:spcPct val="50000"/>
              </a:spcBef>
            </a:pPr>
            <a:r>
              <a:rPr lang="en-US" altLang="en-US" sz="5400" b="1">
                <a:latin typeface="SVN-Aptima" pitchFamily="18" charset="0"/>
              </a:rPr>
              <a:t>= 7,14 m</a:t>
            </a:r>
            <a:r>
              <a:rPr lang="en-US" altLang="en-US" sz="5400" b="1" baseline="30000">
                <a:latin typeface="SVN-Aptima" pitchFamily="18" charset="0"/>
              </a:rPr>
              <a:t>2</a:t>
            </a:r>
            <a:r>
              <a:rPr lang="en-US" altLang="en-US" sz="5400" b="1">
                <a:latin typeface="SVN-Aptima" pitchFamily="18" charset="0"/>
              </a:rPr>
              <a:t> </a:t>
            </a:r>
            <a:r>
              <a:rPr lang="en-US" altLang="en-US" sz="5400" b="1">
                <a:latin typeface="SVN-Aptima" pitchFamily="18" charset="0"/>
              </a:rPr>
              <a:t>x </a:t>
            </a:r>
            <a:r>
              <a:rPr lang="en-US" altLang="en-US" sz="5400" b="1" smtClean="0">
                <a:latin typeface="SVN-Aptima" pitchFamily="18" charset="0"/>
              </a:rPr>
              <a:t>       5</a:t>
            </a:r>
            <a:endParaRPr lang="en-US" altLang="en-US" sz="5400" b="1">
              <a:latin typeface="SVN-Aptima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5400" b="1">
                <a:latin typeface="SVN-Aptima" pitchFamily="18" charset="0"/>
              </a:rPr>
              <a:t>= 35,7 m</a:t>
            </a:r>
            <a:r>
              <a:rPr lang="en-US" altLang="en-US" sz="5400" b="1" baseline="30000">
                <a:latin typeface="SVN-Aptima" pitchFamily="18" charset="0"/>
              </a:rPr>
              <a:t>2</a:t>
            </a:r>
            <a:endParaRPr lang="en-US" altLang="en-US" sz="5400" b="1" dirty="0">
              <a:latin typeface="SVN-Aptima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955625" y="1890342"/>
            <a:ext cx="1752600" cy="785442"/>
          </a:xfrm>
          <a:prstGeom prst="wedgeRoundRectCallout">
            <a:avLst>
              <a:gd name="adj1" fmla="val -20833"/>
              <a:gd name="adj2" fmla="val 77052"/>
              <a:gd name="adj3" fmla="val 16667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</a:rPr>
              <a:t>1 lần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9095717" y="1890342"/>
            <a:ext cx="1752600" cy="785442"/>
          </a:xfrm>
          <a:prstGeom prst="wedgeRoundRectCallout">
            <a:avLst>
              <a:gd name="adj1" fmla="val -20833"/>
              <a:gd name="adj2" fmla="val 77052"/>
              <a:gd name="adj3" fmla="val 16667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</a:rPr>
              <a:t>1 lần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 flipH="1">
            <a:off x="13905375" y="1866900"/>
            <a:ext cx="1752600" cy="785442"/>
          </a:xfrm>
          <a:prstGeom prst="wedgeRoundRectCallout">
            <a:avLst>
              <a:gd name="adj1" fmla="val -20833"/>
              <a:gd name="adj2" fmla="val 77052"/>
              <a:gd name="adj3" fmla="val 16667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3</a:t>
            </a:r>
            <a:r>
              <a:rPr lang="en-US" sz="4800" smtClean="0">
                <a:solidFill>
                  <a:schemeClr val="tx1"/>
                </a:solidFill>
              </a:rPr>
              <a:t> lần</a:t>
            </a:r>
            <a:endParaRPr lang="en-US" sz="4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2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 animBg="1"/>
      <p:bldP spid="17" grpId="0" uiExpand="1" animBg="1"/>
      <p:bldP spid="18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-1907767" y="-599210"/>
            <a:ext cx="5059134" cy="43824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15388792" y="133031"/>
            <a:ext cx="3741016" cy="29179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6874305" y="-937540"/>
            <a:ext cx="8136326" cy="66274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87192" y="484031"/>
            <a:ext cx="12324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chemeClr val="accent4">
                    <a:lumMod val="75000"/>
                  </a:schemeClr>
                </a:solidFill>
                <a:latin typeface="SVN-Monday" pitchFamily="50" charset="0"/>
              </a:rPr>
              <a:t>Bài 1: Chuyển thành phép nhân rồi tính:</a:t>
            </a:r>
            <a:endParaRPr lang="en-US" altLang="en-US" sz="6600" b="1" dirty="0">
              <a:solidFill>
                <a:schemeClr val="accent4">
                  <a:lumMod val="75000"/>
                </a:schemeClr>
              </a:solidFill>
              <a:latin typeface="SVN-Monday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2389" y="2713815"/>
            <a:ext cx="8376011" cy="5309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5400" b="1">
                <a:solidFill>
                  <a:srgbClr val="7030A0"/>
                </a:solidFill>
                <a:latin typeface="SVN-Aptima" pitchFamily="18" charset="0"/>
              </a:rPr>
              <a:t>c/ 9,26 </a:t>
            </a:r>
            <a:r>
              <a:rPr lang="en-US" altLang="en-US" sz="5400" b="1">
                <a:solidFill>
                  <a:srgbClr val="7030A0"/>
                </a:solidFill>
                <a:latin typeface="SVN-Aptima" pitchFamily="18" charset="0"/>
              </a:rPr>
              <a:t>dm</a:t>
            </a:r>
            <a:r>
              <a:rPr lang="en-US" altLang="en-US" sz="5400" b="1" baseline="30000">
                <a:solidFill>
                  <a:srgbClr val="7030A0"/>
                </a:solidFill>
                <a:latin typeface="SVN-Aptima" pitchFamily="18" charset="0"/>
              </a:rPr>
              <a:t>3</a:t>
            </a:r>
            <a:r>
              <a:rPr lang="en-US" altLang="en-US" sz="5400" b="1">
                <a:solidFill>
                  <a:srgbClr val="7030A0"/>
                </a:solidFill>
                <a:latin typeface="SVN-Aptima" pitchFamily="18" charset="0"/>
              </a:rPr>
              <a:t> </a:t>
            </a:r>
            <a:r>
              <a:rPr lang="en-US" altLang="en-US" sz="5400" b="1" smtClean="0">
                <a:solidFill>
                  <a:srgbClr val="7030A0"/>
                </a:solidFill>
                <a:latin typeface="SVN-Aptima" pitchFamily="18" charset="0"/>
              </a:rPr>
              <a:t>x </a:t>
            </a:r>
            <a:r>
              <a:rPr lang="en-US" altLang="en-US" sz="5400" b="1">
                <a:solidFill>
                  <a:srgbClr val="7030A0"/>
                </a:solidFill>
                <a:latin typeface="SVN-Aptima" pitchFamily="18" charset="0"/>
              </a:rPr>
              <a:t>9 </a:t>
            </a:r>
            <a:r>
              <a:rPr lang="en-US" altLang="en-US" sz="5400" b="1">
                <a:solidFill>
                  <a:srgbClr val="7030A0"/>
                </a:solidFill>
                <a:latin typeface="SVN-Aptima" pitchFamily="18" charset="0"/>
              </a:rPr>
              <a:t>+ </a:t>
            </a:r>
            <a:r>
              <a:rPr lang="en-US" altLang="en-US" sz="5400" b="1" smtClean="0">
                <a:solidFill>
                  <a:srgbClr val="7030A0"/>
                </a:solidFill>
                <a:latin typeface="SVN-Aptima" pitchFamily="18" charset="0"/>
              </a:rPr>
              <a:t>9,26dm</a:t>
            </a:r>
            <a:r>
              <a:rPr lang="en-US" altLang="en-US" sz="5400" b="1" baseline="30000" smtClean="0">
                <a:solidFill>
                  <a:srgbClr val="7030A0"/>
                </a:solidFill>
                <a:latin typeface="SVN-Aptima" pitchFamily="18" charset="0"/>
              </a:rPr>
              <a:t>3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5400" b="1" smtClean="0">
                <a:latin typeface="SVN-Aptima" pitchFamily="18" charset="0"/>
              </a:rPr>
              <a:t>= 9,26 dm</a:t>
            </a:r>
            <a:r>
              <a:rPr lang="en-US" altLang="en-US" sz="5400" b="1" baseline="30000" smtClean="0">
                <a:latin typeface="SVN-Aptima" pitchFamily="18" charset="0"/>
              </a:rPr>
              <a:t>3</a:t>
            </a:r>
            <a:r>
              <a:rPr lang="en-US" altLang="en-US" sz="5400" b="1" smtClean="0">
                <a:latin typeface="SVN-Aptima" pitchFamily="18" charset="0"/>
              </a:rPr>
              <a:t> x (9 + 1)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5400" b="1" smtClean="0">
                <a:latin typeface="SVN-Aptima" pitchFamily="18" charset="0"/>
              </a:rPr>
              <a:t>= 9,26 dm</a:t>
            </a:r>
            <a:r>
              <a:rPr lang="en-US" altLang="en-US" sz="5400" b="1" baseline="30000" smtClean="0">
                <a:latin typeface="SVN-Aptima" pitchFamily="18" charset="0"/>
              </a:rPr>
              <a:t>3</a:t>
            </a:r>
            <a:r>
              <a:rPr lang="en-US" altLang="en-US" sz="5400" b="1" smtClean="0">
                <a:latin typeface="SVN-Aptima" pitchFamily="18" charset="0"/>
              </a:rPr>
              <a:t> x    10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5400" b="1" smtClean="0">
                <a:latin typeface="SVN-Aptima" pitchFamily="18" charset="0"/>
              </a:rPr>
              <a:t>= 92,6 </a:t>
            </a:r>
            <a:r>
              <a:rPr lang="en-US" altLang="en-US" sz="5400" b="1">
                <a:latin typeface="SVN-Aptima" pitchFamily="18" charset="0"/>
              </a:rPr>
              <a:t>dm</a:t>
            </a:r>
            <a:r>
              <a:rPr lang="en-US" altLang="en-US" sz="5400" b="1" baseline="30000">
                <a:latin typeface="SVN-Aptima" pitchFamily="18" charset="0"/>
              </a:rPr>
              <a:t>3</a:t>
            </a:r>
            <a:endParaRPr lang="en-US" altLang="en-US" sz="5400" b="1">
              <a:latin typeface="SVN-Aptima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8804094" y="1983443"/>
            <a:ext cx="1752600" cy="785442"/>
          </a:xfrm>
          <a:prstGeom prst="wedgeRoundRectCallout">
            <a:avLst>
              <a:gd name="adj1" fmla="val -20833"/>
              <a:gd name="adj2" fmla="val 77052"/>
              <a:gd name="adj3" fmla="val 16667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9</a:t>
            </a:r>
            <a:r>
              <a:rPr lang="en-US" sz="4800" smtClean="0">
                <a:solidFill>
                  <a:schemeClr val="tx1"/>
                </a:solidFill>
              </a:rPr>
              <a:t> lần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1359789" y="1983443"/>
            <a:ext cx="1752600" cy="785442"/>
          </a:xfrm>
          <a:prstGeom prst="wedgeRoundRectCallout">
            <a:avLst>
              <a:gd name="adj1" fmla="val -20833"/>
              <a:gd name="adj2" fmla="val 77052"/>
              <a:gd name="adj3" fmla="val 16667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</a:rPr>
              <a:t>1 lần</a:t>
            </a:r>
            <a:endParaRPr lang="en-US" sz="480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4712662"/>
            <a:ext cx="5784690" cy="5574338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63664" y="4712662"/>
            <a:ext cx="4824336" cy="55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3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2900"/>
            <a:ext cx="5942228" cy="1934912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9349007" y="2628900"/>
            <a:ext cx="8178830" cy="2118657"/>
          </a:xfrm>
          <a:prstGeom prst="wedgeRoundRectCallout">
            <a:avLst>
              <a:gd name="adj1" fmla="val 22490"/>
              <a:gd name="adj2" fmla="val 62506"/>
              <a:gd name="adj3" fmla="val 16667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31770" y="2628900"/>
            <a:ext cx="8178830" cy="2118657"/>
          </a:xfrm>
          <a:prstGeom prst="wedgeRoundRectCallout">
            <a:avLst>
              <a:gd name="adj1" fmla="val -27122"/>
              <a:gd name="adj2" fmla="val 68971"/>
              <a:gd name="adj3" fmla="val 16667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5638800" y="5676900"/>
            <a:ext cx="6629400" cy="1907564"/>
            <a:chOff x="0" y="0"/>
            <a:chExt cx="912875" cy="322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2875" cy="322065"/>
            </a:xfrm>
            <a:custGeom>
              <a:avLst/>
              <a:gdLst/>
              <a:ahLst/>
              <a:cxnLst/>
              <a:rect l="l" t="t" r="r" b="b"/>
              <a:pathLst>
                <a:path w="912875" h="322065">
                  <a:moveTo>
                    <a:pt x="55635" y="0"/>
                  </a:moveTo>
                  <a:lnTo>
                    <a:pt x="857239" y="0"/>
                  </a:lnTo>
                  <a:cubicBezTo>
                    <a:pt x="887966" y="0"/>
                    <a:pt x="912875" y="24909"/>
                    <a:pt x="912875" y="55635"/>
                  </a:cubicBezTo>
                  <a:lnTo>
                    <a:pt x="912875" y="266429"/>
                  </a:lnTo>
                  <a:cubicBezTo>
                    <a:pt x="912875" y="297156"/>
                    <a:pt x="887966" y="322065"/>
                    <a:pt x="857239" y="322065"/>
                  </a:cubicBezTo>
                  <a:lnTo>
                    <a:pt x="55635" y="322065"/>
                  </a:lnTo>
                  <a:cubicBezTo>
                    <a:pt x="24909" y="322065"/>
                    <a:pt x="0" y="297156"/>
                    <a:pt x="0" y="266429"/>
                  </a:cubicBezTo>
                  <a:lnTo>
                    <a:pt x="0" y="55635"/>
                  </a:lnTo>
                  <a:cubicBezTo>
                    <a:pt x="0" y="24909"/>
                    <a:pt x="24909" y="0"/>
                    <a:pt x="55635" y="0"/>
                  </a:cubicBezTo>
                  <a:close/>
                </a:path>
              </a:pathLst>
            </a:custGeom>
            <a:solidFill>
              <a:srgbClr val="9DD8F6"/>
            </a:solidFill>
            <a:ln w="57150">
              <a:solidFill>
                <a:srgbClr val="1E294B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35901" y="7883664"/>
            <a:ext cx="5435198" cy="1908036"/>
            <a:chOff x="0" y="0"/>
            <a:chExt cx="1273418" cy="3220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3418" cy="322065"/>
            </a:xfrm>
            <a:custGeom>
              <a:avLst/>
              <a:gdLst/>
              <a:ahLst/>
              <a:cxnLst/>
              <a:rect l="l" t="t" r="r" b="b"/>
              <a:pathLst>
                <a:path w="1273418" h="322065">
                  <a:moveTo>
                    <a:pt x="39883" y="0"/>
                  </a:moveTo>
                  <a:lnTo>
                    <a:pt x="1233535" y="0"/>
                  </a:lnTo>
                  <a:cubicBezTo>
                    <a:pt x="1244112" y="0"/>
                    <a:pt x="1254257" y="4202"/>
                    <a:pt x="1261736" y="11682"/>
                  </a:cubicBezTo>
                  <a:cubicBezTo>
                    <a:pt x="1269216" y="19161"/>
                    <a:pt x="1273418" y="29306"/>
                    <a:pt x="1273418" y="39883"/>
                  </a:cubicBezTo>
                  <a:lnTo>
                    <a:pt x="1273418" y="282182"/>
                  </a:lnTo>
                  <a:cubicBezTo>
                    <a:pt x="1273418" y="292759"/>
                    <a:pt x="1269216" y="302904"/>
                    <a:pt x="1261736" y="310383"/>
                  </a:cubicBezTo>
                  <a:cubicBezTo>
                    <a:pt x="1254257" y="317863"/>
                    <a:pt x="1244112" y="322065"/>
                    <a:pt x="1233535" y="322065"/>
                  </a:cubicBezTo>
                  <a:lnTo>
                    <a:pt x="39883" y="322065"/>
                  </a:lnTo>
                  <a:cubicBezTo>
                    <a:pt x="29306" y="322065"/>
                    <a:pt x="19161" y="317863"/>
                    <a:pt x="11682" y="310383"/>
                  </a:cubicBezTo>
                  <a:cubicBezTo>
                    <a:pt x="4202" y="302904"/>
                    <a:pt x="0" y="292759"/>
                    <a:pt x="0" y="282182"/>
                  </a:cubicBezTo>
                  <a:lnTo>
                    <a:pt x="0" y="39883"/>
                  </a:lnTo>
                  <a:cubicBezTo>
                    <a:pt x="0" y="29306"/>
                    <a:pt x="4202" y="19161"/>
                    <a:pt x="11682" y="11682"/>
                  </a:cubicBezTo>
                  <a:cubicBezTo>
                    <a:pt x="19161" y="4202"/>
                    <a:pt x="29306" y="0"/>
                    <a:pt x="39883" y="0"/>
                  </a:cubicBezTo>
                  <a:close/>
                </a:path>
              </a:pathLst>
            </a:custGeom>
            <a:solidFill>
              <a:srgbClr val="9DD8F6"/>
            </a:solidFill>
            <a:ln w="57150">
              <a:solidFill>
                <a:srgbClr val="1E294B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-1868363" y="0"/>
            <a:ext cx="5509928" cy="25245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4986626" y="-364521"/>
            <a:ext cx="3511314" cy="33644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601830" y="5033163"/>
            <a:ext cx="4896111" cy="63361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-314585" y="5309382"/>
            <a:ext cx="4997911" cy="543251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955652" y="6186964"/>
            <a:ext cx="59956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smtClean="0">
                <a:solidFill>
                  <a:srgbClr val="1E294B"/>
                </a:solidFill>
                <a:latin typeface="SVN-Monday" pitchFamily="50" charset="0"/>
              </a:rPr>
              <a:t>Chúng ta cần lưu ý điều gì?</a:t>
            </a:r>
            <a:endParaRPr lang="en-US" sz="4800">
              <a:solidFill>
                <a:srgbClr val="1E294B"/>
              </a:solidFill>
              <a:latin typeface="SVN-Monday" pitchFamily="50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58000" y="8219192"/>
            <a:ext cx="4279001" cy="130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b="1" smtClean="0">
                <a:solidFill>
                  <a:srgbClr val="1E294B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VN-Aptima" pitchFamily="18" charset="0"/>
              </a:rPr>
              <a:t>Trình tự thực hiện của phép tínhh</a:t>
            </a:r>
            <a:endParaRPr lang="en-US" sz="3800" b="1">
              <a:solidFill>
                <a:srgbClr val="1E294B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VN-Aptim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28081" y="496550"/>
            <a:ext cx="50209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rgbClr val="002060"/>
                </a:solidFill>
                <a:latin typeface="SVN-Shintia Script" pitchFamily="2" charset="0"/>
              </a:rPr>
              <a:t>Bài 2: Tính</a:t>
            </a:r>
            <a:endParaRPr lang="en-US" altLang="en-US" sz="8800" b="1" dirty="0">
              <a:solidFill>
                <a:srgbClr val="002060"/>
              </a:solidFill>
              <a:latin typeface="SVN-Shintia Script" pitchFamily="2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63640" y="3213437"/>
            <a:ext cx="82803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latin typeface="SVN-Aptima" pitchFamily="18" charset="0"/>
              </a:rPr>
              <a:t>a</a:t>
            </a:r>
            <a:r>
              <a:rPr lang="en-US" altLang="en-US" sz="6000" b="1" dirty="0">
                <a:latin typeface="SVN-Aptima" pitchFamily="18" charset="0"/>
              </a:rPr>
              <a:t>)</a:t>
            </a:r>
            <a:r>
              <a:rPr lang="en-US" altLang="en-US" sz="6000" b="1" dirty="0" smtClean="0">
                <a:latin typeface="SVN-Aptima" pitchFamily="18" charset="0"/>
              </a:rPr>
              <a:t> </a:t>
            </a:r>
            <a:r>
              <a:rPr lang="en-US" altLang="en-US" sz="6000" b="1" dirty="0">
                <a:latin typeface="SVN-Aptima" pitchFamily="18" charset="0"/>
              </a:rPr>
              <a:t>3,125 + 2,075 x 2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574668" y="2933700"/>
            <a:ext cx="84085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latin typeface="SVN-Aptima" pitchFamily="18" charset="0"/>
              </a:rPr>
              <a:t>b) </a:t>
            </a:r>
            <a:r>
              <a:rPr lang="en-US" altLang="en-US" sz="6000" b="1" dirty="0">
                <a:latin typeface="SVN-Aptima" pitchFamily="18" charset="0"/>
              </a:rPr>
              <a:t>(3,125 + 2,075) x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68327">
            <a:off x="-1898372" y="7904843"/>
            <a:ext cx="515553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68327">
            <a:off x="15542149" y="-1149250"/>
            <a:ext cx="5155539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15964"/>
            <a:ext cx="1768355" cy="178437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39477" y="38100"/>
            <a:ext cx="1413872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E294B"/>
                </a:solidFill>
                <a:latin typeface="SVN-Shintia Script" pitchFamily="2" charset="0"/>
              </a:rPr>
              <a:t>Trình tự thực hiện của </a:t>
            </a:r>
            <a:r>
              <a:rPr lang="en-US" sz="8000">
                <a:solidFill>
                  <a:srgbClr val="1E294B"/>
                </a:solidFill>
                <a:latin typeface="SVN-Shintia Script" pitchFamily="2" charset="0"/>
              </a:rPr>
              <a:t>phép </a:t>
            </a:r>
            <a:r>
              <a:rPr lang="en-US" sz="8000" smtClean="0">
                <a:solidFill>
                  <a:srgbClr val="1E294B"/>
                </a:solidFill>
                <a:latin typeface="SVN-Shintia Script" pitchFamily="2" charset="0"/>
              </a:rPr>
              <a:t>tính</a:t>
            </a:r>
            <a:endParaRPr lang="en-US" sz="8000">
              <a:solidFill>
                <a:srgbClr val="1E294B"/>
              </a:solidFill>
              <a:latin typeface="SVN-Shintia Script" pitchFamily="2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745090" y="5510376"/>
            <a:ext cx="1027122" cy="1232128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429380472"/>
              </p:ext>
            </p:extLst>
          </p:nvPr>
        </p:nvGraphicFramePr>
        <p:xfrm>
          <a:off x="3429000" y="1800337"/>
          <a:ext cx="11430000" cy="6776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76528" y="5255406"/>
            <a:ext cx="4592472" cy="50315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186530" y="5064152"/>
            <a:ext cx="4675909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C7EB6FA6-8C12-4632-BE54-1B02BF0E6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>
                                            <p:graphicEl>
                                              <a:dgm id="{C7EB6FA6-8C12-4632-BE54-1B02BF0E6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4268F14-DB4D-4B0C-9004-DC38646A6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>
                                            <p:graphicEl>
                                              <a:dgm id="{F4268F14-DB4D-4B0C-9004-DC38646A6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4747C87-8D16-4EF3-9A2A-122F6FFA9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>
                                            <p:graphicEl>
                                              <a:dgm id="{74747C87-8D16-4EF3-9A2A-122F6FFA9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40D85D6-2CDF-407B-9F7C-955738793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>
                                            <p:graphicEl>
                                              <a:dgm id="{D40D85D6-2CDF-407B-9F7C-955738793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5E7F0C03-0D61-42AF-B02F-163746E8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>
                                            <p:graphicEl>
                                              <a:dgm id="{5E7F0C03-0D61-42AF-B02F-163746E8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AF017AA-F3D4-4E54-8C19-C891EA687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>
                                            <p:graphicEl>
                                              <a:dgm id="{FAF017AA-F3D4-4E54-8C19-C891EA687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2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756</Words>
  <Application>Microsoft Office PowerPoint</Application>
  <PresentationFormat>Custom</PresentationFormat>
  <Paragraphs>107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SVN-Aptima</vt:lpstr>
      <vt:lpstr>SVN-Redressed</vt:lpstr>
      <vt:lpstr>SVN-Ziclets</vt:lpstr>
      <vt:lpstr>Calibri</vt:lpstr>
      <vt:lpstr>SVN-Shintia Script</vt:lpstr>
      <vt:lpstr>Quicksand</vt:lpstr>
      <vt:lpstr>SVN-Poky's</vt:lpstr>
      <vt:lpstr>SVN-Marpesia Pro</vt:lpstr>
      <vt:lpstr>SVN-Prima</vt:lpstr>
      <vt:lpstr>SVN-Sticky Toffee Pudding</vt:lpstr>
      <vt:lpstr>SVN-Monday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Luyện tập trang 162</dc:title>
  <cp:lastModifiedBy>admin</cp:lastModifiedBy>
  <cp:revision>34</cp:revision>
  <dcterms:created xsi:type="dcterms:W3CDTF">2006-08-16T00:00:00Z</dcterms:created>
  <dcterms:modified xsi:type="dcterms:W3CDTF">2023-04-13T08:19:07Z</dcterms:modified>
  <dc:identifier>DAFfw_a4kQQ</dc:identifier>
</cp:coreProperties>
</file>