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6"/>
  </p:notesMasterIdLst>
  <p:sldIdLst>
    <p:sldId id="2007577196" r:id="rId2"/>
    <p:sldId id="2007577203" r:id="rId3"/>
    <p:sldId id="2007577204" r:id="rId4"/>
    <p:sldId id="2007577205" r:id="rId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6415"/>
    <a:srgbClr val="FCCA4E"/>
    <a:srgbClr val="FBB917"/>
    <a:srgbClr val="F3ED42"/>
    <a:srgbClr val="DBF3F3"/>
    <a:srgbClr val="5A9E7D"/>
    <a:srgbClr val="F8E351"/>
    <a:srgbClr val="EE6D2E"/>
    <a:srgbClr val="99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43F84995-533C-4982-979B-8EF9128270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69A90BE3-6F64-4C75-A9C9-80376DD5793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64F7B8FD-9CD3-42E1-8D77-67F58AF138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BE44908F-CA62-4AE6-B25B-19F679019A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1862" name="Rectangle 6">
            <a:extLst>
              <a:ext uri="{FF2B5EF4-FFF2-40B4-BE49-F238E27FC236}">
                <a16:creationId xmlns:a16="http://schemas.microsoft.com/office/drawing/2014/main" id="{ED66EC05-CFE9-4751-980C-B83E891B63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21863" name="Rectangle 7">
            <a:extLst>
              <a:ext uri="{FF2B5EF4-FFF2-40B4-BE49-F238E27FC236}">
                <a16:creationId xmlns:a16="http://schemas.microsoft.com/office/drawing/2014/main" id="{F7D828DC-693F-436D-B970-1A0F078D63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492F60C-A786-405E-A898-75724BC4AA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4CE67B-080B-41CB-B26A-F8BD7C7F9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96EB6B-AF00-4072-B648-58BD8B003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231EC5-A634-4ECF-BDD1-37C7D506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15F3-B87F-4F30-BFAC-670D2B777C3C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1BCBF3-AEE9-41C2-BEF7-DD59F202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7D3795-D8A8-43AB-9016-C23D00EC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BA2-E24F-4A33-8698-932107866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BF011-D92C-4F0C-822A-AE15B341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AEBD60-9D51-4E29-8943-F2F686E78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75088-E516-466D-AF38-5652F3AC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15F3-B87F-4F30-BFAC-670D2B777C3C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71B2E2-A3C4-4D83-8530-8ABA85ED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515510-D018-4C4F-A268-243892CE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BA2-E24F-4A33-8698-932107866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0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B0A7912-0B18-4335-A069-2362ECE3D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8EF1DED-9227-49E9-A49B-F9AEDC70C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F4AE6-96E8-48CB-B5AA-642534A6F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15F3-B87F-4F30-BFAC-670D2B777C3C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1B09AD-3D58-4F34-8478-1397F393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2A354-EC39-4840-ACB9-D8A39CD8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BA2-E24F-4A33-8698-932107866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9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C18880-AFF8-419E-90B8-BE86D524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EC2BF3-3C1E-4894-A8FD-5AD6AB20F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A6EAD9-4735-4589-BFCB-80CA82F2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15F3-B87F-4F30-BFAC-670D2B777C3C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F390A1-276E-4B3F-9A3A-B5E1A4EF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0B1798-EE21-405A-80C3-14C67D3B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BA2-E24F-4A33-8698-932107866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BA0A4C-C1B5-4C53-AB3A-248BEBA5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33D288-282C-4C41-9B8F-B1FD3ED35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5C1FE0-E145-427E-A501-B2FF108B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15F3-B87F-4F30-BFAC-670D2B777C3C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5C517C-D03B-43E1-84A0-D737DE9C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5E519E-6C60-4254-B650-61C32B9E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BA2-E24F-4A33-8698-932107866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4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B7B197-54B6-4514-A5AE-7004CF25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6F7DE6-97B4-4F0C-9357-C07FC8B49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6CFFA5-280E-4B79-888C-1523876BD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328E6F-309C-43C5-A14E-1F9C7645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15F3-B87F-4F30-BFAC-670D2B777C3C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C0697B-C035-4115-ACE2-52662109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A59BFF-1324-4399-A945-E5A5FA27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BA2-E24F-4A33-8698-932107866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7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59E95-6077-43E0-AED2-A0E50734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2FD9F0-7E25-4DB1-92F5-D365F27C5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9CDBA9-0554-4770-81D0-607D2F69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BB86AE1-2CB4-418C-B765-76900D515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3BDF6B-15C1-43C6-BD45-5198A9A52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B58A2D-644D-4CFC-85B6-7EA5D985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15F3-B87F-4F30-BFAC-670D2B777C3C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C03EDC-F9DE-43D1-A3C7-E8EAEB39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3CCE24-5C00-4086-B693-D7160386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BA2-E24F-4A33-8698-932107866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7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75728-051A-42FB-B42C-2F49086C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DDF764-FA55-4350-9FAB-7BC4A2C9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15F3-B87F-4F30-BFAC-670D2B777C3C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B0F793-52FB-416B-B34C-768923A4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7D13DD4-AA12-49F4-8BC6-212B2272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BA2-E24F-4A33-8698-932107866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4A73F1-1FEE-49AC-B30B-02536C9A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15F3-B87F-4F30-BFAC-670D2B777C3C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7767E2-1141-4010-AA4D-1E1BF69B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B17312-DAC6-4A11-ACBA-030A2C5C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BA2-E24F-4A33-8698-932107866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9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690E3-3909-41CE-B694-2C7745E9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59B674-9972-4AB1-95B5-A20846A47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56C260-D6C0-439A-B9E3-5D5F9CAFA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ED2F5D-A566-425E-8B2E-F9223251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15F3-B87F-4F30-BFAC-670D2B777C3C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2D112B-8B3E-4615-9436-D350CF1B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E81705-3615-43A8-B495-6F45BFC1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BA2-E24F-4A33-8698-932107866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32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2D714-5001-4DF1-A20F-132423C45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15D4308-735C-457E-BDD1-9DADFB9C1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9FE8D6-B2E1-46BB-97AE-420FEBEB5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891BAC-58FE-4D76-8842-DB8D4469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15F3-B87F-4F30-BFAC-670D2B777C3C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466800-028C-4BF7-8FEF-E4CAE88CC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DEDC1-32AA-411C-B63B-7A80CA3C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BA2-E24F-4A33-8698-932107866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5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2506A5D-443E-4628-91FD-7366AF42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03476A-06ED-4E26-81FD-8CDECB827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70C839-DBF8-425B-8BC6-BBE081303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15F3-B87F-4F30-BFAC-670D2B777C3C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A66A1-5414-4612-BD87-CEFDC9D6E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53D3A5-205C-468E-B2DF-A45838994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4BA2-E24F-4A33-8698-932107866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63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file:///C:\Users\thaom\Downloads\Tieng-ting-www_nhacchuongvui_com.mp3" TargetMode="External"/><Relationship Id="rId1" Type="http://schemas.microsoft.com/office/2007/relationships/media" Target="file:///C:\Users\thaom\Downloads\Tieng-ting-www_nhacchuongvui_com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A2F3B54-76A4-4A22-80AD-49AC0E48CDEF}"/>
              </a:ext>
            </a:extLst>
          </p:cNvPr>
          <p:cNvSpPr txBox="1"/>
          <p:nvPr/>
        </p:nvSpPr>
        <p:spPr>
          <a:xfrm>
            <a:off x="4399794" y="241077"/>
            <a:ext cx="6423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5A9E7D"/>
                </a:solidFill>
                <a:latin typeface="#9Slide05 SVNKitten" pitchFamily="2" charset="0"/>
              </a:rPr>
              <a:t>Hái hoa tặng mẹ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3582C8-51E6-462E-B4E5-88A40DACFD7B}"/>
              </a:ext>
            </a:extLst>
          </p:cNvPr>
          <p:cNvGrpSpPr/>
          <p:nvPr/>
        </p:nvGrpSpPr>
        <p:grpSpPr>
          <a:xfrm>
            <a:off x="3143894" y="1851937"/>
            <a:ext cx="7699375" cy="990600"/>
            <a:chOff x="3143894" y="1851937"/>
            <a:chExt cx="7699375" cy="9906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DE2AE6C-F1D3-48AD-B578-1CBC4542A8B6}"/>
                </a:ext>
              </a:extLst>
            </p:cNvPr>
            <p:cNvSpPr/>
            <p:nvPr/>
          </p:nvSpPr>
          <p:spPr>
            <a:xfrm>
              <a:off x="3640782" y="1851937"/>
              <a:ext cx="7202487" cy="990600"/>
            </a:xfrm>
            <a:prstGeom prst="roundRect">
              <a:avLst/>
            </a:prstGeom>
            <a:solidFill>
              <a:srgbClr val="F8E351"/>
            </a:solidFill>
            <a:ln w="38100">
              <a:solidFill>
                <a:srgbClr val="BA64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127">
              <a:extLst>
                <a:ext uri="{FF2B5EF4-FFF2-40B4-BE49-F238E27FC236}">
                  <a16:creationId xmlns:a16="http://schemas.microsoft.com/office/drawing/2014/main" id="{E0F90DAF-8C7F-4052-8662-9BBFC6BC1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3894" y="2025551"/>
              <a:ext cx="76993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  Câu 1: 0,5 km</a:t>
              </a:r>
              <a:r>
                <a:rPr lang="en-US" altLang="en-US" sz="40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 =     …....    ha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904A59E4-C11C-4D8E-B09E-C032BFA23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548"/>
            <a:ext cx="12192000" cy="11789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A33B4B-21F1-426D-B928-B7B8B50C267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" y="-90615"/>
            <a:ext cx="660400" cy="1209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54CE-E3E3-4548-A523-AE0AE5853DC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599" y="5374851"/>
            <a:ext cx="1961343" cy="14976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0AD17B7-D63A-458D-889F-D84204E8CA5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961" y="5491843"/>
            <a:ext cx="891289" cy="13661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59E2637-FAB6-4538-9B58-C0D2E522E43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7" y="3090258"/>
            <a:ext cx="3219163" cy="344813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B08B2A4-7A2A-480B-A052-C328B0F4B48B}"/>
              </a:ext>
            </a:extLst>
          </p:cNvPr>
          <p:cNvGrpSpPr/>
          <p:nvPr/>
        </p:nvGrpSpPr>
        <p:grpSpPr>
          <a:xfrm>
            <a:off x="3134467" y="3755019"/>
            <a:ext cx="7708802" cy="990600"/>
            <a:chOff x="3134467" y="3755019"/>
            <a:chExt cx="7708802" cy="9906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A77FC35-FA0E-4C61-A066-BD5852FBB5F6}"/>
                </a:ext>
              </a:extLst>
            </p:cNvPr>
            <p:cNvSpPr/>
            <p:nvPr/>
          </p:nvSpPr>
          <p:spPr>
            <a:xfrm>
              <a:off x="3640782" y="3755019"/>
              <a:ext cx="7202487" cy="990600"/>
            </a:xfrm>
            <a:prstGeom prst="roundRect">
              <a:avLst/>
            </a:prstGeom>
            <a:solidFill>
              <a:srgbClr val="F8E351"/>
            </a:solidFill>
            <a:ln w="38100">
              <a:solidFill>
                <a:srgbClr val="BA64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119">
              <a:extLst>
                <a:ext uri="{FF2B5EF4-FFF2-40B4-BE49-F238E27FC236}">
                  <a16:creationId xmlns:a16="http://schemas.microsoft.com/office/drawing/2014/main" id="{8E47A7A2-CFD9-40CC-B68C-5F5B46D77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467" y="3911947"/>
              <a:ext cx="76993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  Câu 2: 24946 m</a:t>
              </a:r>
              <a:r>
                <a:rPr lang="en-US" altLang="en-US" sz="40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  </a:t>
              </a:r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=  …......…  ha</a:t>
              </a:r>
              <a:endParaRPr lang="en-US" altLang="en-US" sz="4000" b="1" baseline="30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 Box 121">
            <a:extLst>
              <a:ext uri="{FF2B5EF4-FFF2-40B4-BE49-F238E27FC236}">
                <a16:creationId xmlns:a16="http://schemas.microsoft.com/office/drawing/2014/main" id="{50E0E760-6F5A-4686-86FB-02DDD821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355" y="3858472"/>
            <a:ext cx="1782606" cy="707886"/>
          </a:xfrm>
          <a:prstGeom prst="rect">
            <a:avLst/>
          </a:prstGeom>
          <a:solidFill>
            <a:srgbClr val="F8E35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2,4946</a:t>
            </a:r>
          </a:p>
        </p:txBody>
      </p:sp>
      <p:sp>
        <p:nvSpPr>
          <p:cNvPr id="14" name="Text Box 124">
            <a:extLst>
              <a:ext uri="{FF2B5EF4-FFF2-40B4-BE49-F238E27FC236}">
                <a16:creationId xmlns:a16="http://schemas.microsoft.com/office/drawing/2014/main" id="{F0AA5469-12EE-4AEE-9EB9-75548FBDD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582" y="1989878"/>
            <a:ext cx="1143000" cy="707886"/>
          </a:xfrm>
          <a:prstGeom prst="rect">
            <a:avLst/>
          </a:prstGeom>
          <a:solidFill>
            <a:srgbClr val="F8E35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06AE0-3624-4388-9C99-D256A634B0E9}"/>
              </a:ext>
            </a:extLst>
          </p:cNvPr>
          <p:cNvSpPr txBox="1"/>
          <p:nvPr/>
        </p:nvSpPr>
        <p:spPr>
          <a:xfrm>
            <a:off x="459915" y="536953"/>
            <a:ext cx="22405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#9Slide06 SVNKarlita" pitchFamily="2" charset="-128"/>
                <a:ea typeface="#9Slide06 SVNKarlita" pitchFamily="2" charset="-128"/>
                <a:cs typeface="#9Slide06 SVNKarlita" pitchFamily="2" charset="-128"/>
              </a:rPr>
              <a:t>Khởi</a:t>
            </a:r>
          </a:p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#9Slide06 SVNKarlita" pitchFamily="2" charset="-128"/>
                <a:ea typeface="#9Slide06 SVNKarlita" pitchFamily="2" charset="-128"/>
                <a:cs typeface="#9Slide06 SVNKarlita" pitchFamily="2" charset="-128"/>
              </a:rPr>
              <a:t>động</a:t>
            </a:r>
          </a:p>
        </p:txBody>
      </p:sp>
      <p:pic>
        <p:nvPicPr>
          <p:cNvPr id="202754" name="Picture 2">
            <a:extLst>
              <a:ext uri="{FF2B5EF4-FFF2-40B4-BE49-F238E27FC236}">
                <a16:creationId xmlns:a16="http://schemas.microsoft.com/office/drawing/2014/main" id="{D9B253FE-93B4-403A-A9F5-5EAB8FCF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439887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9FC5C1F-EF8D-4213-91D3-6FF92AB0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785" y="3460994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0274160-5D00-413F-9FAD-315C177A52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51859" y="631782"/>
            <a:ext cx="487363" cy="487363"/>
          </a:xfrm>
          <a:prstGeom prst="rect">
            <a:avLst/>
          </a:prstGeom>
        </p:spPr>
      </p:pic>
      <p:pic>
        <p:nvPicPr>
          <p:cNvPr id="2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798F27B-B160-41E5-AC07-4C8A1897A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95540" y="39119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7" grpId="0"/>
      <p:bldP spid="11" grpId="0" animBg="1"/>
      <p:bldP spid="1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04A59E4-C11C-4D8E-B09E-C032BFA23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" y="6041156"/>
            <a:ext cx="12192000" cy="11789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A33B4B-21F1-426D-B928-B7B8B50C26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" y="-90615"/>
            <a:ext cx="660400" cy="1209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54CE-E3E3-4548-A523-AE0AE5853D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599" y="5374851"/>
            <a:ext cx="1961343" cy="14976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0AD17B7-D63A-458D-889F-D84204E8CA5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961" y="5491843"/>
            <a:ext cx="891289" cy="136615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15F91B6-CC00-4CB1-894D-5A2E7716F801}"/>
              </a:ext>
            </a:extLst>
          </p:cNvPr>
          <p:cNvGrpSpPr/>
          <p:nvPr/>
        </p:nvGrpSpPr>
        <p:grpSpPr>
          <a:xfrm>
            <a:off x="495187" y="-99851"/>
            <a:ext cx="2504963" cy="1368440"/>
            <a:chOff x="536243" y="3160"/>
            <a:chExt cx="2504963" cy="136844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F193D4C-1F03-4A10-8236-C5EF738CFF2A}"/>
                </a:ext>
              </a:extLst>
            </p:cNvPr>
            <p:cNvSpPr/>
            <p:nvPr/>
          </p:nvSpPr>
          <p:spPr>
            <a:xfrm>
              <a:off x="1219200" y="391789"/>
              <a:ext cx="1739015" cy="979811"/>
            </a:xfrm>
            <a:custGeom>
              <a:avLst/>
              <a:gdLst>
                <a:gd name="connsiteX0" fmla="*/ 0 w 1739015"/>
                <a:gd name="connsiteY0" fmla="*/ 163305 h 979811"/>
                <a:gd name="connsiteX1" fmla="*/ 163305 w 1739015"/>
                <a:gd name="connsiteY1" fmla="*/ 0 h 979811"/>
                <a:gd name="connsiteX2" fmla="*/ 591735 w 1739015"/>
                <a:gd name="connsiteY2" fmla="*/ 0 h 979811"/>
                <a:gd name="connsiteX3" fmla="*/ 1048412 w 1739015"/>
                <a:gd name="connsiteY3" fmla="*/ 0 h 979811"/>
                <a:gd name="connsiteX4" fmla="*/ 1575710 w 1739015"/>
                <a:gd name="connsiteY4" fmla="*/ 0 h 979811"/>
                <a:gd name="connsiteX5" fmla="*/ 1739015 w 1739015"/>
                <a:gd name="connsiteY5" fmla="*/ 163305 h 979811"/>
                <a:gd name="connsiteX6" fmla="*/ 1739015 w 1739015"/>
                <a:gd name="connsiteY6" fmla="*/ 816506 h 979811"/>
                <a:gd name="connsiteX7" fmla="*/ 1575710 w 1739015"/>
                <a:gd name="connsiteY7" fmla="*/ 979811 h 979811"/>
                <a:gd name="connsiteX8" fmla="*/ 1133156 w 1739015"/>
                <a:gd name="connsiteY8" fmla="*/ 979811 h 979811"/>
                <a:gd name="connsiteX9" fmla="*/ 648231 w 1739015"/>
                <a:gd name="connsiteY9" fmla="*/ 979811 h 979811"/>
                <a:gd name="connsiteX10" fmla="*/ 163305 w 1739015"/>
                <a:gd name="connsiteY10" fmla="*/ 979811 h 979811"/>
                <a:gd name="connsiteX11" fmla="*/ 0 w 1739015"/>
                <a:gd name="connsiteY11" fmla="*/ 816506 h 979811"/>
                <a:gd name="connsiteX12" fmla="*/ 0 w 1739015"/>
                <a:gd name="connsiteY12" fmla="*/ 163305 h 97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9015" h="979811" extrusionOk="0">
                  <a:moveTo>
                    <a:pt x="0" y="163305"/>
                  </a:moveTo>
                  <a:cubicBezTo>
                    <a:pt x="3558" y="75612"/>
                    <a:pt x="69459" y="-4614"/>
                    <a:pt x="163305" y="0"/>
                  </a:cubicBezTo>
                  <a:cubicBezTo>
                    <a:pt x="314070" y="-16312"/>
                    <a:pt x="450218" y="-17013"/>
                    <a:pt x="591735" y="0"/>
                  </a:cubicBezTo>
                  <a:cubicBezTo>
                    <a:pt x="733252" y="17013"/>
                    <a:pt x="820618" y="13434"/>
                    <a:pt x="1048412" y="0"/>
                  </a:cubicBezTo>
                  <a:cubicBezTo>
                    <a:pt x="1276206" y="-13434"/>
                    <a:pt x="1389144" y="-1418"/>
                    <a:pt x="1575710" y="0"/>
                  </a:cubicBezTo>
                  <a:cubicBezTo>
                    <a:pt x="1675821" y="13311"/>
                    <a:pt x="1730325" y="64336"/>
                    <a:pt x="1739015" y="163305"/>
                  </a:cubicBezTo>
                  <a:cubicBezTo>
                    <a:pt x="1724585" y="442976"/>
                    <a:pt x="1765750" y="518124"/>
                    <a:pt x="1739015" y="816506"/>
                  </a:cubicBezTo>
                  <a:cubicBezTo>
                    <a:pt x="1758942" y="909519"/>
                    <a:pt x="1664097" y="978142"/>
                    <a:pt x="1575710" y="979811"/>
                  </a:cubicBezTo>
                  <a:cubicBezTo>
                    <a:pt x="1399742" y="976651"/>
                    <a:pt x="1285594" y="982983"/>
                    <a:pt x="1133156" y="979811"/>
                  </a:cubicBezTo>
                  <a:cubicBezTo>
                    <a:pt x="980718" y="976639"/>
                    <a:pt x="830248" y="989610"/>
                    <a:pt x="648231" y="979811"/>
                  </a:cubicBezTo>
                  <a:cubicBezTo>
                    <a:pt x="466214" y="970012"/>
                    <a:pt x="301898" y="990603"/>
                    <a:pt x="163305" y="979811"/>
                  </a:cubicBezTo>
                  <a:cubicBezTo>
                    <a:pt x="85497" y="990181"/>
                    <a:pt x="-2025" y="898083"/>
                    <a:pt x="0" y="816506"/>
                  </a:cubicBezTo>
                  <a:cubicBezTo>
                    <a:pt x="-10854" y="543140"/>
                    <a:pt x="-25466" y="357917"/>
                    <a:pt x="0" y="163305"/>
                  </a:cubicBezTo>
                  <a:close/>
                </a:path>
              </a:pathLst>
            </a:custGeom>
            <a:noFill/>
            <a:ln w="38100">
              <a:solidFill>
                <a:srgbClr val="BA6415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391918039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图片 25">
              <a:extLst>
                <a:ext uri="{FF2B5EF4-FFF2-40B4-BE49-F238E27FC236}">
                  <a16:creationId xmlns:a16="http://schemas.microsoft.com/office/drawing/2014/main" id="{C37AC59E-4BF5-4721-AE19-221AAE928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3956">
              <a:off x="536243" y="3160"/>
              <a:ext cx="1448907" cy="102220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DC0386-3409-45BC-8FB4-3CFF7B8EFAAC}"/>
                </a:ext>
              </a:extLst>
            </p:cNvPr>
            <p:cNvSpPr txBox="1"/>
            <p:nvPr/>
          </p:nvSpPr>
          <p:spPr>
            <a:xfrm>
              <a:off x="1503621" y="514264"/>
              <a:ext cx="15375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75000"/>
                    </a:schemeClr>
                  </a:solidFill>
                  <a:latin typeface="#9Slide05 SVNKitten" pitchFamily="2" charset="0"/>
                </a:rPr>
                <a:t>Bài 1</a:t>
              </a:r>
            </a:p>
          </p:txBody>
        </p:sp>
      </p:grpSp>
      <p:sp>
        <p:nvSpPr>
          <p:cNvPr id="26" name="Text Box 4">
            <a:extLst>
              <a:ext uri="{FF2B5EF4-FFF2-40B4-BE49-F238E27FC236}">
                <a16:creationId xmlns:a16="http://schemas.microsoft.com/office/drawing/2014/main" id="{F6957648-2526-4BD1-8539-153A77F6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786" y="482442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Viết số thích hợp vào chỗ chấm</a:t>
            </a:r>
          </a:p>
        </p:txBody>
      </p:sp>
      <p:graphicFrame>
        <p:nvGraphicFramePr>
          <p:cNvPr id="27" name="Group 191">
            <a:extLst>
              <a:ext uri="{FF2B5EF4-FFF2-40B4-BE49-F238E27FC236}">
                <a16:creationId xmlns:a16="http://schemas.microsoft.com/office/drawing/2014/main" id="{99B4BFB5-B4F1-4331-A785-39D6332C86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7291493"/>
              </p:ext>
            </p:extLst>
          </p:nvPr>
        </p:nvGraphicFramePr>
        <p:xfrm>
          <a:off x="680975" y="1573162"/>
          <a:ext cx="11472812" cy="2477325"/>
        </p:xfrm>
        <a:graphic>
          <a:graphicData uri="http://schemas.openxmlformats.org/drawingml/2006/table">
            <a:tbl>
              <a:tblPr/>
              <a:tblGrid>
                <a:gridCol w="2574366">
                  <a:extLst>
                    <a:ext uri="{9D8B030D-6E8A-4147-A177-3AD203B41FA5}">
                      <a16:colId xmlns:a16="http://schemas.microsoft.com/office/drawing/2014/main" val="2942532324"/>
                    </a:ext>
                  </a:extLst>
                </a:gridCol>
                <a:gridCol w="1822230">
                  <a:extLst>
                    <a:ext uri="{9D8B030D-6E8A-4147-A177-3AD203B41FA5}">
                      <a16:colId xmlns:a16="http://schemas.microsoft.com/office/drawing/2014/main" val="2048111087"/>
                    </a:ext>
                  </a:extLst>
                </a:gridCol>
                <a:gridCol w="7076216">
                  <a:extLst>
                    <a:ext uri="{9D8B030D-6E8A-4147-A177-3AD203B41FA5}">
                      <a16:colId xmlns:a16="http://schemas.microsoft.com/office/drawing/2014/main" val="75175647"/>
                    </a:ext>
                  </a:extLst>
                </a:gridCol>
              </a:tblGrid>
              <a:tr h="5739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A4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KÝ HIỆU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A4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 HỆ GIỮA CÁC ĐƠN VỊ ĐO LIỀN NHAU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A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0718"/>
                  </a:ext>
                </a:extLst>
              </a:tr>
              <a:tr h="651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A4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A4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A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091910"/>
                  </a:ext>
                </a:extLst>
              </a:tr>
              <a:tr h="677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A4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A4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A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15863"/>
                  </a:ext>
                </a:extLst>
              </a:tr>
              <a:tr h="5739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A4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1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A4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B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A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44004"/>
                  </a:ext>
                </a:extLst>
              </a:tr>
            </a:tbl>
          </a:graphicData>
        </a:graphic>
      </p:graphicFrame>
      <p:sp>
        <p:nvSpPr>
          <p:cNvPr id="29" name="Text Box 113">
            <a:extLst>
              <a:ext uri="{FF2B5EF4-FFF2-40B4-BE49-F238E27FC236}">
                <a16:creationId xmlns:a16="http://schemas.microsoft.com/office/drawing/2014/main" id="{9969BA22-EC3C-4E98-AF8D-A0C6A489C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144" y="2194286"/>
            <a:ext cx="25015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Mét khối</a:t>
            </a:r>
          </a:p>
        </p:txBody>
      </p:sp>
      <p:sp>
        <p:nvSpPr>
          <p:cNvPr id="30" name="Text Box 114">
            <a:extLst>
              <a:ext uri="{FF2B5EF4-FFF2-40B4-BE49-F238E27FC236}">
                <a16:creationId xmlns:a16="http://schemas.microsoft.com/office/drawing/2014/main" id="{694816EB-D508-4F18-BD5B-E7098AF48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370" y="2180244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Text Box 116">
            <a:extLst>
              <a:ext uri="{FF2B5EF4-FFF2-40B4-BE49-F238E27FC236}">
                <a16:creationId xmlns:a16="http://schemas.microsoft.com/office/drawing/2014/main" id="{D60152CD-C8B0-40A3-9E95-05F8AE9B3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500" y="2186865"/>
            <a:ext cx="626825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   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  ……..  dm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  …..……….….. cm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1dm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  ……..    cm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  1dm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   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…..     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1cm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=   …….   dm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3" name="Text Box 118">
            <a:extLst>
              <a:ext uri="{FF2B5EF4-FFF2-40B4-BE49-F238E27FC236}">
                <a16:creationId xmlns:a16="http://schemas.microsoft.com/office/drawing/2014/main" id="{C3507F10-DC0A-4538-AF48-75CC06A08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004" y="2181573"/>
            <a:ext cx="929845" cy="523220"/>
          </a:xfrm>
          <a:prstGeom prst="rect">
            <a:avLst/>
          </a:prstGeom>
          <a:solidFill>
            <a:srgbClr val="FCCA4E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1000</a:t>
            </a:r>
          </a:p>
        </p:txBody>
      </p:sp>
      <p:sp>
        <p:nvSpPr>
          <p:cNvPr id="34" name="Text Box 119">
            <a:extLst>
              <a:ext uri="{FF2B5EF4-FFF2-40B4-BE49-F238E27FC236}">
                <a16:creationId xmlns:a16="http://schemas.microsoft.com/office/drawing/2014/main" id="{79147A10-EC5E-4946-82EE-11376F8C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807" y="2181573"/>
            <a:ext cx="1733030" cy="523220"/>
          </a:xfrm>
          <a:prstGeom prst="rect">
            <a:avLst/>
          </a:prstGeom>
          <a:solidFill>
            <a:srgbClr val="FCCA4E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1 000 000</a:t>
            </a:r>
          </a:p>
        </p:txBody>
      </p:sp>
      <p:sp>
        <p:nvSpPr>
          <p:cNvPr id="35" name="Text Box 121">
            <a:extLst>
              <a:ext uri="{FF2B5EF4-FFF2-40B4-BE49-F238E27FC236}">
                <a16:creationId xmlns:a16="http://schemas.microsoft.com/office/drawing/2014/main" id="{87D68C42-DE1F-461E-AE4A-462EB571A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225" y="2837534"/>
            <a:ext cx="1066800" cy="523220"/>
          </a:xfrm>
          <a:prstGeom prst="rect">
            <a:avLst/>
          </a:prstGeom>
          <a:solidFill>
            <a:srgbClr val="FCCA4E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1000</a:t>
            </a:r>
          </a:p>
        </p:txBody>
      </p:sp>
      <p:sp>
        <p:nvSpPr>
          <p:cNvPr id="36" name="Text Box 122">
            <a:extLst>
              <a:ext uri="{FF2B5EF4-FFF2-40B4-BE49-F238E27FC236}">
                <a16:creationId xmlns:a16="http://schemas.microsoft.com/office/drawing/2014/main" id="{96014CBB-82FE-40DB-B55E-1300F838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225" y="3493495"/>
            <a:ext cx="1066800" cy="523220"/>
          </a:xfrm>
          <a:prstGeom prst="rect">
            <a:avLst/>
          </a:prstGeom>
          <a:solidFill>
            <a:srgbClr val="FCCA4E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0,001</a:t>
            </a:r>
          </a:p>
        </p:txBody>
      </p:sp>
      <p:sp>
        <p:nvSpPr>
          <p:cNvPr id="37" name="Text Box 123">
            <a:extLst>
              <a:ext uri="{FF2B5EF4-FFF2-40B4-BE49-F238E27FC236}">
                <a16:creationId xmlns:a16="http://schemas.microsoft.com/office/drawing/2014/main" id="{62E0AF2B-2920-4409-BF0F-1E53FD74E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7437" y="2811825"/>
            <a:ext cx="1066800" cy="523220"/>
          </a:xfrm>
          <a:prstGeom prst="rect">
            <a:avLst/>
          </a:prstGeom>
          <a:solidFill>
            <a:srgbClr val="FCCA4E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0,001</a:t>
            </a:r>
          </a:p>
        </p:txBody>
      </p:sp>
      <p:sp>
        <p:nvSpPr>
          <p:cNvPr id="38" name="Text Box 167">
            <a:extLst>
              <a:ext uri="{FF2B5EF4-FFF2-40B4-BE49-F238E27FC236}">
                <a16:creationId xmlns:a16="http://schemas.microsoft.com/office/drawing/2014/main" id="{2B048B2B-CC3B-4EED-8897-8A1E086C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23" y="2869792"/>
            <a:ext cx="2740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Đề-xi-mét-khối</a:t>
            </a:r>
          </a:p>
        </p:txBody>
      </p:sp>
      <p:sp>
        <p:nvSpPr>
          <p:cNvPr id="39" name="Text Box 168">
            <a:extLst>
              <a:ext uri="{FF2B5EF4-FFF2-40B4-BE49-F238E27FC236}">
                <a16:creationId xmlns:a16="http://schemas.microsoft.com/office/drawing/2014/main" id="{ACD054CD-22A9-4407-9ECB-6ACFEC5FC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75" y="3475990"/>
            <a:ext cx="2832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Xăng-ti-mét-khối</a:t>
            </a:r>
          </a:p>
        </p:txBody>
      </p:sp>
      <p:sp>
        <p:nvSpPr>
          <p:cNvPr id="40" name="Text Box 170">
            <a:extLst>
              <a:ext uri="{FF2B5EF4-FFF2-40B4-BE49-F238E27FC236}">
                <a16:creationId xmlns:a16="http://schemas.microsoft.com/office/drawing/2014/main" id="{73B26359-5385-4BF1-BC19-5DAA416B5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318" y="2862532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Text Box 171">
            <a:extLst>
              <a:ext uri="{FF2B5EF4-FFF2-40B4-BE49-F238E27FC236}">
                <a16:creationId xmlns:a16="http://schemas.microsoft.com/office/drawing/2014/main" id="{280C5F69-5E80-48A8-B1AE-F21E8487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413" y="3493495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2" name="Text Box 117">
            <a:extLst>
              <a:ext uri="{FF2B5EF4-FFF2-40B4-BE49-F238E27FC236}">
                <a16:creationId xmlns:a16="http://schemas.microsoft.com/office/drawing/2014/main" id="{46113ECD-F397-4571-A802-DACE06261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426" y="4263571"/>
            <a:ext cx="83256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b. Trong các đơn vị đo thể tích: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BC5B82-960E-409E-8A42-6DB4C02C0528}"/>
                  </a:ext>
                </a:extLst>
              </p:cNvPr>
              <p:cNvSpPr txBox="1"/>
              <p:nvPr/>
            </p:nvSpPr>
            <p:spPr>
              <a:xfrm>
                <a:off x="2761837" y="4703633"/>
                <a:ext cx="7772400" cy="1699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vi-V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Đơn vị lớn gấp 1000 lần đơn vị bé liền sau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vi-V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Đơn vị bé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đơn vị liền trước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BC5B82-960E-409E-8A42-6DB4C02C0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837" y="4703633"/>
                <a:ext cx="7772400" cy="1699119"/>
              </a:xfrm>
              <a:prstGeom prst="rect">
                <a:avLst/>
              </a:prstGeom>
              <a:blipFill>
                <a:blip r:embed="rId8"/>
                <a:stretch>
                  <a:fillRect l="-1569"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3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A4186C-FCFE-4E87-B9DC-41C27F007D70}"/>
              </a:ext>
            </a:extLst>
          </p:cNvPr>
          <p:cNvSpPr/>
          <p:nvPr/>
        </p:nvSpPr>
        <p:spPr>
          <a:xfrm>
            <a:off x="762000" y="2125140"/>
            <a:ext cx="11049000" cy="3553928"/>
          </a:xfrm>
          <a:custGeom>
            <a:avLst/>
            <a:gdLst>
              <a:gd name="connsiteX0" fmla="*/ 0 w 11049000"/>
              <a:gd name="connsiteY0" fmla="*/ 592333 h 3553928"/>
              <a:gd name="connsiteX1" fmla="*/ 592333 w 11049000"/>
              <a:gd name="connsiteY1" fmla="*/ 0 h 3553928"/>
              <a:gd name="connsiteX2" fmla="*/ 1052669 w 11049000"/>
              <a:gd name="connsiteY2" fmla="*/ 0 h 3553928"/>
              <a:gd name="connsiteX3" fmla="*/ 1414361 w 11049000"/>
              <a:gd name="connsiteY3" fmla="*/ 0 h 3553928"/>
              <a:gd name="connsiteX4" fmla="*/ 1776053 w 11049000"/>
              <a:gd name="connsiteY4" fmla="*/ 0 h 3553928"/>
              <a:gd name="connsiteX5" fmla="*/ 2236389 w 11049000"/>
              <a:gd name="connsiteY5" fmla="*/ 0 h 3553928"/>
              <a:gd name="connsiteX6" fmla="*/ 2795368 w 11049000"/>
              <a:gd name="connsiteY6" fmla="*/ 0 h 3553928"/>
              <a:gd name="connsiteX7" fmla="*/ 3650277 w 11049000"/>
              <a:gd name="connsiteY7" fmla="*/ 0 h 3553928"/>
              <a:gd name="connsiteX8" fmla="*/ 4406542 w 11049000"/>
              <a:gd name="connsiteY8" fmla="*/ 0 h 3553928"/>
              <a:gd name="connsiteX9" fmla="*/ 4965521 w 11049000"/>
              <a:gd name="connsiteY9" fmla="*/ 0 h 3553928"/>
              <a:gd name="connsiteX10" fmla="*/ 5524500 w 11049000"/>
              <a:gd name="connsiteY10" fmla="*/ 0 h 3553928"/>
              <a:gd name="connsiteX11" fmla="*/ 6083479 w 11049000"/>
              <a:gd name="connsiteY11" fmla="*/ 0 h 3553928"/>
              <a:gd name="connsiteX12" fmla="*/ 6839745 w 11049000"/>
              <a:gd name="connsiteY12" fmla="*/ 0 h 3553928"/>
              <a:gd name="connsiteX13" fmla="*/ 7596010 w 11049000"/>
              <a:gd name="connsiteY13" fmla="*/ 0 h 3553928"/>
              <a:gd name="connsiteX14" fmla="*/ 8352276 w 11049000"/>
              <a:gd name="connsiteY14" fmla="*/ 0 h 3553928"/>
              <a:gd name="connsiteX15" fmla="*/ 8713968 w 11049000"/>
              <a:gd name="connsiteY15" fmla="*/ 0 h 3553928"/>
              <a:gd name="connsiteX16" fmla="*/ 9272947 w 11049000"/>
              <a:gd name="connsiteY16" fmla="*/ 0 h 3553928"/>
              <a:gd name="connsiteX17" fmla="*/ 9831926 w 11049000"/>
              <a:gd name="connsiteY17" fmla="*/ 0 h 3553928"/>
              <a:gd name="connsiteX18" fmla="*/ 10456667 w 11049000"/>
              <a:gd name="connsiteY18" fmla="*/ 0 h 3553928"/>
              <a:gd name="connsiteX19" fmla="*/ 11049000 w 11049000"/>
              <a:gd name="connsiteY19" fmla="*/ 592333 h 3553928"/>
              <a:gd name="connsiteX20" fmla="*/ 11049000 w 11049000"/>
              <a:gd name="connsiteY20" fmla="*/ 1232034 h 3553928"/>
              <a:gd name="connsiteX21" fmla="*/ 11049000 w 11049000"/>
              <a:gd name="connsiteY21" fmla="*/ 1848042 h 3553928"/>
              <a:gd name="connsiteX22" fmla="*/ 11049000 w 11049000"/>
              <a:gd name="connsiteY22" fmla="*/ 2961595 h 3553928"/>
              <a:gd name="connsiteX23" fmla="*/ 10456667 w 11049000"/>
              <a:gd name="connsiteY23" fmla="*/ 3553928 h 3553928"/>
              <a:gd name="connsiteX24" fmla="*/ 9996331 w 11049000"/>
              <a:gd name="connsiteY24" fmla="*/ 3553928 h 3553928"/>
              <a:gd name="connsiteX25" fmla="*/ 9535996 w 11049000"/>
              <a:gd name="connsiteY25" fmla="*/ 3553928 h 3553928"/>
              <a:gd name="connsiteX26" fmla="*/ 8779730 w 11049000"/>
              <a:gd name="connsiteY26" fmla="*/ 3553928 h 3553928"/>
              <a:gd name="connsiteX27" fmla="*/ 8220751 w 11049000"/>
              <a:gd name="connsiteY27" fmla="*/ 3553928 h 3553928"/>
              <a:gd name="connsiteX28" fmla="*/ 7563129 w 11049000"/>
              <a:gd name="connsiteY28" fmla="*/ 3553928 h 3553928"/>
              <a:gd name="connsiteX29" fmla="*/ 6905507 w 11049000"/>
              <a:gd name="connsiteY29" fmla="*/ 3553928 h 3553928"/>
              <a:gd name="connsiteX30" fmla="*/ 6346528 w 11049000"/>
              <a:gd name="connsiteY30" fmla="*/ 3553928 h 3553928"/>
              <a:gd name="connsiteX31" fmla="*/ 5787549 w 11049000"/>
              <a:gd name="connsiteY31" fmla="*/ 3553928 h 3553928"/>
              <a:gd name="connsiteX32" fmla="*/ 5228570 w 11049000"/>
              <a:gd name="connsiteY32" fmla="*/ 3553928 h 3553928"/>
              <a:gd name="connsiteX33" fmla="*/ 4472304 w 11049000"/>
              <a:gd name="connsiteY33" fmla="*/ 3553928 h 3553928"/>
              <a:gd name="connsiteX34" fmla="*/ 3617395 w 11049000"/>
              <a:gd name="connsiteY34" fmla="*/ 3553928 h 3553928"/>
              <a:gd name="connsiteX35" fmla="*/ 3255703 w 11049000"/>
              <a:gd name="connsiteY35" fmla="*/ 3553928 h 3553928"/>
              <a:gd name="connsiteX36" fmla="*/ 2696724 w 11049000"/>
              <a:gd name="connsiteY36" fmla="*/ 3553928 h 3553928"/>
              <a:gd name="connsiteX37" fmla="*/ 2236389 w 11049000"/>
              <a:gd name="connsiteY37" fmla="*/ 3553928 h 3553928"/>
              <a:gd name="connsiteX38" fmla="*/ 1677410 w 11049000"/>
              <a:gd name="connsiteY38" fmla="*/ 3553928 h 3553928"/>
              <a:gd name="connsiteX39" fmla="*/ 1217074 w 11049000"/>
              <a:gd name="connsiteY39" fmla="*/ 3553928 h 3553928"/>
              <a:gd name="connsiteX40" fmla="*/ 592333 w 11049000"/>
              <a:gd name="connsiteY40" fmla="*/ 3553928 h 3553928"/>
              <a:gd name="connsiteX41" fmla="*/ 0 w 11049000"/>
              <a:gd name="connsiteY41" fmla="*/ 2961595 h 3553928"/>
              <a:gd name="connsiteX42" fmla="*/ 0 w 11049000"/>
              <a:gd name="connsiteY42" fmla="*/ 2345587 h 3553928"/>
              <a:gd name="connsiteX43" fmla="*/ 0 w 11049000"/>
              <a:gd name="connsiteY43" fmla="*/ 1753271 h 3553928"/>
              <a:gd name="connsiteX44" fmla="*/ 0 w 11049000"/>
              <a:gd name="connsiteY44" fmla="*/ 1232034 h 3553928"/>
              <a:gd name="connsiteX45" fmla="*/ 0 w 11049000"/>
              <a:gd name="connsiteY45" fmla="*/ 592333 h 355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049000" h="3553928" fill="none" extrusionOk="0">
                <a:moveTo>
                  <a:pt x="0" y="592333"/>
                </a:moveTo>
                <a:cubicBezTo>
                  <a:pt x="-13630" y="281098"/>
                  <a:pt x="268631" y="6683"/>
                  <a:pt x="592333" y="0"/>
                </a:cubicBezTo>
                <a:cubicBezTo>
                  <a:pt x="728369" y="-19826"/>
                  <a:pt x="946291" y="3705"/>
                  <a:pt x="1052669" y="0"/>
                </a:cubicBezTo>
                <a:cubicBezTo>
                  <a:pt x="1159047" y="-3705"/>
                  <a:pt x="1286221" y="-14212"/>
                  <a:pt x="1414361" y="0"/>
                </a:cubicBezTo>
                <a:cubicBezTo>
                  <a:pt x="1542501" y="14212"/>
                  <a:pt x="1686704" y="12949"/>
                  <a:pt x="1776053" y="0"/>
                </a:cubicBezTo>
                <a:cubicBezTo>
                  <a:pt x="1865402" y="-12949"/>
                  <a:pt x="2080607" y="-1866"/>
                  <a:pt x="2236389" y="0"/>
                </a:cubicBezTo>
                <a:cubicBezTo>
                  <a:pt x="2392171" y="1866"/>
                  <a:pt x="2665990" y="10886"/>
                  <a:pt x="2795368" y="0"/>
                </a:cubicBezTo>
                <a:cubicBezTo>
                  <a:pt x="2924746" y="-10886"/>
                  <a:pt x="3244799" y="22119"/>
                  <a:pt x="3650277" y="0"/>
                </a:cubicBezTo>
                <a:cubicBezTo>
                  <a:pt x="4055755" y="-22119"/>
                  <a:pt x="4164665" y="11984"/>
                  <a:pt x="4406542" y="0"/>
                </a:cubicBezTo>
                <a:cubicBezTo>
                  <a:pt x="4648420" y="-11984"/>
                  <a:pt x="4745846" y="6565"/>
                  <a:pt x="4965521" y="0"/>
                </a:cubicBezTo>
                <a:cubicBezTo>
                  <a:pt x="5185196" y="-6565"/>
                  <a:pt x="5391161" y="-10108"/>
                  <a:pt x="5524500" y="0"/>
                </a:cubicBezTo>
                <a:cubicBezTo>
                  <a:pt x="5657839" y="10108"/>
                  <a:pt x="5870685" y="-3322"/>
                  <a:pt x="6083479" y="0"/>
                </a:cubicBezTo>
                <a:cubicBezTo>
                  <a:pt x="6296273" y="3322"/>
                  <a:pt x="6576724" y="-2377"/>
                  <a:pt x="6839745" y="0"/>
                </a:cubicBezTo>
                <a:cubicBezTo>
                  <a:pt x="7102766" y="2377"/>
                  <a:pt x="7254097" y="-18081"/>
                  <a:pt x="7596010" y="0"/>
                </a:cubicBezTo>
                <a:cubicBezTo>
                  <a:pt x="7937924" y="18081"/>
                  <a:pt x="8120360" y="24671"/>
                  <a:pt x="8352276" y="0"/>
                </a:cubicBezTo>
                <a:cubicBezTo>
                  <a:pt x="8584192" y="-24671"/>
                  <a:pt x="8572727" y="-12186"/>
                  <a:pt x="8713968" y="0"/>
                </a:cubicBezTo>
                <a:cubicBezTo>
                  <a:pt x="8855209" y="12186"/>
                  <a:pt x="9056184" y="12154"/>
                  <a:pt x="9272947" y="0"/>
                </a:cubicBezTo>
                <a:cubicBezTo>
                  <a:pt x="9489710" y="-12154"/>
                  <a:pt x="9629504" y="-1061"/>
                  <a:pt x="9831926" y="0"/>
                </a:cubicBezTo>
                <a:cubicBezTo>
                  <a:pt x="10034348" y="1061"/>
                  <a:pt x="10295637" y="-1539"/>
                  <a:pt x="10456667" y="0"/>
                </a:cubicBezTo>
                <a:cubicBezTo>
                  <a:pt x="10762586" y="48125"/>
                  <a:pt x="10988056" y="229096"/>
                  <a:pt x="11049000" y="592333"/>
                </a:cubicBezTo>
                <a:cubicBezTo>
                  <a:pt x="11079568" y="811061"/>
                  <a:pt x="11050724" y="1094219"/>
                  <a:pt x="11049000" y="1232034"/>
                </a:cubicBezTo>
                <a:cubicBezTo>
                  <a:pt x="11047276" y="1369849"/>
                  <a:pt x="11051309" y="1654847"/>
                  <a:pt x="11049000" y="1848042"/>
                </a:cubicBezTo>
                <a:cubicBezTo>
                  <a:pt x="11046691" y="2041237"/>
                  <a:pt x="11011510" y="2457185"/>
                  <a:pt x="11049000" y="2961595"/>
                </a:cubicBezTo>
                <a:cubicBezTo>
                  <a:pt x="10996387" y="3237158"/>
                  <a:pt x="10818837" y="3522571"/>
                  <a:pt x="10456667" y="3553928"/>
                </a:cubicBezTo>
                <a:cubicBezTo>
                  <a:pt x="10260505" y="3574251"/>
                  <a:pt x="10157221" y="3531616"/>
                  <a:pt x="9996331" y="3553928"/>
                </a:cubicBezTo>
                <a:cubicBezTo>
                  <a:pt x="9835441" y="3576240"/>
                  <a:pt x="9747106" y="3533895"/>
                  <a:pt x="9535996" y="3553928"/>
                </a:cubicBezTo>
                <a:cubicBezTo>
                  <a:pt x="9324886" y="3573961"/>
                  <a:pt x="9001720" y="3521395"/>
                  <a:pt x="8779730" y="3553928"/>
                </a:cubicBezTo>
                <a:cubicBezTo>
                  <a:pt x="8557740" y="3586461"/>
                  <a:pt x="8451336" y="3548972"/>
                  <a:pt x="8220751" y="3553928"/>
                </a:cubicBezTo>
                <a:cubicBezTo>
                  <a:pt x="7990166" y="3558884"/>
                  <a:pt x="7714715" y="3576617"/>
                  <a:pt x="7563129" y="3553928"/>
                </a:cubicBezTo>
                <a:cubicBezTo>
                  <a:pt x="7411543" y="3531239"/>
                  <a:pt x="7186196" y="3560518"/>
                  <a:pt x="6905507" y="3553928"/>
                </a:cubicBezTo>
                <a:cubicBezTo>
                  <a:pt x="6624818" y="3547338"/>
                  <a:pt x="6524252" y="3567631"/>
                  <a:pt x="6346528" y="3553928"/>
                </a:cubicBezTo>
                <a:cubicBezTo>
                  <a:pt x="6168804" y="3540225"/>
                  <a:pt x="5940772" y="3567949"/>
                  <a:pt x="5787549" y="3553928"/>
                </a:cubicBezTo>
                <a:cubicBezTo>
                  <a:pt x="5634326" y="3539907"/>
                  <a:pt x="5408938" y="3577689"/>
                  <a:pt x="5228570" y="3553928"/>
                </a:cubicBezTo>
                <a:cubicBezTo>
                  <a:pt x="5048202" y="3530167"/>
                  <a:pt x="4677358" y="3525743"/>
                  <a:pt x="4472304" y="3553928"/>
                </a:cubicBezTo>
                <a:cubicBezTo>
                  <a:pt x="4267250" y="3582113"/>
                  <a:pt x="3907476" y="3523078"/>
                  <a:pt x="3617395" y="3553928"/>
                </a:cubicBezTo>
                <a:cubicBezTo>
                  <a:pt x="3327314" y="3584778"/>
                  <a:pt x="3338588" y="3563946"/>
                  <a:pt x="3255703" y="3553928"/>
                </a:cubicBezTo>
                <a:cubicBezTo>
                  <a:pt x="3172818" y="3543910"/>
                  <a:pt x="2852954" y="3543398"/>
                  <a:pt x="2696724" y="3553928"/>
                </a:cubicBezTo>
                <a:cubicBezTo>
                  <a:pt x="2540494" y="3564458"/>
                  <a:pt x="2431550" y="3573760"/>
                  <a:pt x="2236389" y="3553928"/>
                </a:cubicBezTo>
                <a:cubicBezTo>
                  <a:pt x="2041229" y="3534096"/>
                  <a:pt x="1936421" y="3542535"/>
                  <a:pt x="1677410" y="3553928"/>
                </a:cubicBezTo>
                <a:cubicBezTo>
                  <a:pt x="1418399" y="3565321"/>
                  <a:pt x="1438664" y="3568892"/>
                  <a:pt x="1217074" y="3553928"/>
                </a:cubicBezTo>
                <a:cubicBezTo>
                  <a:pt x="995484" y="3538964"/>
                  <a:pt x="785157" y="3578014"/>
                  <a:pt x="592333" y="3553928"/>
                </a:cubicBezTo>
                <a:cubicBezTo>
                  <a:pt x="314034" y="3601697"/>
                  <a:pt x="-12818" y="3213843"/>
                  <a:pt x="0" y="2961595"/>
                </a:cubicBezTo>
                <a:cubicBezTo>
                  <a:pt x="-16325" y="2768593"/>
                  <a:pt x="-12557" y="2588035"/>
                  <a:pt x="0" y="2345587"/>
                </a:cubicBezTo>
                <a:cubicBezTo>
                  <a:pt x="12557" y="2103139"/>
                  <a:pt x="-22086" y="1999418"/>
                  <a:pt x="0" y="1753271"/>
                </a:cubicBezTo>
                <a:cubicBezTo>
                  <a:pt x="22086" y="1507124"/>
                  <a:pt x="-3005" y="1454345"/>
                  <a:pt x="0" y="1232034"/>
                </a:cubicBezTo>
                <a:cubicBezTo>
                  <a:pt x="3005" y="1009723"/>
                  <a:pt x="-29557" y="843937"/>
                  <a:pt x="0" y="592333"/>
                </a:cubicBezTo>
                <a:close/>
              </a:path>
              <a:path w="11049000" h="3553928" stroke="0" extrusionOk="0">
                <a:moveTo>
                  <a:pt x="0" y="592333"/>
                </a:moveTo>
                <a:cubicBezTo>
                  <a:pt x="-41428" y="219926"/>
                  <a:pt x="247288" y="751"/>
                  <a:pt x="592333" y="0"/>
                </a:cubicBezTo>
                <a:cubicBezTo>
                  <a:pt x="730437" y="9021"/>
                  <a:pt x="867554" y="10205"/>
                  <a:pt x="1052669" y="0"/>
                </a:cubicBezTo>
                <a:cubicBezTo>
                  <a:pt x="1237784" y="-10205"/>
                  <a:pt x="1297299" y="-15367"/>
                  <a:pt x="1414361" y="0"/>
                </a:cubicBezTo>
                <a:cubicBezTo>
                  <a:pt x="1531423" y="15367"/>
                  <a:pt x="1844492" y="34904"/>
                  <a:pt x="2269270" y="0"/>
                </a:cubicBezTo>
                <a:cubicBezTo>
                  <a:pt x="2694048" y="-34904"/>
                  <a:pt x="2750559" y="-16658"/>
                  <a:pt x="3025535" y="0"/>
                </a:cubicBezTo>
                <a:cubicBezTo>
                  <a:pt x="3300511" y="16658"/>
                  <a:pt x="3367770" y="-1357"/>
                  <a:pt x="3485871" y="0"/>
                </a:cubicBezTo>
                <a:cubicBezTo>
                  <a:pt x="3603972" y="1357"/>
                  <a:pt x="4112502" y="35849"/>
                  <a:pt x="4340780" y="0"/>
                </a:cubicBezTo>
                <a:cubicBezTo>
                  <a:pt x="4569058" y="-35849"/>
                  <a:pt x="4793097" y="-10839"/>
                  <a:pt x="5195689" y="0"/>
                </a:cubicBezTo>
                <a:cubicBezTo>
                  <a:pt x="5598281" y="10839"/>
                  <a:pt x="5709797" y="5910"/>
                  <a:pt x="5853311" y="0"/>
                </a:cubicBezTo>
                <a:cubicBezTo>
                  <a:pt x="5996825" y="-5910"/>
                  <a:pt x="6268383" y="-35760"/>
                  <a:pt x="6609577" y="0"/>
                </a:cubicBezTo>
                <a:cubicBezTo>
                  <a:pt x="6950771" y="35760"/>
                  <a:pt x="7219621" y="8913"/>
                  <a:pt x="7464486" y="0"/>
                </a:cubicBezTo>
                <a:cubicBezTo>
                  <a:pt x="7709351" y="-8913"/>
                  <a:pt x="8092664" y="33431"/>
                  <a:pt x="8319395" y="0"/>
                </a:cubicBezTo>
                <a:cubicBezTo>
                  <a:pt x="8546126" y="-33431"/>
                  <a:pt x="8565418" y="18869"/>
                  <a:pt x="8779730" y="0"/>
                </a:cubicBezTo>
                <a:cubicBezTo>
                  <a:pt x="8994043" y="-18869"/>
                  <a:pt x="9165121" y="-24287"/>
                  <a:pt x="9338709" y="0"/>
                </a:cubicBezTo>
                <a:cubicBezTo>
                  <a:pt x="9512297" y="24287"/>
                  <a:pt x="9598531" y="-13499"/>
                  <a:pt x="9799045" y="0"/>
                </a:cubicBezTo>
                <a:cubicBezTo>
                  <a:pt x="9999559" y="13499"/>
                  <a:pt x="10227061" y="21035"/>
                  <a:pt x="10456667" y="0"/>
                </a:cubicBezTo>
                <a:cubicBezTo>
                  <a:pt x="10813924" y="-4921"/>
                  <a:pt x="11106802" y="247086"/>
                  <a:pt x="11049000" y="592333"/>
                </a:cubicBezTo>
                <a:cubicBezTo>
                  <a:pt x="11041146" y="857638"/>
                  <a:pt x="11051278" y="949854"/>
                  <a:pt x="11049000" y="1160956"/>
                </a:cubicBezTo>
                <a:cubicBezTo>
                  <a:pt x="11046722" y="1372058"/>
                  <a:pt x="11048747" y="1593032"/>
                  <a:pt x="11049000" y="1753271"/>
                </a:cubicBezTo>
                <a:cubicBezTo>
                  <a:pt x="11049253" y="1913510"/>
                  <a:pt x="11036300" y="2209651"/>
                  <a:pt x="11049000" y="2369280"/>
                </a:cubicBezTo>
                <a:cubicBezTo>
                  <a:pt x="11061700" y="2528909"/>
                  <a:pt x="11022964" y="2721057"/>
                  <a:pt x="11049000" y="2961595"/>
                </a:cubicBezTo>
                <a:cubicBezTo>
                  <a:pt x="11118714" y="3262183"/>
                  <a:pt x="10843951" y="3589117"/>
                  <a:pt x="10456667" y="3553928"/>
                </a:cubicBezTo>
                <a:cubicBezTo>
                  <a:pt x="10114839" y="3517347"/>
                  <a:pt x="10032838" y="3518363"/>
                  <a:pt x="9700401" y="3553928"/>
                </a:cubicBezTo>
                <a:cubicBezTo>
                  <a:pt x="9367964" y="3589493"/>
                  <a:pt x="9405036" y="3537248"/>
                  <a:pt x="9141422" y="3553928"/>
                </a:cubicBezTo>
                <a:cubicBezTo>
                  <a:pt x="8877808" y="3570608"/>
                  <a:pt x="8898441" y="3555003"/>
                  <a:pt x="8681087" y="3553928"/>
                </a:cubicBezTo>
                <a:cubicBezTo>
                  <a:pt x="8463734" y="3552853"/>
                  <a:pt x="8450891" y="3546921"/>
                  <a:pt x="8319395" y="3553928"/>
                </a:cubicBezTo>
                <a:cubicBezTo>
                  <a:pt x="8187899" y="3560935"/>
                  <a:pt x="7862706" y="3537324"/>
                  <a:pt x="7661772" y="3553928"/>
                </a:cubicBezTo>
                <a:cubicBezTo>
                  <a:pt x="7460838" y="3570532"/>
                  <a:pt x="7141660" y="3584254"/>
                  <a:pt x="7004150" y="3553928"/>
                </a:cubicBezTo>
                <a:cubicBezTo>
                  <a:pt x="6866640" y="3523602"/>
                  <a:pt x="6686432" y="3574725"/>
                  <a:pt x="6543815" y="3553928"/>
                </a:cubicBezTo>
                <a:cubicBezTo>
                  <a:pt x="6401198" y="3533131"/>
                  <a:pt x="6222239" y="3556291"/>
                  <a:pt x="5984836" y="3553928"/>
                </a:cubicBezTo>
                <a:cubicBezTo>
                  <a:pt x="5747433" y="3551565"/>
                  <a:pt x="5795930" y="3559136"/>
                  <a:pt x="5623143" y="3553928"/>
                </a:cubicBezTo>
                <a:cubicBezTo>
                  <a:pt x="5450356" y="3548720"/>
                  <a:pt x="5398541" y="3560899"/>
                  <a:pt x="5261451" y="3553928"/>
                </a:cubicBezTo>
                <a:cubicBezTo>
                  <a:pt x="5124361" y="3546957"/>
                  <a:pt x="4968413" y="3532176"/>
                  <a:pt x="4801116" y="3553928"/>
                </a:cubicBezTo>
                <a:cubicBezTo>
                  <a:pt x="4633819" y="3575680"/>
                  <a:pt x="4267951" y="3541442"/>
                  <a:pt x="3946207" y="3553928"/>
                </a:cubicBezTo>
                <a:cubicBezTo>
                  <a:pt x="3624463" y="3566414"/>
                  <a:pt x="3385307" y="3564299"/>
                  <a:pt x="3091298" y="3553928"/>
                </a:cubicBezTo>
                <a:cubicBezTo>
                  <a:pt x="2797289" y="3543557"/>
                  <a:pt x="2909909" y="3549125"/>
                  <a:pt x="2729605" y="3553928"/>
                </a:cubicBezTo>
                <a:cubicBezTo>
                  <a:pt x="2549301" y="3558731"/>
                  <a:pt x="2508351" y="3552154"/>
                  <a:pt x="2367913" y="3553928"/>
                </a:cubicBezTo>
                <a:cubicBezTo>
                  <a:pt x="2227475" y="3555702"/>
                  <a:pt x="2087634" y="3534398"/>
                  <a:pt x="1808934" y="3553928"/>
                </a:cubicBezTo>
                <a:cubicBezTo>
                  <a:pt x="1530234" y="3573458"/>
                  <a:pt x="1359653" y="3545791"/>
                  <a:pt x="1151312" y="3553928"/>
                </a:cubicBezTo>
                <a:cubicBezTo>
                  <a:pt x="942971" y="3562065"/>
                  <a:pt x="870069" y="3579846"/>
                  <a:pt x="592333" y="3553928"/>
                </a:cubicBezTo>
                <a:cubicBezTo>
                  <a:pt x="238279" y="3615208"/>
                  <a:pt x="4274" y="3300526"/>
                  <a:pt x="0" y="2961595"/>
                </a:cubicBezTo>
                <a:cubicBezTo>
                  <a:pt x="-6052" y="2703157"/>
                  <a:pt x="-20883" y="2569777"/>
                  <a:pt x="0" y="2392972"/>
                </a:cubicBezTo>
                <a:cubicBezTo>
                  <a:pt x="20883" y="2216167"/>
                  <a:pt x="7588" y="2004056"/>
                  <a:pt x="0" y="1824349"/>
                </a:cubicBezTo>
                <a:cubicBezTo>
                  <a:pt x="-7588" y="1644642"/>
                  <a:pt x="11329" y="1492527"/>
                  <a:pt x="0" y="1279419"/>
                </a:cubicBezTo>
                <a:cubicBezTo>
                  <a:pt x="-11329" y="1066311"/>
                  <a:pt x="6" y="820539"/>
                  <a:pt x="0" y="592333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2396123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04A59E4-C11C-4D8E-B09E-C032BFA23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548"/>
            <a:ext cx="12192000" cy="11789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A33B4B-21F1-426D-B928-B7B8B50C26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" y="-90615"/>
            <a:ext cx="660400" cy="1209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54CE-E3E3-4548-A523-AE0AE5853D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599" y="5374851"/>
            <a:ext cx="1961343" cy="14976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0AD17B7-D63A-458D-889F-D84204E8CA5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961" y="5491843"/>
            <a:ext cx="891289" cy="13661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12040B1-D438-4E2A-9938-2F5D274F6AA0}"/>
              </a:ext>
            </a:extLst>
          </p:cNvPr>
          <p:cNvGrpSpPr/>
          <p:nvPr/>
        </p:nvGrpSpPr>
        <p:grpSpPr>
          <a:xfrm>
            <a:off x="654514" y="214402"/>
            <a:ext cx="2504963" cy="1368440"/>
            <a:chOff x="536243" y="3160"/>
            <a:chExt cx="2504963" cy="136844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D12EF54-2CAC-4AAB-B8B7-1D6DF071A792}"/>
                </a:ext>
              </a:extLst>
            </p:cNvPr>
            <p:cNvSpPr/>
            <p:nvPr/>
          </p:nvSpPr>
          <p:spPr>
            <a:xfrm>
              <a:off x="1219200" y="391789"/>
              <a:ext cx="1739015" cy="979811"/>
            </a:xfrm>
            <a:custGeom>
              <a:avLst/>
              <a:gdLst>
                <a:gd name="connsiteX0" fmla="*/ 0 w 1739015"/>
                <a:gd name="connsiteY0" fmla="*/ 163305 h 979811"/>
                <a:gd name="connsiteX1" fmla="*/ 163305 w 1739015"/>
                <a:gd name="connsiteY1" fmla="*/ 0 h 979811"/>
                <a:gd name="connsiteX2" fmla="*/ 591735 w 1739015"/>
                <a:gd name="connsiteY2" fmla="*/ 0 h 979811"/>
                <a:gd name="connsiteX3" fmla="*/ 1048412 w 1739015"/>
                <a:gd name="connsiteY3" fmla="*/ 0 h 979811"/>
                <a:gd name="connsiteX4" fmla="*/ 1575710 w 1739015"/>
                <a:gd name="connsiteY4" fmla="*/ 0 h 979811"/>
                <a:gd name="connsiteX5" fmla="*/ 1739015 w 1739015"/>
                <a:gd name="connsiteY5" fmla="*/ 163305 h 979811"/>
                <a:gd name="connsiteX6" fmla="*/ 1739015 w 1739015"/>
                <a:gd name="connsiteY6" fmla="*/ 816506 h 979811"/>
                <a:gd name="connsiteX7" fmla="*/ 1575710 w 1739015"/>
                <a:gd name="connsiteY7" fmla="*/ 979811 h 979811"/>
                <a:gd name="connsiteX8" fmla="*/ 1133156 w 1739015"/>
                <a:gd name="connsiteY8" fmla="*/ 979811 h 979811"/>
                <a:gd name="connsiteX9" fmla="*/ 648231 w 1739015"/>
                <a:gd name="connsiteY9" fmla="*/ 979811 h 979811"/>
                <a:gd name="connsiteX10" fmla="*/ 163305 w 1739015"/>
                <a:gd name="connsiteY10" fmla="*/ 979811 h 979811"/>
                <a:gd name="connsiteX11" fmla="*/ 0 w 1739015"/>
                <a:gd name="connsiteY11" fmla="*/ 816506 h 979811"/>
                <a:gd name="connsiteX12" fmla="*/ 0 w 1739015"/>
                <a:gd name="connsiteY12" fmla="*/ 163305 h 97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9015" h="979811" extrusionOk="0">
                  <a:moveTo>
                    <a:pt x="0" y="163305"/>
                  </a:moveTo>
                  <a:cubicBezTo>
                    <a:pt x="3558" y="75612"/>
                    <a:pt x="69459" y="-4614"/>
                    <a:pt x="163305" y="0"/>
                  </a:cubicBezTo>
                  <a:cubicBezTo>
                    <a:pt x="314070" y="-16312"/>
                    <a:pt x="450218" y="-17013"/>
                    <a:pt x="591735" y="0"/>
                  </a:cubicBezTo>
                  <a:cubicBezTo>
                    <a:pt x="733252" y="17013"/>
                    <a:pt x="820618" y="13434"/>
                    <a:pt x="1048412" y="0"/>
                  </a:cubicBezTo>
                  <a:cubicBezTo>
                    <a:pt x="1276206" y="-13434"/>
                    <a:pt x="1389144" y="-1418"/>
                    <a:pt x="1575710" y="0"/>
                  </a:cubicBezTo>
                  <a:cubicBezTo>
                    <a:pt x="1675821" y="13311"/>
                    <a:pt x="1730325" y="64336"/>
                    <a:pt x="1739015" y="163305"/>
                  </a:cubicBezTo>
                  <a:cubicBezTo>
                    <a:pt x="1724585" y="442976"/>
                    <a:pt x="1765750" y="518124"/>
                    <a:pt x="1739015" y="816506"/>
                  </a:cubicBezTo>
                  <a:cubicBezTo>
                    <a:pt x="1758942" y="909519"/>
                    <a:pt x="1664097" y="978142"/>
                    <a:pt x="1575710" y="979811"/>
                  </a:cubicBezTo>
                  <a:cubicBezTo>
                    <a:pt x="1399742" y="976651"/>
                    <a:pt x="1285594" y="982983"/>
                    <a:pt x="1133156" y="979811"/>
                  </a:cubicBezTo>
                  <a:cubicBezTo>
                    <a:pt x="980718" y="976639"/>
                    <a:pt x="830248" y="989610"/>
                    <a:pt x="648231" y="979811"/>
                  </a:cubicBezTo>
                  <a:cubicBezTo>
                    <a:pt x="466214" y="970012"/>
                    <a:pt x="301898" y="990603"/>
                    <a:pt x="163305" y="979811"/>
                  </a:cubicBezTo>
                  <a:cubicBezTo>
                    <a:pt x="85497" y="990181"/>
                    <a:pt x="-2025" y="898083"/>
                    <a:pt x="0" y="816506"/>
                  </a:cubicBezTo>
                  <a:cubicBezTo>
                    <a:pt x="-10854" y="543140"/>
                    <a:pt x="-25466" y="357917"/>
                    <a:pt x="0" y="163305"/>
                  </a:cubicBezTo>
                  <a:close/>
                </a:path>
              </a:pathLst>
            </a:custGeom>
            <a:noFill/>
            <a:ln w="38100">
              <a:solidFill>
                <a:srgbClr val="BA6415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391918039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图片 25">
              <a:extLst>
                <a:ext uri="{FF2B5EF4-FFF2-40B4-BE49-F238E27FC236}">
                  <a16:creationId xmlns:a16="http://schemas.microsoft.com/office/drawing/2014/main" id="{BAF03D8E-2A15-4EC6-A1FA-CFF6AE315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3956">
              <a:off x="536243" y="3160"/>
              <a:ext cx="1448907" cy="102220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276D43-1259-4AB2-A883-D1421313FCD3}"/>
                </a:ext>
              </a:extLst>
            </p:cNvPr>
            <p:cNvSpPr txBox="1"/>
            <p:nvPr/>
          </p:nvSpPr>
          <p:spPr>
            <a:xfrm>
              <a:off x="1503621" y="514264"/>
              <a:ext cx="15375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75000"/>
                    </a:schemeClr>
                  </a:solidFill>
                  <a:latin typeface="#9Slide05 SVNKitten" pitchFamily="2" charset="0"/>
                </a:rPr>
                <a:t>Bài 2</a:t>
              </a:r>
            </a:p>
          </p:txBody>
        </p:sp>
      </p:grpSp>
      <p:sp>
        <p:nvSpPr>
          <p:cNvPr id="26" name="Text Box 2">
            <a:extLst>
              <a:ext uri="{FF2B5EF4-FFF2-40B4-BE49-F238E27FC236}">
                <a16:creationId xmlns:a16="http://schemas.microsoft.com/office/drawing/2014/main" id="{AE130233-0978-4027-AA12-DCE8ED408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350" y="725504"/>
            <a:ext cx="7162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số thích hợp vào chỗ chấm:</a:t>
            </a:r>
          </a:p>
        </p:txBody>
      </p:sp>
      <p:sp>
        <p:nvSpPr>
          <p:cNvPr id="27" name="Text Box 44">
            <a:extLst>
              <a:ext uri="{FF2B5EF4-FFF2-40B4-BE49-F238E27FC236}">
                <a16:creationId xmlns:a16="http://schemas.microsoft.com/office/drawing/2014/main" id="{7531874F-FE31-4FD5-8506-4A8135C14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88" y="2644237"/>
            <a:ext cx="1036908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=  ………… dm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                            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dm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=  …..……… cm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7,268 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=  ………… dm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                     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4,351 dm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=  …..……… cm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0,5 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=  ………… dm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                             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0,2 dm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=  …..……… cm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2dm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=  ………… dm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1 dm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9 cm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=  ………….. cm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5">
            <a:extLst>
              <a:ext uri="{FF2B5EF4-FFF2-40B4-BE49-F238E27FC236}">
                <a16:creationId xmlns:a16="http://schemas.microsoft.com/office/drawing/2014/main" id="{56BF1D0D-CB40-49DC-B23C-06F7F9605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015031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BA64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endParaRPr lang="en-US" altLang="en-US" sz="2800" b="1" dirty="0">
              <a:solidFill>
                <a:srgbClr val="BA641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46">
            <a:extLst>
              <a:ext uri="{FF2B5EF4-FFF2-40B4-BE49-F238E27FC236}">
                <a16:creationId xmlns:a16="http://schemas.microsoft.com/office/drawing/2014/main" id="{0B54A05B-ECD0-4663-94A0-2A7DB7DB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805" y="4015031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BA64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altLang="en-US" sz="2800" b="1" dirty="0">
              <a:solidFill>
                <a:srgbClr val="BA641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47">
            <a:extLst>
              <a:ext uri="{FF2B5EF4-FFF2-40B4-BE49-F238E27FC236}">
                <a16:creationId xmlns:a16="http://schemas.microsoft.com/office/drawing/2014/main" id="{DE420FA2-8C50-4B55-88AC-80102A9F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727" y="4759286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BA64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3002</a:t>
            </a:r>
            <a:endParaRPr lang="en-US" altLang="en-US" sz="2800" b="1" dirty="0">
              <a:solidFill>
                <a:srgbClr val="BA641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48">
            <a:extLst>
              <a:ext uri="{FF2B5EF4-FFF2-40B4-BE49-F238E27FC236}">
                <a16:creationId xmlns:a16="http://schemas.microsoft.com/office/drawing/2014/main" id="{7D1EBC41-FD29-4C13-AA8F-BAE005E75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055" y="4760377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BA64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1009</a:t>
            </a:r>
            <a:endParaRPr lang="en-US" altLang="en-US" sz="2800" b="1" dirty="0">
              <a:solidFill>
                <a:srgbClr val="BA641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45">
            <a:extLst>
              <a:ext uri="{FF2B5EF4-FFF2-40B4-BE49-F238E27FC236}">
                <a16:creationId xmlns:a16="http://schemas.microsoft.com/office/drawing/2014/main" id="{2AF538B3-4900-41CA-86AF-080570403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727" y="2585058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BA64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</a:t>
            </a:r>
            <a:endParaRPr lang="en-US" altLang="en-US" sz="2800" b="1" dirty="0">
              <a:solidFill>
                <a:srgbClr val="BA641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45">
            <a:extLst>
              <a:ext uri="{FF2B5EF4-FFF2-40B4-BE49-F238E27FC236}">
                <a16:creationId xmlns:a16="http://schemas.microsoft.com/office/drawing/2014/main" id="{226EC58C-CDBA-4E43-B820-0E74D20CF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469" y="2569360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BA64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</a:t>
            </a:r>
            <a:endParaRPr lang="en-US" altLang="en-US" sz="2800" b="1" dirty="0">
              <a:solidFill>
                <a:srgbClr val="BA641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45">
            <a:extLst>
              <a:ext uri="{FF2B5EF4-FFF2-40B4-BE49-F238E27FC236}">
                <a16:creationId xmlns:a16="http://schemas.microsoft.com/office/drawing/2014/main" id="{49231AE8-F707-4139-9EC8-2B3CF0E69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436" y="3299699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BA64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7268</a:t>
            </a:r>
            <a:endParaRPr lang="en-US" altLang="en-US" sz="2800" b="1" dirty="0">
              <a:solidFill>
                <a:srgbClr val="BA641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45">
            <a:extLst>
              <a:ext uri="{FF2B5EF4-FFF2-40B4-BE49-F238E27FC236}">
                <a16:creationId xmlns:a16="http://schemas.microsoft.com/office/drawing/2014/main" id="{448F4250-0BA4-4B08-879E-559AD7019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469" y="3299699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BA64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4351</a:t>
            </a:r>
            <a:endParaRPr lang="en-US" altLang="en-US" sz="2800" b="1" dirty="0">
              <a:solidFill>
                <a:srgbClr val="BA641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9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04A59E4-C11C-4D8E-B09E-C032BFA23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548"/>
            <a:ext cx="12192000" cy="11789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A33B4B-21F1-426D-B928-B7B8B50C26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" y="-90615"/>
            <a:ext cx="660400" cy="1209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54CE-E3E3-4548-A523-AE0AE5853D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599" y="5374851"/>
            <a:ext cx="1961343" cy="14976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0AD17B7-D63A-458D-889F-D84204E8CA5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961" y="5491843"/>
            <a:ext cx="891289" cy="13661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60320B3-016D-4713-A7D8-2C60B71C880E}"/>
              </a:ext>
            </a:extLst>
          </p:cNvPr>
          <p:cNvGrpSpPr/>
          <p:nvPr/>
        </p:nvGrpSpPr>
        <p:grpSpPr>
          <a:xfrm>
            <a:off x="457200" y="214402"/>
            <a:ext cx="2504963" cy="1368440"/>
            <a:chOff x="536243" y="3160"/>
            <a:chExt cx="2504963" cy="13684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29C04F3-F846-4D6F-B90F-537AC3389C42}"/>
                </a:ext>
              </a:extLst>
            </p:cNvPr>
            <p:cNvSpPr/>
            <p:nvPr/>
          </p:nvSpPr>
          <p:spPr>
            <a:xfrm>
              <a:off x="1219200" y="391789"/>
              <a:ext cx="1739015" cy="979811"/>
            </a:xfrm>
            <a:custGeom>
              <a:avLst/>
              <a:gdLst>
                <a:gd name="connsiteX0" fmla="*/ 0 w 1739015"/>
                <a:gd name="connsiteY0" fmla="*/ 163305 h 979811"/>
                <a:gd name="connsiteX1" fmla="*/ 163305 w 1739015"/>
                <a:gd name="connsiteY1" fmla="*/ 0 h 979811"/>
                <a:gd name="connsiteX2" fmla="*/ 591735 w 1739015"/>
                <a:gd name="connsiteY2" fmla="*/ 0 h 979811"/>
                <a:gd name="connsiteX3" fmla="*/ 1048412 w 1739015"/>
                <a:gd name="connsiteY3" fmla="*/ 0 h 979811"/>
                <a:gd name="connsiteX4" fmla="*/ 1575710 w 1739015"/>
                <a:gd name="connsiteY4" fmla="*/ 0 h 979811"/>
                <a:gd name="connsiteX5" fmla="*/ 1739015 w 1739015"/>
                <a:gd name="connsiteY5" fmla="*/ 163305 h 979811"/>
                <a:gd name="connsiteX6" fmla="*/ 1739015 w 1739015"/>
                <a:gd name="connsiteY6" fmla="*/ 816506 h 979811"/>
                <a:gd name="connsiteX7" fmla="*/ 1575710 w 1739015"/>
                <a:gd name="connsiteY7" fmla="*/ 979811 h 979811"/>
                <a:gd name="connsiteX8" fmla="*/ 1133156 w 1739015"/>
                <a:gd name="connsiteY8" fmla="*/ 979811 h 979811"/>
                <a:gd name="connsiteX9" fmla="*/ 648231 w 1739015"/>
                <a:gd name="connsiteY9" fmla="*/ 979811 h 979811"/>
                <a:gd name="connsiteX10" fmla="*/ 163305 w 1739015"/>
                <a:gd name="connsiteY10" fmla="*/ 979811 h 979811"/>
                <a:gd name="connsiteX11" fmla="*/ 0 w 1739015"/>
                <a:gd name="connsiteY11" fmla="*/ 816506 h 979811"/>
                <a:gd name="connsiteX12" fmla="*/ 0 w 1739015"/>
                <a:gd name="connsiteY12" fmla="*/ 163305 h 97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9015" h="979811" extrusionOk="0">
                  <a:moveTo>
                    <a:pt x="0" y="163305"/>
                  </a:moveTo>
                  <a:cubicBezTo>
                    <a:pt x="3558" y="75612"/>
                    <a:pt x="69459" y="-4614"/>
                    <a:pt x="163305" y="0"/>
                  </a:cubicBezTo>
                  <a:cubicBezTo>
                    <a:pt x="314070" y="-16312"/>
                    <a:pt x="450218" y="-17013"/>
                    <a:pt x="591735" y="0"/>
                  </a:cubicBezTo>
                  <a:cubicBezTo>
                    <a:pt x="733252" y="17013"/>
                    <a:pt x="820618" y="13434"/>
                    <a:pt x="1048412" y="0"/>
                  </a:cubicBezTo>
                  <a:cubicBezTo>
                    <a:pt x="1276206" y="-13434"/>
                    <a:pt x="1389144" y="-1418"/>
                    <a:pt x="1575710" y="0"/>
                  </a:cubicBezTo>
                  <a:cubicBezTo>
                    <a:pt x="1675821" y="13311"/>
                    <a:pt x="1730325" y="64336"/>
                    <a:pt x="1739015" y="163305"/>
                  </a:cubicBezTo>
                  <a:cubicBezTo>
                    <a:pt x="1724585" y="442976"/>
                    <a:pt x="1765750" y="518124"/>
                    <a:pt x="1739015" y="816506"/>
                  </a:cubicBezTo>
                  <a:cubicBezTo>
                    <a:pt x="1758942" y="909519"/>
                    <a:pt x="1664097" y="978142"/>
                    <a:pt x="1575710" y="979811"/>
                  </a:cubicBezTo>
                  <a:cubicBezTo>
                    <a:pt x="1399742" y="976651"/>
                    <a:pt x="1285594" y="982983"/>
                    <a:pt x="1133156" y="979811"/>
                  </a:cubicBezTo>
                  <a:cubicBezTo>
                    <a:pt x="980718" y="976639"/>
                    <a:pt x="830248" y="989610"/>
                    <a:pt x="648231" y="979811"/>
                  </a:cubicBezTo>
                  <a:cubicBezTo>
                    <a:pt x="466214" y="970012"/>
                    <a:pt x="301898" y="990603"/>
                    <a:pt x="163305" y="979811"/>
                  </a:cubicBezTo>
                  <a:cubicBezTo>
                    <a:pt x="85497" y="990181"/>
                    <a:pt x="-2025" y="898083"/>
                    <a:pt x="0" y="816506"/>
                  </a:cubicBezTo>
                  <a:cubicBezTo>
                    <a:pt x="-10854" y="543140"/>
                    <a:pt x="-25466" y="357917"/>
                    <a:pt x="0" y="163305"/>
                  </a:cubicBezTo>
                  <a:close/>
                </a:path>
              </a:pathLst>
            </a:custGeom>
            <a:noFill/>
            <a:ln w="38100">
              <a:solidFill>
                <a:srgbClr val="BA6415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391918039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图片 25">
              <a:extLst>
                <a:ext uri="{FF2B5EF4-FFF2-40B4-BE49-F238E27FC236}">
                  <a16:creationId xmlns:a16="http://schemas.microsoft.com/office/drawing/2014/main" id="{AF3B34CB-8BF7-48DF-90AA-D839F9420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3956">
              <a:off x="536243" y="3160"/>
              <a:ext cx="1448907" cy="102220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78B264-8704-4200-8FFE-413E0CCCBEFF}"/>
                </a:ext>
              </a:extLst>
            </p:cNvPr>
            <p:cNvSpPr txBox="1"/>
            <p:nvPr/>
          </p:nvSpPr>
          <p:spPr>
            <a:xfrm>
              <a:off x="1503621" y="514264"/>
              <a:ext cx="15375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#9Slide05 SVNKitten" pitchFamily="2" charset="0"/>
                </a:rPr>
                <a:t>Bài 3</a:t>
              </a:r>
            </a:p>
          </p:txBody>
        </p: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CB7CC31F-B341-4DA5-96F9-C7676030A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69888"/>
            <a:ext cx="6248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a/  6 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272 dm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=  ………..… 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                       </a:t>
            </a:r>
          </a:p>
          <a:p>
            <a:pPr>
              <a:spcBef>
                <a:spcPct val="50000"/>
              </a:spcBef>
            </a:pP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2105 dm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=  …..……… 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3 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82 dm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=  ………..… 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A3DB2807-8FEC-426D-AF7C-85587EB53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70332"/>
            <a:ext cx="633399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b/  8 dm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439 cm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=  ………..… dm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                       </a:t>
            </a:r>
          </a:p>
          <a:p>
            <a:pPr>
              <a:spcBef>
                <a:spcPct val="50000"/>
              </a:spcBef>
            </a:pP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3670 cm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=  …..……… dm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5 dm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77 cm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=  ………..… dm</a:t>
            </a:r>
            <a:r>
              <a:rPr lang="en-US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5FAF5785-4B5E-4630-A013-4ED060469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899487"/>
            <a:ext cx="16262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6,272</a:t>
            </a: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99AE1656-A977-484C-A82D-2F1555EC9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215" y="2635997"/>
            <a:ext cx="16262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2,105</a:t>
            </a: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068275B7-A00A-4CC1-B67B-20C731B99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672" y="3342233"/>
            <a:ext cx="16262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3,082</a:t>
            </a: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en-US" alt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BF9A7DC5-A5DF-4233-AAAA-44985E4B9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600" y="4078743"/>
            <a:ext cx="16262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8,439</a:t>
            </a: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300EC1BC-5DC7-4F7C-9435-C926FC901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672" y="4878702"/>
            <a:ext cx="16262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3,670</a:t>
            </a: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6E3B4570-CE2B-440B-BDAE-C13E68C22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600" y="5601818"/>
            <a:ext cx="16262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5,077</a:t>
            </a:r>
            <a:r>
              <a:rPr lang="en-US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C64080DE-1583-451D-82B3-93620E3A6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163" y="625565"/>
            <a:ext cx="87726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 sz="1200" b="1" i="1" dirty="0"/>
          </a:p>
          <a:p>
            <a:r>
              <a:rPr lang="en-US" altLang="en-US" sz="3200" b="1" dirty="0">
                <a:latin typeface="#9Slide03 AllRoundGothic" panose="020B0703020202020104" pitchFamily="34" charset="0"/>
              </a:rPr>
              <a:t>Viết các số đo sau dưới dạng số thập phân:</a:t>
            </a:r>
          </a:p>
        </p:txBody>
      </p:sp>
    </p:spTree>
    <p:extLst>
      <p:ext uri="{BB962C8B-B14F-4D97-AF65-F5344CB8AC3E}">
        <p14:creationId xmlns:p14="http://schemas.microsoft.com/office/powerpoint/2010/main" val="63878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1935</TotalTime>
  <Words>242</Words>
  <Application>Microsoft Office PowerPoint</Application>
  <PresentationFormat>Widescreen</PresentationFormat>
  <Paragraphs>58</Paragraphs>
  <Slides>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#9Slide03 AllRoundGothic</vt:lpstr>
      <vt:lpstr>#9Slide05 SVNKitten</vt:lpstr>
      <vt:lpstr>#9Slide06 SVNKarlita</vt:lpstr>
      <vt:lpstr>Arial</vt:lpstr>
      <vt:lpstr>Calibri</vt:lpstr>
      <vt:lpstr>Cambria Math</vt:lpstr>
      <vt:lpstr>等线</vt:lpstr>
      <vt:lpstr>等线 Light</vt:lpstr>
      <vt:lpstr>Times New Roman</vt:lpstr>
      <vt:lpstr>1_Office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>e929_f372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 TRA</dc:creator>
  <cp:lastModifiedBy>Techsi.vn</cp:lastModifiedBy>
  <cp:revision>91</cp:revision>
  <dcterms:created xsi:type="dcterms:W3CDTF">2007-02-28T03:11:48Z</dcterms:created>
  <dcterms:modified xsi:type="dcterms:W3CDTF">2024-04-15T05:11:42Z</dcterms:modified>
</cp:coreProperties>
</file>