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 id="2147483699" r:id="rId5"/>
    <p:sldMasterId id="2147483723" r:id="rId6"/>
  </p:sldMasterIdLst>
  <p:notesMasterIdLst>
    <p:notesMasterId r:id="rId21"/>
  </p:notesMasterIdLst>
  <p:sldIdLst>
    <p:sldId id="257" r:id="rId7"/>
    <p:sldId id="259" r:id="rId8"/>
    <p:sldId id="261" r:id="rId9"/>
    <p:sldId id="262" r:id="rId10"/>
    <p:sldId id="265" r:id="rId11"/>
    <p:sldId id="266" r:id="rId12"/>
    <p:sldId id="267" r:id="rId13"/>
    <p:sldId id="268" r:id="rId14"/>
    <p:sldId id="269" r:id="rId15"/>
    <p:sldId id="270" r:id="rId16"/>
    <p:sldId id="272" r:id="rId17"/>
    <p:sldId id="273" r:id="rId18"/>
    <p:sldId id="276" r:id="rId19"/>
    <p:sldId id="279" r:id="rId20"/>
  </p:sldIdLst>
  <p:sldSz cx="18288000" cy="10287000"/>
  <p:notesSz cx="6858000" cy="9144000"/>
  <p:embeddedFontLst>
    <p:embeddedFont>
      <p:font typeface="Lobster" panose="020B0604020202020204" charset="0"/>
      <p:regular r:id="rId22"/>
    </p:embeddedFont>
    <p:embeddedFont>
      <p:font typeface="Sigmar One" panose="020B0604020202020204" charset="0"/>
      <p:regular r:id="rId23"/>
    </p:embeddedFont>
    <p:embeddedFont>
      <p:font typeface="Calibri" panose="020F0502020204030204" pitchFamily="34" charset="0"/>
      <p:regular r:id="rId24"/>
      <p:bold r:id="rId25"/>
      <p:italic r:id="rId26"/>
      <p:boldItalic r:id="rId27"/>
    </p:embeddedFont>
    <p:embeddedFont>
      <p:font typeface="Bunge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4Qp3LIlIfqL+t2F+rRPophKsf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69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51"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3" name="Google Shape;99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5" name="Google Shape;100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8" name="Google Shape;108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4" name="Google Shape;88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6" name="Google Shape;89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3" name="Google Shape;9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7" name="Google Shape;93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6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6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6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6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6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7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2" name="Google Shape;132;p7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3" name="Google Shape;133;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7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1"/>
          <p:cNvSpPr>
            <a:spLocks noGrp="1"/>
          </p:cNvSpPr>
          <p:nvPr>
            <p:ph type="pic" idx="2"/>
          </p:nvPr>
        </p:nvSpPr>
        <p:spPr>
          <a:xfrm>
            <a:off x="1792288" y="612775"/>
            <a:ext cx="5486400" cy="4114800"/>
          </a:xfrm>
          <a:prstGeom prst="rect">
            <a:avLst/>
          </a:prstGeom>
          <a:noFill/>
          <a:ln>
            <a:noFill/>
          </a:ln>
        </p:spPr>
      </p:sp>
      <p:sp>
        <p:nvSpPr>
          <p:cNvPr id="139" name="Google Shape;139;p7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0" name="Google Shape;140;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7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7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7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7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8" name="Google Shape;168;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7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0" name="Google Shape;180;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6" name="Google Shape;186;p7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7" name="Google Shape;187;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3" name="Google Shape;193;p7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4" name="Google Shape;194;p7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5" name="Google Shape;195;p7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6" name="Google Shape;196;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8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8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07" name="Google Shape;207;p8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8" name="Google Shape;208;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8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81"/>
          <p:cNvSpPr>
            <a:spLocks noGrp="1"/>
          </p:cNvSpPr>
          <p:nvPr>
            <p:ph type="pic" idx="2"/>
          </p:nvPr>
        </p:nvSpPr>
        <p:spPr>
          <a:xfrm>
            <a:off x="1792288" y="612775"/>
            <a:ext cx="5486400" cy="4114800"/>
          </a:xfrm>
          <a:prstGeom prst="rect">
            <a:avLst/>
          </a:prstGeom>
          <a:noFill/>
          <a:ln>
            <a:noFill/>
          </a:ln>
        </p:spPr>
      </p:sp>
      <p:sp>
        <p:nvSpPr>
          <p:cNvPr id="214" name="Google Shape;214;p8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5" name="Google Shape;215;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8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8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8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2"/>
        <p:cNvGrpSpPr/>
        <p:nvPr/>
      </p:nvGrpSpPr>
      <p:grpSpPr>
        <a:xfrm>
          <a:off x="0" y="0"/>
          <a:ext cx="0" cy="0"/>
          <a:chOff x="0" y="0"/>
          <a:chExt cx="0" cy="0"/>
        </a:xfrm>
      </p:grpSpPr>
      <p:sp>
        <p:nvSpPr>
          <p:cNvPr id="233" name="Google Shape;233;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1"/>
        <p:cNvGrpSpPr/>
        <p:nvPr/>
      </p:nvGrpSpPr>
      <p:grpSpPr>
        <a:xfrm>
          <a:off x="0" y="0"/>
          <a:ext cx="0" cy="0"/>
          <a:chOff x="0" y="0"/>
          <a:chExt cx="0" cy="0"/>
        </a:xfrm>
      </p:grpSpPr>
      <p:sp>
        <p:nvSpPr>
          <p:cNvPr id="322" name="Google Shape;322;p9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9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4" name="Google Shape;324;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7"/>
        <p:cNvGrpSpPr/>
        <p:nvPr/>
      </p:nvGrpSpPr>
      <p:grpSpPr>
        <a:xfrm>
          <a:off x="0" y="0"/>
          <a:ext cx="0" cy="0"/>
          <a:chOff x="0" y="0"/>
          <a:chExt cx="0" cy="0"/>
        </a:xfrm>
      </p:grpSpPr>
      <p:sp>
        <p:nvSpPr>
          <p:cNvPr id="328" name="Google Shape;328;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3"/>
        <p:cNvGrpSpPr/>
        <p:nvPr/>
      </p:nvGrpSpPr>
      <p:grpSpPr>
        <a:xfrm>
          <a:off x="0" y="0"/>
          <a:ext cx="0" cy="0"/>
          <a:chOff x="0" y="0"/>
          <a:chExt cx="0" cy="0"/>
        </a:xfrm>
      </p:grpSpPr>
      <p:sp>
        <p:nvSpPr>
          <p:cNvPr id="334" name="Google Shape;334;p9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9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6" name="Google Shape;336;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9"/>
        <p:cNvGrpSpPr/>
        <p:nvPr/>
      </p:nvGrpSpPr>
      <p:grpSpPr>
        <a:xfrm>
          <a:off x="0" y="0"/>
          <a:ext cx="0" cy="0"/>
          <a:chOff x="0" y="0"/>
          <a:chExt cx="0" cy="0"/>
        </a:xfrm>
      </p:grpSpPr>
      <p:sp>
        <p:nvSpPr>
          <p:cNvPr id="340" name="Google Shape;340;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9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2" name="Google Shape;342;p9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3" name="Google Shape;343;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6"/>
        <p:cNvGrpSpPr/>
        <p:nvPr/>
      </p:nvGrpSpPr>
      <p:grpSpPr>
        <a:xfrm>
          <a:off x="0" y="0"/>
          <a:ext cx="0" cy="0"/>
          <a:chOff x="0" y="0"/>
          <a:chExt cx="0" cy="0"/>
        </a:xfrm>
      </p:grpSpPr>
      <p:sp>
        <p:nvSpPr>
          <p:cNvPr id="347" name="Google Shape;347;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9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9" name="Google Shape;349;p9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0" name="Google Shape;350;p9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1" name="Google Shape;351;p9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2" name="Google Shape;352;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5"/>
        <p:cNvGrpSpPr/>
        <p:nvPr/>
      </p:nvGrpSpPr>
      <p:grpSpPr>
        <a:xfrm>
          <a:off x="0" y="0"/>
          <a:ext cx="0" cy="0"/>
          <a:chOff x="0" y="0"/>
          <a:chExt cx="0" cy="0"/>
        </a:xfrm>
      </p:grpSpPr>
      <p:sp>
        <p:nvSpPr>
          <p:cNvPr id="356" name="Google Shape;356;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0"/>
        <p:cNvGrpSpPr/>
        <p:nvPr/>
      </p:nvGrpSpPr>
      <p:grpSpPr>
        <a:xfrm>
          <a:off x="0" y="0"/>
          <a:ext cx="0" cy="0"/>
          <a:chOff x="0" y="0"/>
          <a:chExt cx="0" cy="0"/>
        </a:xfrm>
      </p:grpSpPr>
      <p:sp>
        <p:nvSpPr>
          <p:cNvPr id="361" name="Google Shape;361;p10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10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3" name="Google Shape;363;p10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4" name="Google Shape;364;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7"/>
        <p:cNvGrpSpPr/>
        <p:nvPr/>
      </p:nvGrpSpPr>
      <p:grpSpPr>
        <a:xfrm>
          <a:off x="0" y="0"/>
          <a:ext cx="0" cy="0"/>
          <a:chOff x="0" y="0"/>
          <a:chExt cx="0" cy="0"/>
        </a:xfrm>
      </p:grpSpPr>
      <p:sp>
        <p:nvSpPr>
          <p:cNvPr id="368" name="Google Shape;368;p10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101"/>
          <p:cNvSpPr>
            <a:spLocks noGrp="1"/>
          </p:cNvSpPr>
          <p:nvPr>
            <p:ph type="pic" idx="2"/>
          </p:nvPr>
        </p:nvSpPr>
        <p:spPr>
          <a:xfrm>
            <a:off x="1792288" y="612775"/>
            <a:ext cx="5486400" cy="4114800"/>
          </a:xfrm>
          <a:prstGeom prst="rect">
            <a:avLst/>
          </a:prstGeom>
          <a:noFill/>
          <a:ln>
            <a:noFill/>
          </a:ln>
        </p:spPr>
      </p:sp>
      <p:sp>
        <p:nvSpPr>
          <p:cNvPr id="370" name="Google Shape;370;p10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71" name="Google Shape;371;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4"/>
        <p:cNvGrpSpPr/>
        <p:nvPr/>
      </p:nvGrpSpPr>
      <p:grpSpPr>
        <a:xfrm>
          <a:off x="0" y="0"/>
          <a:ext cx="0" cy="0"/>
          <a:chOff x="0" y="0"/>
          <a:chExt cx="0" cy="0"/>
        </a:xfrm>
      </p:grpSpPr>
      <p:sp>
        <p:nvSpPr>
          <p:cNvPr id="375" name="Google Shape;375;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0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7" name="Google Shape;377;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0"/>
        <p:cNvGrpSpPr/>
        <p:nvPr/>
      </p:nvGrpSpPr>
      <p:grpSpPr>
        <a:xfrm>
          <a:off x="0" y="0"/>
          <a:ext cx="0" cy="0"/>
          <a:chOff x="0" y="0"/>
          <a:chExt cx="0" cy="0"/>
        </a:xfrm>
      </p:grpSpPr>
      <p:sp>
        <p:nvSpPr>
          <p:cNvPr id="381" name="Google Shape;381;p10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10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3" name="Google Shape;383;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7"/>
        <p:cNvGrpSpPr/>
        <p:nvPr/>
      </p:nvGrpSpPr>
      <p:grpSpPr>
        <a:xfrm>
          <a:off x="0" y="0"/>
          <a:ext cx="0" cy="0"/>
          <a:chOff x="0" y="0"/>
          <a:chExt cx="0" cy="0"/>
        </a:xfrm>
      </p:grpSpPr>
      <p:sp>
        <p:nvSpPr>
          <p:cNvPr id="468" name="Google Shape;468;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1"/>
        <p:cNvGrpSpPr/>
        <p:nvPr/>
      </p:nvGrpSpPr>
      <p:grpSpPr>
        <a:xfrm>
          <a:off x="0" y="0"/>
          <a:ext cx="0" cy="0"/>
          <a:chOff x="0" y="0"/>
          <a:chExt cx="0" cy="0"/>
        </a:xfrm>
      </p:grpSpPr>
      <p:sp>
        <p:nvSpPr>
          <p:cNvPr id="472" name="Google Shape;472;p1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1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4" name="Google Shape;474;p1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1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6" name="Google Shape;476;p1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7"/>
        <p:cNvGrpSpPr/>
        <p:nvPr/>
      </p:nvGrpSpPr>
      <p:grpSpPr>
        <a:xfrm>
          <a:off x="0" y="0"/>
          <a:ext cx="0" cy="0"/>
          <a:chOff x="0" y="0"/>
          <a:chExt cx="0" cy="0"/>
        </a:xfrm>
      </p:grpSpPr>
      <p:sp>
        <p:nvSpPr>
          <p:cNvPr id="478" name="Google Shape;478;p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1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0" name="Google Shape;480;p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2" name="Google Shape;482;p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3"/>
        <p:cNvGrpSpPr/>
        <p:nvPr/>
      </p:nvGrpSpPr>
      <p:grpSpPr>
        <a:xfrm>
          <a:off x="0" y="0"/>
          <a:ext cx="0" cy="0"/>
          <a:chOff x="0" y="0"/>
          <a:chExt cx="0" cy="0"/>
        </a:xfrm>
      </p:grpSpPr>
      <p:sp>
        <p:nvSpPr>
          <p:cNvPr id="484" name="Google Shape;484;p1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1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6" name="Google Shape;486;p1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7" name="Google Shape;487;p1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9"/>
        <p:cNvGrpSpPr/>
        <p:nvPr/>
      </p:nvGrpSpPr>
      <p:grpSpPr>
        <a:xfrm>
          <a:off x="0" y="0"/>
          <a:ext cx="0" cy="0"/>
          <a:chOff x="0" y="0"/>
          <a:chExt cx="0" cy="0"/>
        </a:xfrm>
      </p:grpSpPr>
      <p:sp>
        <p:nvSpPr>
          <p:cNvPr id="490" name="Google Shape;490;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1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2" name="Google Shape;492;p1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3" name="Google Shape;493;p1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1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1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6"/>
        <p:cNvGrpSpPr/>
        <p:nvPr/>
      </p:nvGrpSpPr>
      <p:grpSpPr>
        <a:xfrm>
          <a:off x="0" y="0"/>
          <a:ext cx="0" cy="0"/>
          <a:chOff x="0" y="0"/>
          <a:chExt cx="0" cy="0"/>
        </a:xfrm>
      </p:grpSpPr>
      <p:sp>
        <p:nvSpPr>
          <p:cNvPr id="497" name="Google Shape;497;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1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9" name="Google Shape;499;p1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0" name="Google Shape;500;p1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1" name="Google Shape;501;p1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2" name="Google Shape;502;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5"/>
        <p:cNvGrpSpPr/>
        <p:nvPr/>
      </p:nvGrpSpPr>
      <p:grpSpPr>
        <a:xfrm>
          <a:off x="0" y="0"/>
          <a:ext cx="0" cy="0"/>
          <a:chOff x="0" y="0"/>
          <a:chExt cx="0" cy="0"/>
        </a:xfrm>
      </p:grpSpPr>
      <p:sp>
        <p:nvSpPr>
          <p:cNvPr id="506" name="Google Shape;506;p1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8" name="Google Shape;508;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0"/>
        <p:cNvGrpSpPr/>
        <p:nvPr/>
      </p:nvGrpSpPr>
      <p:grpSpPr>
        <a:xfrm>
          <a:off x="0" y="0"/>
          <a:ext cx="0" cy="0"/>
          <a:chOff x="0" y="0"/>
          <a:chExt cx="0" cy="0"/>
        </a:xfrm>
      </p:grpSpPr>
      <p:sp>
        <p:nvSpPr>
          <p:cNvPr id="511" name="Google Shape;511;p1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1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13" name="Google Shape;513;p1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14" name="Google Shape;514;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7"/>
        <p:cNvGrpSpPr/>
        <p:nvPr/>
      </p:nvGrpSpPr>
      <p:grpSpPr>
        <a:xfrm>
          <a:off x="0" y="0"/>
          <a:ext cx="0" cy="0"/>
          <a:chOff x="0" y="0"/>
          <a:chExt cx="0" cy="0"/>
        </a:xfrm>
      </p:grpSpPr>
      <p:sp>
        <p:nvSpPr>
          <p:cNvPr id="518" name="Google Shape;518;p1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121"/>
          <p:cNvSpPr>
            <a:spLocks noGrp="1"/>
          </p:cNvSpPr>
          <p:nvPr>
            <p:ph type="pic" idx="2"/>
          </p:nvPr>
        </p:nvSpPr>
        <p:spPr>
          <a:xfrm>
            <a:off x="1792288" y="612775"/>
            <a:ext cx="5486400" cy="4114800"/>
          </a:xfrm>
          <a:prstGeom prst="rect">
            <a:avLst/>
          </a:prstGeom>
          <a:noFill/>
          <a:ln>
            <a:noFill/>
          </a:ln>
        </p:spPr>
      </p:sp>
      <p:sp>
        <p:nvSpPr>
          <p:cNvPr id="520" name="Google Shape;520;p1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21" name="Google Shape;521;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3" name="Google Shape;523;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4"/>
        <p:cNvGrpSpPr/>
        <p:nvPr/>
      </p:nvGrpSpPr>
      <p:grpSpPr>
        <a:xfrm>
          <a:off x="0" y="0"/>
          <a:ext cx="0" cy="0"/>
          <a:chOff x="0" y="0"/>
          <a:chExt cx="0" cy="0"/>
        </a:xfrm>
      </p:grpSpPr>
      <p:sp>
        <p:nvSpPr>
          <p:cNvPr id="525" name="Google Shape;525;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1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7" name="Google Shape;527;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9" name="Google Shape;529;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0"/>
        <p:cNvGrpSpPr/>
        <p:nvPr/>
      </p:nvGrpSpPr>
      <p:grpSpPr>
        <a:xfrm>
          <a:off x="0" y="0"/>
          <a:ext cx="0" cy="0"/>
          <a:chOff x="0" y="0"/>
          <a:chExt cx="0" cy="0"/>
        </a:xfrm>
      </p:grpSpPr>
      <p:sp>
        <p:nvSpPr>
          <p:cNvPr id="531" name="Google Shape;531;p1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1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3" name="Google Shape;533;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5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5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5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6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792288" y="612775"/>
            <a:ext cx="5486400" cy="4114800"/>
          </a:xfrm>
          <a:prstGeom prst="rect">
            <a:avLst/>
          </a:prstGeom>
          <a:noFill/>
          <a:ln>
            <a:noFill/>
          </a:ln>
        </p:spPr>
      </p:sp>
      <p:sp>
        <p:nvSpPr>
          <p:cNvPr id="64" name="Google Shape;64;p6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7436A"/>
        </a:solidFill>
        <a:effectLst/>
      </p:bgPr>
    </p:bg>
    <p:spTree>
      <p:nvGrpSpPr>
        <p:cNvPr id="1" name="Shape 23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3" name="Google Shape;313;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4" name="Google Shape;31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5" name="Google Shape;31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6" name="Google Shape;31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3" name="Google Shape;46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Google Shape;46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5" name="Google Shape;46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10.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1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776"/>
        <p:cNvGrpSpPr/>
        <p:nvPr/>
      </p:nvGrpSpPr>
      <p:grpSpPr>
        <a:xfrm>
          <a:off x="0" y="0"/>
          <a:ext cx="0" cy="0"/>
          <a:chOff x="0" y="0"/>
          <a:chExt cx="0" cy="0"/>
        </a:xfrm>
      </p:grpSpPr>
      <p:pic>
        <p:nvPicPr>
          <p:cNvPr id="777" name="Google Shape;777;p2"/>
          <p:cNvPicPr preferRelativeResize="0"/>
          <p:nvPr/>
        </p:nvPicPr>
        <p:blipFill rotWithShape="1">
          <a:blip r:embed="rId3">
            <a:alphaModFix/>
          </a:blip>
          <a:srcRect t="2594" b="2595"/>
          <a:stretch/>
        </p:blipFill>
        <p:spPr>
          <a:xfrm>
            <a:off x="-1082864" y="0"/>
            <a:ext cx="8017064" cy="10287000"/>
          </a:xfrm>
          <a:prstGeom prst="rect">
            <a:avLst/>
          </a:prstGeom>
          <a:noFill/>
          <a:ln>
            <a:noFill/>
          </a:ln>
        </p:spPr>
      </p:pic>
      <p:sp>
        <p:nvSpPr>
          <p:cNvPr id="778" name="Google Shape;778;p2"/>
          <p:cNvSpPr txBox="1"/>
          <p:nvPr/>
        </p:nvSpPr>
        <p:spPr>
          <a:xfrm>
            <a:off x="9906000" y="443344"/>
            <a:ext cx="5839718" cy="1615827"/>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9000" b="0" i="0" u="none" strike="noStrike" cap="none">
                <a:solidFill>
                  <a:schemeClr val="lt1"/>
                </a:solidFill>
                <a:latin typeface="Bungee"/>
                <a:ea typeface="Bungee"/>
                <a:cs typeface="Bungee"/>
                <a:sym typeface="Bungee"/>
              </a:rPr>
              <a:t>MỤC TIÊU</a:t>
            </a:r>
            <a:endParaRPr/>
          </a:p>
        </p:txBody>
      </p:sp>
      <p:grpSp>
        <p:nvGrpSpPr>
          <p:cNvPr id="779" name="Google Shape;779;p2"/>
          <p:cNvGrpSpPr/>
          <p:nvPr/>
        </p:nvGrpSpPr>
        <p:grpSpPr>
          <a:xfrm>
            <a:off x="6128108" y="2059172"/>
            <a:ext cx="12051654" cy="3617728"/>
            <a:chOff x="6128108" y="2059172"/>
            <a:chExt cx="12051654" cy="3617728"/>
          </a:xfrm>
        </p:grpSpPr>
        <p:pic>
          <p:nvPicPr>
            <p:cNvPr id="780" name="Google Shape;780;p2"/>
            <p:cNvPicPr preferRelativeResize="0"/>
            <p:nvPr/>
          </p:nvPicPr>
          <p:blipFill rotWithShape="1">
            <a:blip r:embed="rId4">
              <a:alphaModFix/>
            </a:blip>
            <a:srcRect/>
            <a:stretch/>
          </p:blipFill>
          <p:spPr>
            <a:xfrm>
              <a:off x="6128108" y="2059172"/>
              <a:ext cx="3008965" cy="3200400"/>
            </a:xfrm>
            <a:prstGeom prst="rect">
              <a:avLst/>
            </a:prstGeom>
            <a:noFill/>
            <a:ln>
              <a:noFill/>
            </a:ln>
          </p:spPr>
        </p:pic>
        <p:sp>
          <p:nvSpPr>
            <p:cNvPr id="781" name="Google Shape;781;p2"/>
            <p:cNvSpPr txBox="1"/>
            <p:nvPr/>
          </p:nvSpPr>
          <p:spPr>
            <a:xfrm>
              <a:off x="9548065" y="2737435"/>
              <a:ext cx="8264492" cy="2462213"/>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4596" b="0" i="0" u="none" strike="noStrike" cap="none">
                  <a:solidFill>
                    <a:srgbClr val="FFFFFF"/>
                  </a:solidFill>
                  <a:latin typeface="Lobster"/>
                  <a:ea typeface="Lobster"/>
                  <a:cs typeface="Lobster"/>
                  <a:sym typeface="Lobster"/>
                </a:rPr>
                <a:t>Nêu lại cấu tạo, cách quan sát và một số chi tiết, hình ảnh tiêu biểu trong bài văn tả con vật.</a:t>
              </a:r>
              <a:endParaRPr sz="4596" b="0" i="0" u="none" strike="noStrike" cap="none">
                <a:solidFill>
                  <a:srgbClr val="FFFFFF"/>
                </a:solidFill>
                <a:latin typeface="Lobster"/>
                <a:ea typeface="Lobster"/>
                <a:cs typeface="Lobster"/>
                <a:sym typeface="Lobster"/>
              </a:endParaRPr>
            </a:p>
          </p:txBody>
        </p:sp>
        <p:grpSp>
          <p:nvGrpSpPr>
            <p:cNvPr id="782" name="Google Shape;782;p2"/>
            <p:cNvGrpSpPr/>
            <p:nvPr/>
          </p:nvGrpSpPr>
          <p:grpSpPr>
            <a:xfrm>
              <a:off x="8843392" y="2324100"/>
              <a:ext cx="9336370" cy="3352800"/>
              <a:chOff x="8843392" y="2324100"/>
              <a:chExt cx="9336370" cy="3352800"/>
            </a:xfrm>
          </p:grpSpPr>
          <p:sp>
            <p:nvSpPr>
              <p:cNvPr id="783"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4" name="Google Shape;784;p2"/>
              <p:cNvSpPr/>
              <p:nvPr/>
            </p:nvSpPr>
            <p:spPr>
              <a:xfrm>
                <a:off x="8995792" y="2476500"/>
                <a:ext cx="9183970" cy="3200400"/>
              </a:xfrm>
              <a:prstGeom prst="roundRect">
                <a:avLst>
                  <a:gd name="adj" fmla="val 16667"/>
                </a:avLst>
              </a:prstGeom>
              <a:noFill/>
              <a:ln w="5715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grpSp>
        <p:nvGrpSpPr>
          <p:cNvPr id="785" name="Google Shape;785;p2"/>
          <p:cNvGrpSpPr/>
          <p:nvPr/>
        </p:nvGrpSpPr>
        <p:grpSpPr>
          <a:xfrm>
            <a:off x="6583138" y="6198661"/>
            <a:ext cx="11689158" cy="3352800"/>
            <a:chOff x="6583138" y="6198661"/>
            <a:chExt cx="11689158" cy="3352800"/>
          </a:xfrm>
        </p:grpSpPr>
        <p:pic>
          <p:nvPicPr>
            <p:cNvPr id="786" name="Google Shape;786;p2"/>
            <p:cNvPicPr preferRelativeResize="0"/>
            <p:nvPr/>
          </p:nvPicPr>
          <p:blipFill rotWithShape="1">
            <a:blip r:embed="rId5">
              <a:alphaModFix/>
            </a:blip>
            <a:srcRect/>
            <a:stretch/>
          </p:blipFill>
          <p:spPr>
            <a:xfrm>
              <a:off x="6583138" y="6678398"/>
              <a:ext cx="2098903" cy="2240925"/>
            </a:xfrm>
            <a:prstGeom prst="rect">
              <a:avLst/>
            </a:prstGeom>
            <a:noFill/>
            <a:ln>
              <a:noFill/>
            </a:ln>
          </p:spPr>
        </p:pic>
        <p:sp>
          <p:nvSpPr>
            <p:cNvPr id="787" name="Google Shape;787;p2"/>
            <p:cNvSpPr txBox="1"/>
            <p:nvPr/>
          </p:nvSpPr>
          <p:spPr>
            <a:xfrm>
              <a:off x="9589628" y="6678398"/>
              <a:ext cx="8181365" cy="2462213"/>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599" b="0" i="0" u="none" strike="noStrike" cap="none">
                  <a:solidFill>
                    <a:srgbClr val="FFFFFF"/>
                  </a:solidFill>
                  <a:latin typeface="Lobster"/>
                  <a:ea typeface="Lobster"/>
                  <a:cs typeface="Lobster"/>
                  <a:sym typeface="Lobster"/>
                </a:rPr>
                <a:t>Viết được đoạn văn ngắn (khoảng 5 câu) tả hình dáng hoặc hoạt động của con vật mình yêu thích.</a:t>
              </a:r>
              <a:endParaRPr/>
            </a:p>
          </p:txBody>
        </p:sp>
        <p:grpSp>
          <p:nvGrpSpPr>
            <p:cNvPr id="788" name="Google Shape;788;p2"/>
            <p:cNvGrpSpPr/>
            <p:nvPr/>
          </p:nvGrpSpPr>
          <p:grpSpPr>
            <a:xfrm>
              <a:off x="8935926" y="6198661"/>
              <a:ext cx="9336370" cy="3352800"/>
              <a:chOff x="8843392" y="2324100"/>
              <a:chExt cx="9336370" cy="3352800"/>
            </a:xfrm>
          </p:grpSpPr>
          <p:sp>
            <p:nvSpPr>
              <p:cNvPr id="789" name="Google Shape;789;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0" name="Google Shape;790;p2"/>
              <p:cNvSpPr/>
              <p:nvPr/>
            </p:nvSpPr>
            <p:spPr>
              <a:xfrm>
                <a:off x="8995792" y="2476500"/>
                <a:ext cx="9183970" cy="3200400"/>
              </a:xfrm>
              <a:prstGeom prst="roundRect">
                <a:avLst>
                  <a:gd name="adj" fmla="val 16667"/>
                </a:avLst>
              </a:prstGeom>
              <a:noFill/>
              <a:ln w="5715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animEffect transition="in" filter="fade">
                                      <p:cBhvr>
                                        <p:cTn id="7" dur="1822"/>
                                        <p:tgtEl>
                                          <p:spTgt spid="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9"/>
                                        </p:tgtEl>
                                        <p:attrNameLst>
                                          <p:attrName>style.visibility</p:attrName>
                                        </p:attrNameLst>
                                      </p:cBhvr>
                                      <p:to>
                                        <p:strVal val="visible"/>
                                      </p:to>
                                    </p:set>
                                    <p:animEffect transition="in" filter="fade">
                                      <p:cBhvr>
                                        <p:cTn id="12" dur="1000"/>
                                        <p:tgtEl>
                                          <p:spTgt spid="7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10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5"/>
          <p:cNvSpPr/>
          <p:nvPr/>
        </p:nvSpPr>
        <p:spPr>
          <a:xfrm>
            <a:off x="304800" y="266698"/>
            <a:ext cx="17397013" cy="9525002"/>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953" name="Google Shape;953;p15"/>
          <p:cNvSpPr/>
          <p:nvPr/>
        </p:nvSpPr>
        <p:spPr>
          <a:xfrm>
            <a:off x="1330036" y="1028700"/>
            <a:ext cx="15810889" cy="8402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800000"/>
                </a:solidFill>
                <a:latin typeface="Lobster"/>
                <a:ea typeface="Lobster"/>
                <a:cs typeface="Lobster"/>
                <a:sym typeface="Lobster"/>
              </a:rPr>
              <a:t>            Chim họa mi hót</a:t>
            </a:r>
            <a:endParaRPr/>
          </a:p>
          <a:p>
            <a:pPr marL="0" marR="0" lvl="0" indent="0" algn="l" rtl="0">
              <a:spcBef>
                <a:spcPts val="0"/>
              </a:spcBef>
              <a:spcAft>
                <a:spcPts val="0"/>
              </a:spcAft>
              <a:buNone/>
            </a:pPr>
            <a:r>
              <a:rPr lang="en-US" sz="3600">
                <a:solidFill>
                  <a:srgbClr val="800000"/>
                </a:solidFill>
                <a:latin typeface="Lobster"/>
                <a:ea typeface="Lobster"/>
                <a:cs typeface="Lobster"/>
                <a:sym typeface="Lobster"/>
              </a:rPr>
              <a:t>            Chiều nào cũng vậy, con chim họa mi ấy không biết tự phương nào bay đến đậu trong bụi tầm xuân ở vườn nhà tôi mà hót.</a:t>
            </a:r>
            <a:endParaRPr/>
          </a:p>
          <a:p>
            <a:pPr marL="0" marR="0" lvl="0" indent="0" algn="l" rtl="0">
              <a:spcBef>
                <a:spcPts val="0"/>
              </a:spcBef>
              <a:spcAft>
                <a:spcPts val="0"/>
              </a:spcAft>
              <a:buNone/>
            </a:pPr>
            <a:r>
              <a:rPr lang="en-US" sz="3600">
                <a:solidFill>
                  <a:srgbClr val="800000"/>
                </a:solidFill>
                <a:latin typeface="Lobster"/>
                <a:ea typeface="Lobster"/>
                <a:cs typeface="Lobster"/>
                <a:sym typeface="Lobster"/>
              </a:rPr>
              <a:t>      Hình như nó vui mừng vì suốt ngày đã được tha hồ rong ruổi bay chơi trong khắp trời mây gió, uống bao nhiêu nước suối mát lành trong khe núi. Cho nên, những buổi chiều tiếng hót có khi êm đềm, có khi rộn rã, như một điệu đàn trong bóng xế mà âm thanh vang mãi giữa tĩnh mịch, tưởng như làm rung động lớp sương lạnh mờ mờ rủ xuống cỏ cây.    </a:t>
            </a:r>
            <a:endParaRPr/>
          </a:p>
          <a:p>
            <a:pPr marL="0" marR="0" lvl="0" indent="0" algn="l" rtl="0">
              <a:spcBef>
                <a:spcPts val="0"/>
              </a:spcBef>
              <a:spcAft>
                <a:spcPts val="0"/>
              </a:spcAft>
              <a:buNone/>
            </a:pPr>
            <a:r>
              <a:rPr lang="en-US" sz="3600">
                <a:solidFill>
                  <a:srgbClr val="800000"/>
                </a:solidFill>
                <a:latin typeface="Lobster"/>
                <a:ea typeface="Lobster"/>
                <a:cs typeface="Lobster"/>
                <a:sym typeface="Lobster"/>
              </a:rPr>
              <a:t>      Hót một lúc lâu, nhạc sĩ giang hồ không tên không tuổi ấy từ từ nhắm mắt lại, thu đầu vào lông cổ, im lặng ngủ, ngủ say sưa sau một cuộc viễn du trong bóng đêm dày.</a:t>
            </a:r>
            <a:endParaRPr/>
          </a:p>
          <a:p>
            <a:pPr marL="0" marR="0" lvl="0" indent="0" algn="l" rtl="0">
              <a:spcBef>
                <a:spcPts val="0"/>
              </a:spcBef>
              <a:spcAft>
                <a:spcPts val="0"/>
              </a:spcAft>
              <a:buNone/>
            </a:pPr>
            <a:r>
              <a:rPr lang="en-US" sz="3600">
                <a:solidFill>
                  <a:srgbClr val="800000"/>
                </a:solidFill>
                <a:latin typeface="Lobster"/>
                <a:ea typeface="Lobster"/>
                <a:cs typeface="Lobster"/>
                <a:sym typeface="Lobster"/>
              </a:rPr>
              <a:t>      Rồi hôm sau, khi phương đông vừa vẩn bụi hồng, con họa mi ấy lại hót vang lừng chào nắng sớm. Nó kéo dài cổ ra mà hót, tựa hồ nó muốn các bạn xa gần đâu đó lắng nghe. Hót xong, nó xù lông rũ hết những giọt sương rồi nhanh nhẹn chuyền từ bụi nọ sang bụi kia, tìm vài con sâu ăn lót dạ, đoạn vỗ cánh bay vút đi.</a:t>
            </a:r>
            <a:endParaRPr/>
          </a:p>
          <a:p>
            <a:pPr marL="0" marR="0" lvl="0" indent="0" algn="l" rtl="0">
              <a:spcBef>
                <a:spcPts val="0"/>
              </a:spcBef>
              <a:spcAft>
                <a:spcPts val="0"/>
              </a:spcAft>
              <a:buNone/>
            </a:pPr>
            <a:r>
              <a:rPr lang="en-US" sz="3600">
                <a:solidFill>
                  <a:srgbClr val="800000"/>
                </a:solidFill>
                <a:latin typeface="Lobster"/>
                <a:ea typeface="Lobster"/>
                <a:cs typeface="Lobster"/>
                <a:sym typeface="Lobster"/>
              </a:rPr>
              <a:t>                                                                                                           Theo Ngọc Giao</a:t>
            </a:r>
            <a:endParaRPr sz="3600">
              <a:solidFill>
                <a:srgbClr val="800000"/>
              </a:solidFill>
              <a:latin typeface="Lobster"/>
              <a:ea typeface="Lobster"/>
              <a:cs typeface="Lobster"/>
              <a:sym typeface="Lobster"/>
            </a:endParaRPr>
          </a:p>
        </p:txBody>
      </p:sp>
      <p:sp>
        <p:nvSpPr>
          <p:cNvPr id="954" name="Google Shape;954;p15"/>
          <p:cNvSpPr txBox="1"/>
          <p:nvPr/>
        </p:nvSpPr>
        <p:spPr>
          <a:xfrm>
            <a:off x="1039091" y="1586925"/>
            <a:ext cx="1447800" cy="584775"/>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Lobster"/>
                <a:ea typeface="Lobster"/>
                <a:cs typeface="Lobster"/>
                <a:sym typeface="Lobster"/>
              </a:rPr>
              <a:t>Mở bài</a:t>
            </a:r>
            <a:endParaRPr sz="3200">
              <a:solidFill>
                <a:schemeClr val="dk1"/>
              </a:solidFill>
              <a:latin typeface="Lobster"/>
              <a:ea typeface="Lobster"/>
              <a:cs typeface="Lobster"/>
              <a:sym typeface="Lobster"/>
            </a:endParaRPr>
          </a:p>
        </p:txBody>
      </p:sp>
      <p:sp>
        <p:nvSpPr>
          <p:cNvPr id="955" name="Google Shape;955;p15"/>
          <p:cNvSpPr txBox="1"/>
          <p:nvPr/>
        </p:nvSpPr>
        <p:spPr>
          <a:xfrm>
            <a:off x="304800" y="2705100"/>
            <a:ext cx="1676400" cy="584775"/>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Lobster"/>
                <a:ea typeface="Lobster"/>
                <a:cs typeface="Lobster"/>
                <a:sym typeface="Lobster"/>
              </a:rPr>
              <a:t>Thân bài</a:t>
            </a:r>
            <a:endParaRPr sz="3200">
              <a:solidFill>
                <a:schemeClr val="dk1"/>
              </a:solidFill>
              <a:latin typeface="Lobster"/>
              <a:ea typeface="Lobster"/>
              <a:cs typeface="Lobster"/>
              <a:sym typeface="Lobster"/>
            </a:endParaRPr>
          </a:p>
        </p:txBody>
      </p:sp>
      <p:sp>
        <p:nvSpPr>
          <p:cNvPr id="956" name="Google Shape;956;p15"/>
          <p:cNvSpPr txBox="1"/>
          <p:nvPr/>
        </p:nvSpPr>
        <p:spPr>
          <a:xfrm>
            <a:off x="304800" y="6573982"/>
            <a:ext cx="1676400" cy="584775"/>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Lobster"/>
                <a:ea typeface="Lobster"/>
                <a:cs typeface="Lobster"/>
                <a:sym typeface="Lobster"/>
              </a:rPr>
              <a:t>Kết bài</a:t>
            </a:r>
            <a:endParaRPr sz="3200">
              <a:solidFill>
                <a:schemeClr val="dk1"/>
              </a:solidFill>
              <a:latin typeface="Lobster"/>
              <a:ea typeface="Lobster"/>
              <a:cs typeface="Lobster"/>
              <a:sym typeface="Lobste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3"/>
                                        </p:tgtEl>
                                        <p:attrNameLst>
                                          <p:attrName>style.visibility</p:attrName>
                                        </p:attrNameLst>
                                      </p:cBhvr>
                                      <p:to>
                                        <p:strVal val="visible"/>
                                      </p:to>
                                    </p:set>
                                    <p:animEffect transition="in" filter="fade">
                                      <p:cBhvr>
                                        <p:cTn id="7" dur="1000"/>
                                        <p:tgtEl>
                                          <p:spTgt spid="9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4"/>
                                        </p:tgtEl>
                                        <p:attrNameLst>
                                          <p:attrName>style.visibility</p:attrName>
                                        </p:attrNameLst>
                                      </p:cBhvr>
                                      <p:to>
                                        <p:strVal val="visible"/>
                                      </p:to>
                                    </p:set>
                                    <p:animEffect transition="in" filter="fade">
                                      <p:cBhvr>
                                        <p:cTn id="12" dur="1000"/>
                                        <p:tgtEl>
                                          <p:spTgt spid="9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5"/>
                                        </p:tgtEl>
                                        <p:attrNameLst>
                                          <p:attrName>style.visibility</p:attrName>
                                        </p:attrNameLst>
                                      </p:cBhvr>
                                      <p:to>
                                        <p:strVal val="visible"/>
                                      </p:to>
                                    </p:set>
                                    <p:animEffect transition="in" filter="fade">
                                      <p:cBhvr>
                                        <p:cTn id="17" dur="1000"/>
                                        <p:tgtEl>
                                          <p:spTgt spid="9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6"/>
                                        </p:tgtEl>
                                        <p:attrNameLst>
                                          <p:attrName>style.visibility</p:attrName>
                                        </p:attrNameLst>
                                      </p:cBhvr>
                                      <p:to>
                                        <p:strVal val="visible"/>
                                      </p:to>
                                    </p:set>
                                    <p:animEffect transition="in" filter="fade">
                                      <p:cBhvr>
                                        <p:cTn id="22" dur="1000"/>
                                        <p:tgtEl>
                                          <p:spTgt spid="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7"/>
          <p:cNvSpPr/>
          <p:nvPr/>
        </p:nvSpPr>
        <p:spPr>
          <a:xfrm>
            <a:off x="731438" y="266699"/>
            <a:ext cx="16970375" cy="8281636"/>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nvGrpSpPr>
          <p:cNvPr id="996" name="Google Shape;996;p17"/>
          <p:cNvGrpSpPr/>
          <p:nvPr/>
        </p:nvGrpSpPr>
        <p:grpSpPr>
          <a:xfrm>
            <a:off x="921326" y="1458980"/>
            <a:ext cx="16507691" cy="5744574"/>
            <a:chOff x="900544" y="2705100"/>
            <a:chExt cx="16507691" cy="3160163"/>
          </a:xfrm>
        </p:grpSpPr>
        <p:sp>
          <p:nvSpPr>
            <p:cNvPr id="997" name="Google Shape;997;p17"/>
            <p:cNvSpPr/>
            <p:nvPr/>
          </p:nvSpPr>
          <p:spPr>
            <a:xfrm>
              <a:off x="900544" y="2705100"/>
              <a:ext cx="16507691" cy="3113621"/>
            </a:xfrm>
            <a:prstGeom prst="roundRect">
              <a:avLst>
                <a:gd name="adj" fmla="val 16667"/>
              </a:avLst>
            </a:prstGeom>
            <a:solidFill>
              <a:srgbClr val="FABF8E">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998" name="Google Shape;998;p17"/>
            <p:cNvSpPr/>
            <p:nvPr/>
          </p:nvSpPr>
          <p:spPr>
            <a:xfrm>
              <a:off x="1187993" y="2826116"/>
              <a:ext cx="16191889" cy="303914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a:solidFill>
                    <a:srgbClr val="800000"/>
                  </a:solidFill>
                  <a:latin typeface="Lobster"/>
                  <a:ea typeface="Lobster"/>
                  <a:cs typeface="Lobster"/>
                  <a:sym typeface="Lobster"/>
                </a:rPr>
                <a:t>Nội dung: </a:t>
              </a:r>
              <a:endParaRPr/>
            </a:p>
            <a:p>
              <a:pPr marL="0" marR="0" lvl="0" indent="0" algn="l" rtl="0">
                <a:lnSpc>
                  <a:spcPct val="150000"/>
                </a:lnSpc>
                <a:spcBef>
                  <a:spcPts val="0"/>
                </a:spcBef>
                <a:spcAft>
                  <a:spcPts val="0"/>
                </a:spcAft>
                <a:buNone/>
              </a:pPr>
              <a:r>
                <a:rPr lang="en-US" sz="4000">
                  <a:solidFill>
                    <a:srgbClr val="800000"/>
                  </a:solidFill>
                  <a:latin typeface="Lobster"/>
                  <a:ea typeface="Lobster"/>
                  <a:cs typeface="Lobster"/>
                  <a:sym typeface="Lobster"/>
                </a:rPr>
                <a:t>Đoạn 1: Giới thiệu sự xuất hiện của chim họa mi vào các buổi chiều.</a:t>
              </a:r>
              <a:endParaRPr/>
            </a:p>
            <a:p>
              <a:pPr marL="0" marR="0" lvl="0" indent="0" algn="l" rtl="0">
                <a:lnSpc>
                  <a:spcPct val="150000"/>
                </a:lnSpc>
                <a:spcBef>
                  <a:spcPts val="0"/>
                </a:spcBef>
                <a:spcAft>
                  <a:spcPts val="0"/>
                </a:spcAft>
                <a:buNone/>
              </a:pPr>
              <a:r>
                <a:rPr lang="en-US" sz="4000">
                  <a:solidFill>
                    <a:srgbClr val="800000"/>
                  </a:solidFill>
                  <a:latin typeface="Lobster"/>
                  <a:ea typeface="Lobster"/>
                  <a:cs typeface="Lobster"/>
                  <a:sym typeface="Lobster"/>
                </a:rPr>
                <a:t>Đoạn 2: Tả tiếng hót  đặc biệt của họa mi vào buổi chiều.</a:t>
              </a:r>
              <a:endParaRPr/>
            </a:p>
            <a:p>
              <a:pPr marL="0" marR="0" lvl="0" indent="0" algn="l" rtl="0">
                <a:lnSpc>
                  <a:spcPct val="150000"/>
                </a:lnSpc>
                <a:spcBef>
                  <a:spcPts val="0"/>
                </a:spcBef>
                <a:spcAft>
                  <a:spcPts val="0"/>
                </a:spcAft>
                <a:buNone/>
              </a:pPr>
              <a:r>
                <a:rPr lang="en-US" sz="4000">
                  <a:solidFill>
                    <a:srgbClr val="800000"/>
                  </a:solidFill>
                  <a:latin typeface="Lobster"/>
                  <a:ea typeface="Lobster"/>
                  <a:cs typeface="Lobster"/>
                  <a:sym typeface="Lobster"/>
                </a:rPr>
                <a:t>Đoạn 3: Tả cách ngủ đặc biệt của họa mi trong đêm.</a:t>
              </a:r>
              <a:endParaRPr/>
            </a:p>
            <a:p>
              <a:pPr marL="0" marR="0" lvl="0" indent="0" algn="l" rtl="0">
                <a:lnSpc>
                  <a:spcPct val="150000"/>
                </a:lnSpc>
                <a:spcBef>
                  <a:spcPts val="0"/>
                </a:spcBef>
                <a:spcAft>
                  <a:spcPts val="0"/>
                </a:spcAft>
                <a:buNone/>
              </a:pPr>
              <a:r>
                <a:rPr lang="en-US" sz="4000">
                  <a:solidFill>
                    <a:srgbClr val="800000"/>
                  </a:solidFill>
                  <a:latin typeface="Lobster"/>
                  <a:ea typeface="Lobster"/>
                  <a:cs typeface="Lobster"/>
                  <a:sym typeface="Lobster"/>
                </a:rPr>
                <a:t>Đoạn 4: Tả cách hót chào nắng sớm rất đặc biệt của họa mi.</a:t>
              </a:r>
              <a:endParaRPr/>
            </a:p>
            <a:p>
              <a:pPr marL="0" marR="0" lvl="0" indent="0" algn="l" rtl="0">
                <a:lnSpc>
                  <a:spcPct val="150000"/>
                </a:lnSpc>
                <a:spcBef>
                  <a:spcPts val="0"/>
                </a:spcBef>
                <a:spcAft>
                  <a:spcPts val="0"/>
                </a:spcAft>
                <a:buNone/>
              </a:pPr>
              <a:r>
                <a:rPr lang="en-US" sz="4000">
                  <a:solidFill>
                    <a:srgbClr val="800000"/>
                  </a:solidFill>
                  <a:latin typeface="Lobster"/>
                  <a:ea typeface="Lobster"/>
                  <a:cs typeface="Lobster"/>
                  <a:sym typeface="Lobster"/>
                </a:rPr>
                <a:t>      </a:t>
              </a:r>
              <a:endParaRPr sz="4000">
                <a:solidFill>
                  <a:srgbClr val="800000"/>
                </a:solidFill>
                <a:latin typeface="Lobster"/>
                <a:ea typeface="Lobster"/>
                <a:cs typeface="Lobster"/>
                <a:sym typeface="Lobster"/>
              </a:endParaRPr>
            </a:p>
          </p:txBody>
        </p:sp>
      </p:grpSp>
      <p:sp>
        <p:nvSpPr>
          <p:cNvPr id="999" name="Google Shape;999;p17"/>
          <p:cNvSpPr/>
          <p:nvPr/>
        </p:nvSpPr>
        <p:spPr>
          <a:xfrm>
            <a:off x="1295400" y="477955"/>
            <a:ext cx="10210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C0C0C"/>
                </a:solidFill>
                <a:latin typeface="Lobster"/>
                <a:ea typeface="Lobster"/>
                <a:cs typeface="Lobster"/>
                <a:sym typeface="Lobster"/>
              </a:rPr>
              <a:t>Nội dung chính của mỗi đoạn là gì?</a:t>
            </a:r>
            <a:endParaRPr/>
          </a:p>
        </p:txBody>
      </p:sp>
      <p:pic>
        <p:nvPicPr>
          <p:cNvPr id="1000" name="Google Shape;1000;p17"/>
          <p:cNvPicPr preferRelativeResize="0"/>
          <p:nvPr/>
        </p:nvPicPr>
        <p:blipFill rotWithShape="1">
          <a:blip r:embed="rId3">
            <a:alphaModFix/>
          </a:blip>
          <a:srcRect/>
          <a:stretch/>
        </p:blipFill>
        <p:spPr>
          <a:xfrm>
            <a:off x="187036" y="7192035"/>
            <a:ext cx="3103417" cy="3056865"/>
          </a:xfrm>
          <a:prstGeom prst="rect">
            <a:avLst/>
          </a:prstGeom>
          <a:noFill/>
          <a:ln>
            <a:noFill/>
          </a:ln>
        </p:spPr>
      </p:pic>
      <p:pic>
        <p:nvPicPr>
          <p:cNvPr id="1001" name="Google Shape;1001;p17"/>
          <p:cNvPicPr preferRelativeResize="0"/>
          <p:nvPr/>
        </p:nvPicPr>
        <p:blipFill rotWithShape="1">
          <a:blip r:embed="rId4">
            <a:alphaModFix/>
          </a:blip>
          <a:srcRect/>
          <a:stretch/>
        </p:blipFill>
        <p:spPr>
          <a:xfrm>
            <a:off x="10820399" y="6247398"/>
            <a:ext cx="8181109" cy="4601874"/>
          </a:xfrm>
          <a:prstGeom prst="rect">
            <a:avLst/>
          </a:prstGeom>
          <a:noFill/>
          <a:ln>
            <a:noFill/>
          </a:ln>
        </p:spPr>
      </p:pic>
      <p:pic>
        <p:nvPicPr>
          <p:cNvPr id="1002" name="Google Shape;1002;p17" descr="Hình ảnh chim họa mi chân thực và sắc nét cho dân mê chim cảnh"/>
          <p:cNvPicPr preferRelativeResize="0"/>
          <p:nvPr/>
        </p:nvPicPr>
        <p:blipFill rotWithShape="1">
          <a:blip r:embed="rId5">
            <a:alphaModFix/>
          </a:blip>
          <a:srcRect/>
          <a:stretch/>
        </p:blipFill>
        <p:spPr>
          <a:xfrm>
            <a:off x="13487400" y="66354"/>
            <a:ext cx="4530435" cy="3019536"/>
          </a:xfrm>
          <a:prstGeom prst="ellipse">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9"/>
                                        </p:tgtEl>
                                        <p:attrNameLst>
                                          <p:attrName>style.visibility</p:attrName>
                                        </p:attrNameLst>
                                      </p:cBhvr>
                                      <p:to>
                                        <p:strVal val="visible"/>
                                      </p:to>
                                    </p:set>
                                    <p:animEffect transition="in" filter="fade">
                                      <p:cBhvr>
                                        <p:cTn id="7" dur="500"/>
                                        <p:tgtEl>
                                          <p:spTgt spid="9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6"/>
                                        </p:tgtEl>
                                        <p:attrNameLst>
                                          <p:attrName>style.visibility</p:attrName>
                                        </p:attrNameLst>
                                      </p:cBhvr>
                                      <p:to>
                                        <p:strVal val="visible"/>
                                      </p:to>
                                    </p:set>
                                    <p:animEffect transition="in" filter="fade">
                                      <p:cBhvr>
                                        <p:cTn id="12" dur="1000"/>
                                        <p:tgtEl>
                                          <p:spTgt spid="996"/>
                                        </p:tgtEl>
                                      </p:cBhvr>
                                    </p:animEffect>
                                  </p:childTnLst>
                                </p:cTn>
                              </p:par>
                              <p:par>
                                <p:cTn id="13" presetID="10" presetClass="entr" presetSubtype="0" fill="hold" nodeType="withEffect">
                                  <p:stCondLst>
                                    <p:cond delay="0"/>
                                  </p:stCondLst>
                                  <p:childTnLst>
                                    <p:set>
                                      <p:cBhvr>
                                        <p:cTn id="14" dur="1" fill="hold">
                                          <p:stCondLst>
                                            <p:cond delay="0"/>
                                          </p:stCondLst>
                                        </p:cTn>
                                        <p:tgtEl>
                                          <p:spTgt spid="1002"/>
                                        </p:tgtEl>
                                        <p:attrNameLst>
                                          <p:attrName>style.visibility</p:attrName>
                                        </p:attrNameLst>
                                      </p:cBhvr>
                                      <p:to>
                                        <p:strVal val="visible"/>
                                      </p:to>
                                    </p:set>
                                    <p:animEffect transition="in" filter="fade">
                                      <p:cBhvr>
                                        <p:cTn id="15" dur="1000"/>
                                        <p:tgtEl>
                                          <p:spTgt spid="1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8"/>
          <p:cNvSpPr/>
          <p:nvPr/>
        </p:nvSpPr>
        <p:spPr>
          <a:xfrm>
            <a:off x="731438" y="266699"/>
            <a:ext cx="16970375" cy="8281636"/>
          </a:xfrm>
          <a:prstGeom prst="roundRect">
            <a:avLst>
              <a:gd name="adj" fmla="val 12616"/>
            </a:avLst>
          </a:prstGeom>
          <a:solidFill>
            <a:srgbClr val="FDE9D8"/>
          </a:solidFill>
          <a:ln w="38100" cap="flat" cmpd="sng">
            <a:solidFill>
              <a:schemeClr val="lt1"/>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nvGrpSpPr>
          <p:cNvPr id="1008" name="Google Shape;1008;p18"/>
          <p:cNvGrpSpPr/>
          <p:nvPr/>
        </p:nvGrpSpPr>
        <p:grpSpPr>
          <a:xfrm>
            <a:off x="921326" y="1458980"/>
            <a:ext cx="17096509" cy="6510253"/>
            <a:chOff x="900544" y="2705100"/>
            <a:chExt cx="17096509" cy="3581372"/>
          </a:xfrm>
        </p:grpSpPr>
        <p:sp>
          <p:nvSpPr>
            <p:cNvPr id="1009" name="Google Shape;1009;p18"/>
            <p:cNvSpPr/>
            <p:nvPr/>
          </p:nvSpPr>
          <p:spPr>
            <a:xfrm>
              <a:off x="900544" y="2705100"/>
              <a:ext cx="16507691" cy="3113621"/>
            </a:xfrm>
            <a:prstGeom prst="roundRect">
              <a:avLst>
                <a:gd name="adj" fmla="val 16667"/>
              </a:avLst>
            </a:prstGeom>
            <a:solidFill>
              <a:srgbClr val="FABF8E">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1010" name="Google Shape;1010;p18"/>
            <p:cNvSpPr/>
            <p:nvPr/>
          </p:nvSpPr>
          <p:spPr>
            <a:xfrm>
              <a:off x="1201693" y="2883305"/>
              <a:ext cx="16795360" cy="340316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Lobster"/>
                  <a:ea typeface="Lobster"/>
                  <a:cs typeface="Lobster"/>
                  <a:sym typeface="Lobster"/>
                </a:rPr>
                <a:t>- Khi làm bài  văn tả con  vật ta cần quan sát mỉ mỉ bằng những giác quan.</a:t>
              </a:r>
              <a:endParaRPr/>
            </a:p>
            <a:p>
              <a:pPr marL="0" marR="0" lvl="0" indent="0" algn="l" rtl="0">
                <a:lnSpc>
                  <a:spcPct val="150000"/>
                </a:lnSpc>
                <a:spcBef>
                  <a:spcPts val="0"/>
                </a:spcBef>
                <a:spcAft>
                  <a:spcPts val="0"/>
                </a:spcAft>
                <a:buNone/>
              </a:pPr>
              <a:r>
                <a:rPr lang="en-US" sz="4400">
                  <a:solidFill>
                    <a:schemeClr val="dk1"/>
                  </a:solidFill>
                  <a:latin typeface="Lobster"/>
                  <a:ea typeface="Lobster"/>
                  <a:cs typeface="Lobster"/>
                  <a:sym typeface="Lobster"/>
                </a:rPr>
                <a:t>-  Lựa chọn những hình ảnh đặc sắc để miêu tả.</a:t>
              </a:r>
              <a:endParaRPr/>
            </a:p>
            <a:p>
              <a:pPr marL="0" marR="0" lvl="0" indent="0" algn="l" rtl="0">
                <a:lnSpc>
                  <a:spcPct val="150000"/>
                </a:lnSpc>
                <a:spcBef>
                  <a:spcPts val="0"/>
                </a:spcBef>
                <a:spcAft>
                  <a:spcPts val="0"/>
                </a:spcAft>
                <a:buNone/>
              </a:pPr>
              <a:r>
                <a:rPr lang="en-US" sz="4400">
                  <a:solidFill>
                    <a:schemeClr val="dk1"/>
                  </a:solidFill>
                  <a:latin typeface="Lobster"/>
                  <a:ea typeface="Lobster"/>
                  <a:cs typeface="Lobster"/>
                  <a:sym typeface="Lobster"/>
                </a:rPr>
                <a:t>- Vận dụng các biện pháp nghệ thuật so sánh, nhân hóa để bài văn thêm sinh động.</a:t>
              </a:r>
              <a:endParaRPr/>
            </a:p>
            <a:p>
              <a:pPr marL="0" marR="0" lvl="0" indent="0" algn="l" rtl="0">
                <a:lnSpc>
                  <a:spcPct val="150000"/>
                </a:lnSpc>
                <a:spcBef>
                  <a:spcPts val="0"/>
                </a:spcBef>
                <a:spcAft>
                  <a:spcPts val="0"/>
                </a:spcAft>
                <a:buNone/>
              </a:pPr>
              <a:r>
                <a:rPr lang="en-US" sz="4400">
                  <a:solidFill>
                    <a:schemeClr val="dk1"/>
                  </a:solidFill>
                  <a:latin typeface="Lobster"/>
                  <a:ea typeface="Lobster"/>
                  <a:cs typeface="Lobster"/>
                  <a:sym typeface="Lobster"/>
                </a:rPr>
                <a:t> - Mỗi nội dung miêu tả cần trình bày một đoạn.</a:t>
              </a:r>
              <a:endParaRPr/>
            </a:p>
            <a:p>
              <a:pPr marL="0" marR="0" lvl="0" indent="0" algn="l" rtl="0">
                <a:lnSpc>
                  <a:spcPct val="150000"/>
                </a:lnSpc>
                <a:spcBef>
                  <a:spcPts val="0"/>
                </a:spcBef>
                <a:spcAft>
                  <a:spcPts val="0"/>
                </a:spcAft>
                <a:buNone/>
              </a:pPr>
              <a:r>
                <a:rPr lang="en-US" sz="4400">
                  <a:solidFill>
                    <a:schemeClr val="dk1"/>
                  </a:solidFill>
                  <a:latin typeface="Lobster"/>
                  <a:ea typeface="Lobster"/>
                  <a:cs typeface="Lobster"/>
                  <a:sym typeface="Lobster"/>
                </a:rPr>
                <a:t>      </a:t>
              </a:r>
              <a:endParaRPr sz="4400">
                <a:solidFill>
                  <a:schemeClr val="dk1"/>
                </a:solidFill>
                <a:latin typeface="Lobster"/>
                <a:ea typeface="Lobster"/>
                <a:cs typeface="Lobster"/>
                <a:sym typeface="Lobster"/>
              </a:endParaRPr>
            </a:p>
          </p:txBody>
        </p:sp>
      </p:grpSp>
      <p:sp>
        <p:nvSpPr>
          <p:cNvPr id="1011" name="Google Shape;1011;p18"/>
          <p:cNvSpPr/>
          <p:nvPr/>
        </p:nvSpPr>
        <p:spPr>
          <a:xfrm>
            <a:off x="3581400" y="535650"/>
            <a:ext cx="102108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2060"/>
                </a:solidFill>
                <a:latin typeface="Lobster"/>
                <a:ea typeface="Lobster"/>
                <a:cs typeface="Lobster"/>
                <a:sym typeface="Lobster"/>
              </a:rPr>
              <a:t>LƯU  Ý</a:t>
            </a:r>
            <a:endParaRPr sz="5400" b="1">
              <a:solidFill>
                <a:srgbClr val="002060"/>
              </a:solidFill>
              <a:latin typeface="Lobster"/>
              <a:ea typeface="Lobster"/>
              <a:cs typeface="Lobster"/>
              <a:sym typeface="Lobster"/>
            </a:endParaRPr>
          </a:p>
        </p:txBody>
      </p:sp>
      <p:pic>
        <p:nvPicPr>
          <p:cNvPr id="1012" name="Google Shape;1012;p18"/>
          <p:cNvPicPr preferRelativeResize="0"/>
          <p:nvPr/>
        </p:nvPicPr>
        <p:blipFill rotWithShape="1">
          <a:blip r:embed="rId3">
            <a:alphaModFix/>
          </a:blip>
          <a:srcRect/>
          <a:stretch/>
        </p:blipFill>
        <p:spPr>
          <a:xfrm>
            <a:off x="187036" y="7192035"/>
            <a:ext cx="3103417" cy="3056865"/>
          </a:xfrm>
          <a:prstGeom prst="rect">
            <a:avLst/>
          </a:prstGeom>
          <a:noFill/>
          <a:ln>
            <a:noFill/>
          </a:ln>
        </p:spPr>
      </p:pic>
      <p:pic>
        <p:nvPicPr>
          <p:cNvPr id="1013" name="Google Shape;1013;p18"/>
          <p:cNvPicPr preferRelativeResize="0"/>
          <p:nvPr/>
        </p:nvPicPr>
        <p:blipFill rotWithShape="1">
          <a:blip r:embed="rId4">
            <a:alphaModFix/>
          </a:blip>
          <a:srcRect/>
          <a:stretch/>
        </p:blipFill>
        <p:spPr>
          <a:xfrm>
            <a:off x="10820399" y="6247398"/>
            <a:ext cx="8181109" cy="4601874"/>
          </a:xfrm>
          <a:prstGeom prst="rect">
            <a:avLst/>
          </a:prstGeom>
          <a:noFill/>
          <a:ln>
            <a:noFill/>
          </a:ln>
        </p:spPr>
      </p:pic>
      <p:pic>
        <p:nvPicPr>
          <p:cNvPr id="1014" name="Google Shape;1014;p18" descr="Hình ảnh chim họa mi chân thực và sắc nét cho dân mê chim cảnh"/>
          <p:cNvPicPr preferRelativeResize="0"/>
          <p:nvPr/>
        </p:nvPicPr>
        <p:blipFill rotWithShape="1">
          <a:blip r:embed="rId5">
            <a:alphaModFix/>
          </a:blip>
          <a:srcRect/>
          <a:stretch/>
        </p:blipFill>
        <p:spPr>
          <a:xfrm>
            <a:off x="15202013" y="66354"/>
            <a:ext cx="2815822" cy="1876746"/>
          </a:xfrm>
          <a:prstGeom prst="ellipse">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1"/>
                                        </p:tgtEl>
                                        <p:attrNameLst>
                                          <p:attrName>style.visibility</p:attrName>
                                        </p:attrNameLst>
                                      </p:cBhvr>
                                      <p:to>
                                        <p:strVal val="visible"/>
                                      </p:to>
                                    </p:set>
                                    <p:animEffect transition="in" filter="fade">
                                      <p:cBhvr>
                                        <p:cTn id="7" dur="500"/>
                                        <p:tgtEl>
                                          <p:spTgt spid="10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8"/>
                                        </p:tgtEl>
                                        <p:attrNameLst>
                                          <p:attrName>style.visibility</p:attrName>
                                        </p:attrNameLst>
                                      </p:cBhvr>
                                      <p:to>
                                        <p:strVal val="visible"/>
                                      </p:to>
                                    </p:set>
                                    <p:animEffect transition="in" filter="fade">
                                      <p:cBhvr>
                                        <p:cTn id="12" dur="1000"/>
                                        <p:tgtEl>
                                          <p:spTgt spid="1008"/>
                                        </p:tgtEl>
                                      </p:cBhvr>
                                    </p:animEffect>
                                  </p:childTnLst>
                                </p:cTn>
                              </p:par>
                              <p:par>
                                <p:cTn id="13" presetID="10" presetClass="entr" presetSubtype="0" fill="hold" nodeType="withEffect">
                                  <p:stCondLst>
                                    <p:cond delay="0"/>
                                  </p:stCondLst>
                                  <p:childTnLst>
                                    <p:set>
                                      <p:cBhvr>
                                        <p:cTn id="14" dur="1" fill="hold">
                                          <p:stCondLst>
                                            <p:cond delay="0"/>
                                          </p:stCondLst>
                                        </p:cTn>
                                        <p:tgtEl>
                                          <p:spTgt spid="1014"/>
                                        </p:tgtEl>
                                        <p:attrNameLst>
                                          <p:attrName>style.visibility</p:attrName>
                                        </p:attrNameLst>
                                      </p:cBhvr>
                                      <p:to>
                                        <p:strVal val="visible"/>
                                      </p:to>
                                    </p:set>
                                    <p:animEffect transition="in" filter="fade">
                                      <p:cBhvr>
                                        <p:cTn id="15" dur="1000"/>
                                        <p:tgtEl>
                                          <p:spTgt spid="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457200" y="480786"/>
            <a:ext cx="16970375" cy="8929913"/>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053" name="Google Shape;1053;p21"/>
          <p:cNvSpPr/>
          <p:nvPr/>
        </p:nvSpPr>
        <p:spPr>
          <a:xfrm>
            <a:off x="1044574" y="5680364"/>
            <a:ext cx="3451225" cy="914400"/>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4" name="Google Shape;1054;p21"/>
          <p:cNvSpPr/>
          <p:nvPr/>
        </p:nvSpPr>
        <p:spPr>
          <a:xfrm>
            <a:off x="1044575" y="3543300"/>
            <a:ext cx="3603625" cy="990600"/>
          </a:xfrm>
          <a:prstGeom prst="rect">
            <a:avLst/>
          </a:prstGeom>
          <a:solidFill>
            <a:srgbClr val="FFFF00">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5" name="Google Shape;1055;p21"/>
          <p:cNvPicPr preferRelativeResize="0"/>
          <p:nvPr/>
        </p:nvPicPr>
        <p:blipFill rotWithShape="1">
          <a:blip r:embed="rId3">
            <a:alphaModFix/>
          </a:blip>
          <a:srcRect l="46581" r="12713"/>
          <a:stretch/>
        </p:blipFill>
        <p:spPr>
          <a:xfrm rot="10800000">
            <a:off x="14325600" y="7067329"/>
            <a:ext cx="3962400" cy="3219671"/>
          </a:xfrm>
          <a:prstGeom prst="rect">
            <a:avLst/>
          </a:prstGeom>
          <a:noFill/>
          <a:ln>
            <a:noFill/>
          </a:ln>
        </p:spPr>
      </p:pic>
      <p:pic>
        <p:nvPicPr>
          <p:cNvPr id="1056" name="Google Shape;1056;p21"/>
          <p:cNvPicPr preferRelativeResize="0"/>
          <p:nvPr/>
        </p:nvPicPr>
        <p:blipFill rotWithShape="1">
          <a:blip r:embed="rId4">
            <a:alphaModFix/>
          </a:blip>
          <a:srcRect/>
          <a:stretch/>
        </p:blipFill>
        <p:spPr>
          <a:xfrm>
            <a:off x="15138039" y="7188612"/>
            <a:ext cx="3156888" cy="3109534"/>
          </a:xfrm>
          <a:prstGeom prst="rect">
            <a:avLst/>
          </a:prstGeom>
          <a:noFill/>
          <a:ln>
            <a:noFill/>
          </a:ln>
        </p:spPr>
      </p:pic>
      <p:pic>
        <p:nvPicPr>
          <p:cNvPr id="1057" name="Google Shape;1057;p21"/>
          <p:cNvPicPr preferRelativeResize="0"/>
          <p:nvPr/>
        </p:nvPicPr>
        <p:blipFill rotWithShape="1">
          <a:blip r:embed="rId5">
            <a:alphaModFix/>
          </a:blip>
          <a:srcRect/>
          <a:stretch/>
        </p:blipFill>
        <p:spPr>
          <a:xfrm rot="1722200">
            <a:off x="9002014" y="1490760"/>
            <a:ext cx="1486544" cy="2010301"/>
          </a:xfrm>
          <a:prstGeom prst="rect">
            <a:avLst/>
          </a:prstGeom>
          <a:noFill/>
          <a:ln>
            <a:noFill/>
          </a:ln>
        </p:spPr>
      </p:pic>
      <p:sp>
        <p:nvSpPr>
          <p:cNvPr id="1058" name="Google Shape;1058;p21"/>
          <p:cNvSpPr/>
          <p:nvPr/>
        </p:nvSpPr>
        <p:spPr>
          <a:xfrm>
            <a:off x="1044575" y="1852587"/>
            <a:ext cx="16383000" cy="618630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800">
                <a:solidFill>
                  <a:srgbClr val="632423"/>
                </a:solidFill>
                <a:latin typeface="Lobster"/>
                <a:ea typeface="Lobster"/>
                <a:cs typeface="Lobster"/>
                <a:sym typeface="Lobster"/>
              </a:rPr>
              <a:t>                                            </a:t>
            </a:r>
            <a:r>
              <a:rPr lang="en-US" sz="6600" u="sng">
                <a:solidFill>
                  <a:srgbClr val="0070C0"/>
                </a:solidFill>
                <a:latin typeface="Lobster"/>
                <a:ea typeface="Lobster"/>
                <a:cs typeface="Lobster"/>
                <a:sym typeface="Lobster"/>
              </a:rPr>
              <a:t>Gợi ý: </a:t>
            </a:r>
            <a:r>
              <a:rPr lang="en-US" sz="4800">
                <a:solidFill>
                  <a:srgbClr val="632423"/>
                </a:solidFill>
                <a:latin typeface="Lobster"/>
                <a:ea typeface="Lobster"/>
                <a:cs typeface="Lobster"/>
                <a:sym typeface="Lobster"/>
              </a:rPr>
              <a:t/>
            </a:r>
            <a:br>
              <a:rPr lang="en-US" sz="4800">
                <a:solidFill>
                  <a:srgbClr val="632423"/>
                </a:solidFill>
                <a:latin typeface="Lobster"/>
                <a:ea typeface="Lobster"/>
                <a:cs typeface="Lobster"/>
                <a:sym typeface="Lobster"/>
              </a:rPr>
            </a:br>
            <a:r>
              <a:rPr lang="en-US" sz="4800">
                <a:solidFill>
                  <a:srgbClr val="C00000"/>
                </a:solidFill>
                <a:latin typeface="Lobster"/>
                <a:ea typeface="Lobster"/>
                <a:cs typeface="Lobster"/>
                <a:sym typeface="Lobster"/>
              </a:rPr>
              <a:t>Tả hình dáng: </a:t>
            </a:r>
            <a:r>
              <a:rPr lang="en-US" sz="4800">
                <a:solidFill>
                  <a:srgbClr val="632423"/>
                </a:solidFill>
                <a:latin typeface="Lobster"/>
                <a:ea typeface="Lobster"/>
                <a:cs typeface="Lobster"/>
                <a:sym typeface="Lobster"/>
              </a:rPr>
              <a:t>Cần ghi lại kết quả quan sát được ở vẻ bề ngoài của con vật như: màu lông, các bộ phận...</a:t>
            </a:r>
            <a:endParaRPr/>
          </a:p>
          <a:p>
            <a:pPr marL="0" marR="0" lvl="0" indent="0" algn="l" rtl="0">
              <a:lnSpc>
                <a:spcPct val="150000"/>
              </a:lnSpc>
              <a:spcBef>
                <a:spcPts val="0"/>
              </a:spcBef>
              <a:spcAft>
                <a:spcPts val="0"/>
              </a:spcAft>
              <a:buNone/>
            </a:pPr>
            <a:r>
              <a:rPr lang="en-US" sz="4800">
                <a:solidFill>
                  <a:srgbClr val="002060"/>
                </a:solidFill>
                <a:latin typeface="Lobster"/>
                <a:ea typeface="Lobster"/>
                <a:cs typeface="Lobster"/>
                <a:sym typeface="Lobster"/>
              </a:rPr>
              <a:t>Tả hoạt động: </a:t>
            </a:r>
            <a:r>
              <a:rPr lang="en-US" sz="4800">
                <a:solidFill>
                  <a:srgbClr val="632423"/>
                </a:solidFill>
                <a:latin typeface="Lobster"/>
                <a:ea typeface="Lobster"/>
                <a:cs typeface="Lobster"/>
                <a:sym typeface="Lobster"/>
              </a:rPr>
              <a:t>Cần quan sát con vật ở tư thế như con mèo đang rình chuột, trèo cây, hay con gà trống đang gáy…</a:t>
            </a:r>
            <a:endParaRPr/>
          </a:p>
        </p:txBody>
      </p:sp>
      <p:pic>
        <p:nvPicPr>
          <p:cNvPr id="1059" name="Google Shape;1059;p21"/>
          <p:cNvPicPr preferRelativeResize="0"/>
          <p:nvPr/>
        </p:nvPicPr>
        <p:blipFill rotWithShape="1">
          <a:blip r:embed="rId6">
            <a:alphaModFix/>
          </a:blip>
          <a:srcRect/>
          <a:stretch/>
        </p:blipFill>
        <p:spPr>
          <a:xfrm flipH="1">
            <a:off x="-1733107" y="-532479"/>
            <a:ext cx="7393451" cy="44910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5"/>
                                        </p:tgtEl>
                                        <p:attrNameLst>
                                          <p:attrName>style.visibility</p:attrName>
                                        </p:attrNameLst>
                                      </p:cBhvr>
                                      <p:to>
                                        <p:strVal val="visible"/>
                                      </p:to>
                                    </p:set>
                                    <p:animEffect transition="in" filter="fade">
                                      <p:cBhvr>
                                        <p:cTn id="7" dur="1000"/>
                                        <p:tgtEl>
                                          <p:spTgt spid="1055"/>
                                        </p:tgtEl>
                                      </p:cBhvr>
                                    </p:animEffect>
                                  </p:childTnLst>
                                </p:cTn>
                              </p:par>
                              <p:par>
                                <p:cTn id="8" presetID="10" presetClass="entr" presetSubtype="0" fill="hold" nodeType="withEffect">
                                  <p:stCondLst>
                                    <p:cond delay="0"/>
                                  </p:stCondLst>
                                  <p:childTnLst>
                                    <p:set>
                                      <p:cBhvr>
                                        <p:cTn id="9" dur="1" fill="hold">
                                          <p:stCondLst>
                                            <p:cond delay="0"/>
                                          </p:stCondLst>
                                        </p:cTn>
                                        <p:tgtEl>
                                          <p:spTgt spid="1059"/>
                                        </p:tgtEl>
                                        <p:attrNameLst>
                                          <p:attrName>style.visibility</p:attrName>
                                        </p:attrNameLst>
                                      </p:cBhvr>
                                      <p:to>
                                        <p:strVal val="visible"/>
                                      </p:to>
                                    </p:set>
                                    <p:animEffect transition="in" filter="fade">
                                      <p:cBhvr>
                                        <p:cTn id="10" dur="1000"/>
                                        <p:tgtEl>
                                          <p:spTgt spid="1059"/>
                                        </p:tgtEl>
                                      </p:cBhvr>
                                    </p:animEffect>
                                  </p:childTnLst>
                                </p:cTn>
                              </p:par>
                              <p:par>
                                <p:cTn id="11" presetID="10" presetClass="entr" presetSubtype="0" fill="hold" nodeType="withEffect">
                                  <p:stCondLst>
                                    <p:cond delay="0"/>
                                  </p:stCondLst>
                                  <p:childTnLst>
                                    <p:set>
                                      <p:cBhvr>
                                        <p:cTn id="12" dur="1" fill="hold">
                                          <p:stCondLst>
                                            <p:cond delay="0"/>
                                          </p:stCondLst>
                                        </p:cTn>
                                        <p:tgtEl>
                                          <p:spTgt spid="1056"/>
                                        </p:tgtEl>
                                        <p:attrNameLst>
                                          <p:attrName>style.visibility</p:attrName>
                                        </p:attrNameLst>
                                      </p:cBhvr>
                                      <p:to>
                                        <p:strVal val="visible"/>
                                      </p:to>
                                    </p:set>
                                    <p:animEffect transition="in" filter="fade">
                                      <p:cBhvr>
                                        <p:cTn id="13" dur="1000"/>
                                        <p:tgtEl>
                                          <p:spTgt spid="10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52"/>
                                        </p:tgtEl>
                                        <p:attrNameLst>
                                          <p:attrName>style.visibility</p:attrName>
                                        </p:attrNameLst>
                                      </p:cBhvr>
                                      <p:to>
                                        <p:strVal val="visible"/>
                                      </p:to>
                                    </p:set>
                                    <p:animEffect transition="in" filter="fade">
                                      <p:cBhvr>
                                        <p:cTn id="18" dur="1000"/>
                                        <p:tgtEl>
                                          <p:spTgt spid="1052"/>
                                        </p:tgtEl>
                                      </p:cBhvr>
                                    </p:animEffect>
                                  </p:childTnLst>
                                </p:cTn>
                              </p:par>
                              <p:par>
                                <p:cTn id="19" presetID="10"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animEffect transition="in" filter="fade">
                                      <p:cBhvr>
                                        <p:cTn id="21" dur="1000"/>
                                        <p:tgtEl>
                                          <p:spTgt spid="1053"/>
                                        </p:tgtEl>
                                      </p:cBhvr>
                                    </p:animEffect>
                                  </p:childTnLst>
                                </p:cTn>
                              </p:par>
                              <p:par>
                                <p:cTn id="22" presetID="10" presetClass="entr" presetSubtype="0" fill="hold" nodeType="withEffect">
                                  <p:stCondLst>
                                    <p:cond delay="0"/>
                                  </p:stCondLst>
                                  <p:childTnLst>
                                    <p:set>
                                      <p:cBhvr>
                                        <p:cTn id="23" dur="1" fill="hold">
                                          <p:stCondLst>
                                            <p:cond delay="0"/>
                                          </p:stCondLst>
                                        </p:cTn>
                                        <p:tgtEl>
                                          <p:spTgt spid="1054"/>
                                        </p:tgtEl>
                                        <p:attrNameLst>
                                          <p:attrName>style.visibility</p:attrName>
                                        </p:attrNameLst>
                                      </p:cBhvr>
                                      <p:to>
                                        <p:strVal val="visible"/>
                                      </p:to>
                                    </p:set>
                                    <p:animEffect transition="in" filter="fade">
                                      <p:cBhvr>
                                        <p:cTn id="24" dur="1000"/>
                                        <p:tgtEl>
                                          <p:spTgt spid="1054"/>
                                        </p:tgtEl>
                                      </p:cBhvr>
                                    </p:animEffect>
                                  </p:childTnLst>
                                </p:cTn>
                              </p:par>
                              <p:par>
                                <p:cTn id="25" presetID="10" presetClass="entr" presetSubtype="0" fill="hold" nodeType="withEffect">
                                  <p:stCondLst>
                                    <p:cond delay="0"/>
                                  </p:stCondLst>
                                  <p:childTnLst>
                                    <p:set>
                                      <p:cBhvr>
                                        <p:cTn id="26" dur="1" fill="hold">
                                          <p:stCondLst>
                                            <p:cond delay="0"/>
                                          </p:stCondLst>
                                        </p:cTn>
                                        <p:tgtEl>
                                          <p:spTgt spid="1057"/>
                                        </p:tgtEl>
                                        <p:attrNameLst>
                                          <p:attrName>style.visibility</p:attrName>
                                        </p:attrNameLst>
                                      </p:cBhvr>
                                      <p:to>
                                        <p:strVal val="visible"/>
                                      </p:to>
                                    </p:set>
                                    <p:animEffect transition="in" filter="fade">
                                      <p:cBhvr>
                                        <p:cTn id="27" dur="1000"/>
                                        <p:tgtEl>
                                          <p:spTgt spid="1057"/>
                                        </p:tgtEl>
                                      </p:cBhvr>
                                    </p:animEffect>
                                  </p:childTnLst>
                                </p:cTn>
                              </p:par>
                              <p:par>
                                <p:cTn id="28" presetID="10" presetClass="entr" presetSubtype="0" fill="hold" nodeType="withEffect">
                                  <p:stCondLst>
                                    <p:cond delay="0"/>
                                  </p:stCondLst>
                                  <p:childTnLst>
                                    <p:set>
                                      <p:cBhvr>
                                        <p:cTn id="29" dur="1" fill="hold">
                                          <p:stCondLst>
                                            <p:cond delay="0"/>
                                          </p:stCondLst>
                                        </p:cTn>
                                        <p:tgtEl>
                                          <p:spTgt spid="1058"/>
                                        </p:tgtEl>
                                        <p:attrNameLst>
                                          <p:attrName>style.visibility</p:attrName>
                                        </p:attrNameLst>
                                      </p:cBhvr>
                                      <p:to>
                                        <p:strVal val="visible"/>
                                      </p:to>
                                    </p:set>
                                    <p:animEffect transition="in" filter="fade">
                                      <p:cBhvr>
                                        <p:cTn id="30" dur="1000"/>
                                        <p:tgtEl>
                                          <p:spTgt spid="1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089"/>
        <p:cNvGrpSpPr/>
        <p:nvPr/>
      </p:nvGrpSpPr>
      <p:grpSpPr>
        <a:xfrm>
          <a:off x="0" y="0"/>
          <a:ext cx="0" cy="0"/>
          <a:chOff x="0" y="0"/>
          <a:chExt cx="0" cy="0"/>
        </a:xfrm>
      </p:grpSpPr>
      <p:pic>
        <p:nvPicPr>
          <p:cNvPr id="1090" name="Google Shape;1090;p24"/>
          <p:cNvPicPr preferRelativeResize="0"/>
          <p:nvPr/>
        </p:nvPicPr>
        <p:blipFill rotWithShape="1">
          <a:blip r:embed="rId3">
            <a:alphaModFix/>
          </a:blip>
          <a:srcRect/>
          <a:stretch/>
        </p:blipFill>
        <p:spPr>
          <a:xfrm>
            <a:off x="1028700" y="-521778"/>
            <a:ext cx="16730012" cy="12150172"/>
          </a:xfrm>
          <a:prstGeom prst="rect">
            <a:avLst/>
          </a:prstGeom>
          <a:noFill/>
          <a:ln>
            <a:noFill/>
          </a:ln>
        </p:spPr>
      </p:pic>
      <p:sp>
        <p:nvSpPr>
          <p:cNvPr id="1091" name="Google Shape;1091;p24"/>
          <p:cNvSpPr txBox="1"/>
          <p:nvPr/>
        </p:nvSpPr>
        <p:spPr>
          <a:xfrm>
            <a:off x="6553200" y="6286500"/>
            <a:ext cx="9084361" cy="1488869"/>
          </a:xfrm>
          <a:prstGeom prst="rect">
            <a:avLst/>
          </a:prstGeom>
          <a:noFill/>
          <a:ln>
            <a:noFill/>
          </a:ln>
        </p:spPr>
        <p:txBody>
          <a:bodyPr spcFirstLastPara="1" wrap="square" lIns="0" tIns="0" rIns="0" bIns="0" anchor="t" anchorCtr="0">
            <a:spAutoFit/>
          </a:bodyPr>
          <a:lstStyle/>
          <a:p>
            <a:pPr marL="0" marR="0" lvl="0" indent="0" algn="ctr" rtl="0">
              <a:lnSpc>
                <a:spcPct val="174986"/>
              </a:lnSpc>
              <a:spcBef>
                <a:spcPts val="0"/>
              </a:spcBef>
              <a:spcAft>
                <a:spcPts val="0"/>
              </a:spcAft>
              <a:buNone/>
            </a:pPr>
            <a:r>
              <a:rPr lang="en-US" sz="7200">
                <a:solidFill>
                  <a:srgbClr val="00B050"/>
                </a:solidFill>
                <a:latin typeface="Sigmar One"/>
                <a:ea typeface="Sigmar One"/>
                <a:cs typeface="Sigmar One"/>
                <a:sym typeface="Sigmar One"/>
              </a:rPr>
              <a:t>VẬN DỤNG</a:t>
            </a:r>
            <a:endParaRPr sz="7200">
              <a:solidFill>
                <a:srgbClr val="00B050"/>
              </a:solidFill>
              <a:latin typeface="Sigmar One"/>
              <a:ea typeface="Sigmar One"/>
              <a:cs typeface="Sigmar One"/>
              <a:sym typeface="Sigmar One"/>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1"/>
                                        </p:tgtEl>
                                        <p:attrNameLst>
                                          <p:attrName>style.visibility</p:attrName>
                                        </p:attrNameLst>
                                      </p:cBhvr>
                                      <p:to>
                                        <p:strVal val="visible"/>
                                      </p:to>
                                    </p:set>
                                    <p:animEffect transition="in" filter="fade">
                                      <p:cBhvr>
                                        <p:cTn id="7" dur="1000"/>
                                        <p:tgtEl>
                                          <p:spTgt spid="1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02"/>
        <p:cNvGrpSpPr/>
        <p:nvPr/>
      </p:nvGrpSpPr>
      <p:grpSpPr>
        <a:xfrm>
          <a:off x="0" y="0"/>
          <a:ext cx="0" cy="0"/>
          <a:chOff x="0" y="0"/>
          <a:chExt cx="0" cy="0"/>
        </a:xfrm>
      </p:grpSpPr>
      <p:pic>
        <p:nvPicPr>
          <p:cNvPr id="803" name="Google Shape;803;p4"/>
          <p:cNvPicPr preferRelativeResize="0"/>
          <p:nvPr/>
        </p:nvPicPr>
        <p:blipFill rotWithShape="1">
          <a:blip r:embed="rId3">
            <a:alphaModFix/>
          </a:blip>
          <a:srcRect/>
          <a:stretch/>
        </p:blipFill>
        <p:spPr>
          <a:xfrm>
            <a:off x="1028700" y="-521778"/>
            <a:ext cx="16730012" cy="12150172"/>
          </a:xfrm>
          <a:prstGeom prst="rect">
            <a:avLst/>
          </a:prstGeom>
          <a:noFill/>
          <a:ln>
            <a:noFill/>
          </a:ln>
        </p:spPr>
      </p:pic>
      <p:sp>
        <p:nvSpPr>
          <p:cNvPr id="804" name="Google Shape;804;p4"/>
          <p:cNvSpPr txBox="1"/>
          <p:nvPr/>
        </p:nvSpPr>
        <p:spPr>
          <a:xfrm>
            <a:off x="6553200" y="6286500"/>
            <a:ext cx="9084361" cy="1488869"/>
          </a:xfrm>
          <a:prstGeom prst="rect">
            <a:avLst/>
          </a:prstGeom>
          <a:noFill/>
          <a:ln>
            <a:noFill/>
          </a:ln>
        </p:spPr>
        <p:txBody>
          <a:bodyPr spcFirstLastPara="1" wrap="square" lIns="0" tIns="0" rIns="0" bIns="0" anchor="t" anchorCtr="0">
            <a:spAutoFit/>
          </a:bodyPr>
          <a:lstStyle/>
          <a:p>
            <a:pPr marL="0" marR="0" lvl="0" indent="0" algn="ctr" rtl="0">
              <a:lnSpc>
                <a:spcPct val="174986"/>
              </a:lnSpc>
              <a:spcBef>
                <a:spcPts val="0"/>
              </a:spcBef>
              <a:spcAft>
                <a:spcPts val="0"/>
              </a:spcAft>
              <a:buNone/>
            </a:pPr>
            <a:r>
              <a:rPr lang="en-US" sz="7200" b="0" i="0" u="none" strike="noStrike" cap="none">
                <a:solidFill>
                  <a:srgbClr val="00B050"/>
                </a:solidFill>
                <a:latin typeface="Sigmar One"/>
                <a:ea typeface="Sigmar One"/>
                <a:cs typeface="Sigmar One"/>
                <a:sym typeface="Sigmar One"/>
              </a:rPr>
              <a:t>KHỞI ĐỘNG</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4"/>
                                        </p:tgtEl>
                                        <p:attrNameLst>
                                          <p:attrName>style.visibility</p:attrName>
                                        </p:attrNameLst>
                                      </p:cBhvr>
                                      <p:to>
                                        <p:strVal val="visible"/>
                                      </p:to>
                                    </p:set>
                                    <p:animEffect transition="in" filter="fade">
                                      <p:cBhvr>
                                        <p:cTn id="7" dur="10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672666" y="419100"/>
            <a:ext cx="16970375" cy="89154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821" name="Google Shape;821;p6"/>
          <p:cNvPicPr preferRelativeResize="0"/>
          <p:nvPr/>
        </p:nvPicPr>
        <p:blipFill rotWithShape="1">
          <a:blip r:embed="rId3">
            <a:alphaModFix/>
          </a:blip>
          <a:srcRect/>
          <a:stretch/>
        </p:blipFill>
        <p:spPr>
          <a:xfrm>
            <a:off x="-990600" y="7505700"/>
            <a:ext cx="5638801" cy="3171826"/>
          </a:xfrm>
          <a:prstGeom prst="rect">
            <a:avLst/>
          </a:prstGeom>
          <a:noFill/>
          <a:ln>
            <a:noFill/>
          </a:ln>
        </p:spPr>
      </p:pic>
      <p:grpSp>
        <p:nvGrpSpPr>
          <p:cNvPr id="822" name="Google Shape;822;p6"/>
          <p:cNvGrpSpPr/>
          <p:nvPr/>
        </p:nvGrpSpPr>
        <p:grpSpPr>
          <a:xfrm>
            <a:off x="1371600" y="3170523"/>
            <a:ext cx="2743200" cy="3886200"/>
            <a:chOff x="1600200" y="2781300"/>
            <a:chExt cx="2743200" cy="3886200"/>
          </a:xfrm>
        </p:grpSpPr>
        <p:grpSp>
          <p:nvGrpSpPr>
            <p:cNvPr id="82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26" name="Google Shape;826;p6"/>
            <p:cNvSpPr txBox="1"/>
            <p:nvPr/>
          </p:nvSpPr>
          <p:spPr>
            <a:xfrm>
              <a:off x="1885950" y="3215550"/>
              <a:ext cx="2019300"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a:solidFill>
                    <a:schemeClr val="dk1"/>
                  </a:solidFill>
                  <a:latin typeface="Lobster"/>
                  <a:ea typeface="Lobster"/>
                  <a:cs typeface="Lobster"/>
                  <a:sym typeface="Lobster"/>
                </a:rPr>
                <a:t>Cấu tạo của bài văn miêu tả con vật</a:t>
              </a:r>
              <a:endParaRPr sz="4000" b="0" i="0" u="none" strike="noStrike" cap="none">
                <a:solidFill>
                  <a:schemeClr val="dk1"/>
                </a:solidFill>
                <a:latin typeface="Lobster"/>
                <a:ea typeface="Lobster"/>
                <a:cs typeface="Lobster"/>
                <a:sym typeface="Lobster"/>
              </a:endParaRPr>
            </a:p>
          </p:txBody>
        </p:sp>
      </p:grpSp>
      <p:sp>
        <p:nvSpPr>
          <p:cNvPr id="827" name="Google Shape;827;p6"/>
          <p:cNvSpPr txBox="1"/>
          <p:nvPr/>
        </p:nvSpPr>
        <p:spPr>
          <a:xfrm>
            <a:off x="2895600" y="896721"/>
            <a:ext cx="11582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74806"/>
              </a:buClr>
              <a:buSzPts val="3600"/>
              <a:buFont typeface="Arial"/>
              <a:buNone/>
            </a:pPr>
            <a:r>
              <a:rPr lang="en-US" sz="3600" b="1" i="0" u="none" strike="noStrike" cap="none">
                <a:solidFill>
                  <a:srgbClr val="974806"/>
                </a:solidFill>
                <a:latin typeface="Lobster"/>
                <a:ea typeface="Lobster"/>
                <a:cs typeface="Lobster"/>
                <a:sym typeface="Lobster"/>
              </a:rPr>
              <a:t>Cấu tạo của bài văn miêu tả con vật gồm 3 phần:</a:t>
            </a:r>
            <a:endParaRPr/>
          </a:p>
        </p:txBody>
      </p:sp>
      <p:cxnSp>
        <p:nvCxnSpPr>
          <p:cNvPr id="828" name="Google Shape;828;p6"/>
          <p:cNvCxnSpPr/>
          <p:nvPr/>
        </p:nvCxnSpPr>
        <p:spPr>
          <a:xfrm rot="10800000" flipH="1">
            <a:off x="4343400" y="2842773"/>
            <a:ext cx="1676400" cy="2009783"/>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4343400" y="5188438"/>
            <a:ext cx="16764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4395355" y="5372100"/>
            <a:ext cx="1819856" cy="2466434"/>
          </a:xfrm>
          <a:prstGeom prst="straightConnector1">
            <a:avLst/>
          </a:prstGeom>
          <a:noFill/>
          <a:ln w="76200" cap="flat" cmpd="sng">
            <a:solidFill>
              <a:srgbClr val="205867"/>
            </a:solidFill>
            <a:prstDash val="solid"/>
            <a:round/>
            <a:headEnd type="none" w="sm" len="sm"/>
            <a:tailEnd type="stealth" w="med" len="med"/>
          </a:ln>
        </p:spPr>
      </p:cxnSp>
      <p:grpSp>
        <p:nvGrpSpPr>
          <p:cNvPr id="831" name="Google Shape;831;p6"/>
          <p:cNvGrpSpPr/>
          <p:nvPr/>
        </p:nvGrpSpPr>
        <p:grpSpPr>
          <a:xfrm>
            <a:off x="6019800" y="2256123"/>
            <a:ext cx="2819400" cy="10668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1. Mở bài</a:t>
              </a:r>
              <a:endParaRPr sz="3600" b="0" i="0" u="none" strike="noStrike" cap="none">
                <a:solidFill>
                  <a:schemeClr val="dk1"/>
                </a:solidFill>
                <a:latin typeface="Lobster"/>
                <a:ea typeface="Lobster"/>
                <a:cs typeface="Lobster"/>
                <a:sym typeface="Lobster"/>
              </a:endParaRPr>
            </a:p>
          </p:txBody>
        </p:sp>
      </p:grpSp>
      <p:grpSp>
        <p:nvGrpSpPr>
          <p:cNvPr id="834" name="Google Shape;834;p6"/>
          <p:cNvGrpSpPr/>
          <p:nvPr/>
        </p:nvGrpSpPr>
        <p:grpSpPr>
          <a:xfrm>
            <a:off x="6227616" y="4777438"/>
            <a:ext cx="2819400" cy="10668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2. Thân bài</a:t>
              </a:r>
              <a:endParaRPr sz="3600" b="0" i="0" u="none" strike="noStrike" cap="none">
                <a:solidFill>
                  <a:schemeClr val="dk1"/>
                </a:solidFill>
                <a:latin typeface="Lobster"/>
                <a:ea typeface="Lobster"/>
                <a:cs typeface="Lobster"/>
                <a:sym typeface="Lobster"/>
              </a:endParaRPr>
            </a:p>
          </p:txBody>
        </p:sp>
      </p:grpSp>
      <p:grpSp>
        <p:nvGrpSpPr>
          <p:cNvPr id="837" name="Google Shape;837;p6"/>
          <p:cNvGrpSpPr/>
          <p:nvPr/>
        </p:nvGrpSpPr>
        <p:grpSpPr>
          <a:xfrm>
            <a:off x="6215211" y="7686134"/>
            <a:ext cx="2819400" cy="10668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3. Kết bài</a:t>
              </a:r>
              <a:endParaRPr sz="3600" b="0" i="0" u="none" strike="noStrike" cap="none">
                <a:solidFill>
                  <a:schemeClr val="dk1"/>
                </a:solidFill>
                <a:latin typeface="Lobster"/>
                <a:ea typeface="Lobster"/>
                <a:cs typeface="Lobster"/>
                <a:sym typeface="Lobster"/>
              </a:endParaRPr>
            </a:p>
          </p:txBody>
        </p:sp>
      </p:grpSp>
      <p:sp>
        <p:nvSpPr>
          <p:cNvPr id="840" name="Google Shape;840;p6"/>
          <p:cNvSpPr/>
          <p:nvPr/>
        </p:nvSpPr>
        <p:spPr>
          <a:xfrm>
            <a:off x="9047016" y="2614173"/>
            <a:ext cx="671947" cy="4572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1" name="Google Shape;841;p6"/>
          <p:cNvSpPr txBox="1"/>
          <p:nvPr/>
        </p:nvSpPr>
        <p:spPr>
          <a:xfrm>
            <a:off x="9982200" y="2605078"/>
            <a:ext cx="5791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Lobster"/>
                <a:ea typeface="Lobster"/>
                <a:cs typeface="Lobster"/>
                <a:sym typeface="Lobster"/>
              </a:rPr>
              <a:t>Giới thiệu về con vật định tả</a:t>
            </a:r>
            <a:endParaRPr sz="3200">
              <a:solidFill>
                <a:schemeClr val="dk1"/>
              </a:solidFill>
              <a:latin typeface="Lobster"/>
              <a:ea typeface="Lobster"/>
              <a:cs typeface="Lobster"/>
              <a:sym typeface="Lobster"/>
            </a:endParaRPr>
          </a:p>
        </p:txBody>
      </p:sp>
      <p:sp>
        <p:nvSpPr>
          <p:cNvPr id="842" name="Google Shape;842;p6"/>
          <p:cNvSpPr txBox="1"/>
          <p:nvPr/>
        </p:nvSpPr>
        <p:spPr>
          <a:xfrm>
            <a:off x="9365204" y="6164265"/>
            <a:ext cx="5874796"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Lobster"/>
                <a:ea typeface="Lobster"/>
                <a:cs typeface="Lobster"/>
                <a:sym typeface="Lobster"/>
              </a:rPr>
              <a:t>Tả thói quen sinh hoạt và một </a:t>
            </a:r>
            <a:r>
              <a:rPr lang="en-US" sz="3200" b="0" u="none">
                <a:solidFill>
                  <a:schemeClr val="dk1"/>
                </a:solidFill>
                <a:latin typeface="Lobster"/>
                <a:ea typeface="Lobster"/>
                <a:cs typeface="Lobster"/>
                <a:sym typeface="Lobster"/>
              </a:rPr>
              <a:t>số</a:t>
            </a:r>
            <a:r>
              <a:rPr lang="en-US" sz="3200" b="0" i="0" u="none" strike="noStrike" cap="none">
                <a:solidFill>
                  <a:schemeClr val="dk1"/>
                </a:solidFill>
                <a:latin typeface="Lobster"/>
                <a:ea typeface="Lobster"/>
                <a:cs typeface="Lobster"/>
                <a:sym typeface="Lobster"/>
              </a:rPr>
              <a:t> hoạt động chính của con vật.</a:t>
            </a:r>
            <a:endParaRPr/>
          </a:p>
        </p:txBody>
      </p:sp>
      <p:sp>
        <p:nvSpPr>
          <p:cNvPr id="843" name="Google Shape;843;p6"/>
          <p:cNvSpPr txBox="1"/>
          <p:nvPr/>
        </p:nvSpPr>
        <p:spPr>
          <a:xfrm>
            <a:off x="8987177" y="4089398"/>
            <a:ext cx="349565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Lobster"/>
                <a:ea typeface="Lobster"/>
                <a:cs typeface="Lobster"/>
                <a:sym typeface="Lobster"/>
              </a:rPr>
              <a:t>Tả hình dáng</a:t>
            </a:r>
            <a:endParaRPr sz="3200" b="0" i="0" u="none" strike="noStrike" cap="none">
              <a:solidFill>
                <a:schemeClr val="dk1"/>
              </a:solidFill>
              <a:latin typeface="Lobster"/>
              <a:ea typeface="Lobster"/>
              <a:cs typeface="Lobster"/>
              <a:sym typeface="Lobster"/>
            </a:endParaRPr>
          </a:p>
        </p:txBody>
      </p:sp>
      <p:sp>
        <p:nvSpPr>
          <p:cNvPr id="844" name="Google Shape;844;p6"/>
          <p:cNvSpPr txBox="1"/>
          <p:nvPr/>
        </p:nvSpPr>
        <p:spPr>
          <a:xfrm>
            <a:off x="8538363" y="7986200"/>
            <a:ext cx="86788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Lobster"/>
                <a:ea typeface="Lobster"/>
                <a:cs typeface="Lobster"/>
                <a:sym typeface="Lobster"/>
              </a:rPr>
              <a:t>Nêu cảm nghĩ đối với con vật </a:t>
            </a:r>
            <a:endParaRPr/>
          </a:p>
        </p:txBody>
      </p:sp>
      <p:sp>
        <p:nvSpPr>
          <p:cNvPr id="845" name="Google Shape;845;p6"/>
          <p:cNvSpPr txBox="1"/>
          <p:nvPr/>
        </p:nvSpPr>
        <p:spPr>
          <a:xfrm>
            <a:off x="12027591" y="3555276"/>
            <a:ext cx="5207324" cy="584775"/>
          </a:xfrm>
          <a:prstGeom prst="rect">
            <a:avLst/>
          </a:prstGeom>
          <a:noFill/>
          <a:ln>
            <a:noFill/>
          </a:ln>
        </p:spPr>
        <p:txBody>
          <a:bodyPr spcFirstLastPara="1" wrap="square" lIns="91425" tIns="45700" rIns="91425" bIns="45700" anchor="t" anchorCtr="0">
            <a:spAutoFit/>
          </a:bodyPr>
          <a:lstStyle/>
          <a:p>
            <a:pPr marL="0" marR="0" lvl="0" indent="-203200" algn="ctr"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Lobster"/>
                <a:ea typeface="Lobster"/>
                <a:cs typeface="Lobster"/>
                <a:sym typeface="Lobster"/>
              </a:rPr>
              <a:t>Lông, đầu, mình, đuôi,...</a:t>
            </a:r>
            <a:endParaRPr/>
          </a:p>
        </p:txBody>
      </p:sp>
      <p:sp>
        <p:nvSpPr>
          <p:cNvPr id="846" name="Google Shape;846;p6"/>
          <p:cNvSpPr txBox="1"/>
          <p:nvPr/>
        </p:nvSpPr>
        <p:spPr>
          <a:xfrm>
            <a:off x="12484606" y="4877931"/>
            <a:ext cx="5207324" cy="584775"/>
          </a:xfrm>
          <a:prstGeom prst="rect">
            <a:avLst/>
          </a:prstGeom>
          <a:noFill/>
          <a:ln>
            <a:noFill/>
          </a:ln>
        </p:spPr>
        <p:txBody>
          <a:bodyPr spcFirstLastPara="1" wrap="square" lIns="91425" tIns="45700" rIns="91425" bIns="45700" anchor="t" anchorCtr="0">
            <a:spAutoFit/>
          </a:bodyPr>
          <a:lstStyle/>
          <a:p>
            <a:pPr marL="0" marR="0" lvl="0" indent="-203200" algn="ctr"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Lobster"/>
                <a:ea typeface="Lobster"/>
                <a:cs typeface="Lobster"/>
                <a:sym typeface="Lobster"/>
              </a:rPr>
              <a:t>Mắt, mũi, miệng, tai, móng...</a:t>
            </a:r>
            <a:endParaRPr/>
          </a:p>
        </p:txBody>
      </p:sp>
      <p:sp>
        <p:nvSpPr>
          <p:cNvPr id="847" name="Google Shape;847;p6"/>
          <p:cNvSpPr/>
          <p:nvPr/>
        </p:nvSpPr>
        <p:spPr>
          <a:xfrm>
            <a:off x="9229234" y="8094618"/>
            <a:ext cx="671947" cy="4572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6"/>
          <p:cNvSpPr/>
          <p:nvPr/>
        </p:nvSpPr>
        <p:spPr>
          <a:xfrm>
            <a:off x="9229234" y="4509214"/>
            <a:ext cx="295106" cy="2045149"/>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6"/>
          <p:cNvSpPr/>
          <p:nvPr/>
        </p:nvSpPr>
        <p:spPr>
          <a:xfrm>
            <a:off x="12027591" y="3862448"/>
            <a:ext cx="535207" cy="1372190"/>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7"/>
                                        </p:tgtEl>
                                        <p:attrNameLst>
                                          <p:attrName>style.visibility</p:attrName>
                                        </p:attrNameLst>
                                      </p:cBhvr>
                                      <p:to>
                                        <p:strVal val="visible"/>
                                      </p:to>
                                    </p:set>
                                    <p:animEffect transition="in" filter="fade">
                                      <p:cBhvr>
                                        <p:cTn id="7" dur="1000"/>
                                        <p:tgtEl>
                                          <p:spTgt spid="8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2"/>
                                        </p:tgtEl>
                                        <p:attrNameLst>
                                          <p:attrName>style.visibility</p:attrName>
                                        </p:attrNameLst>
                                      </p:cBhvr>
                                      <p:to>
                                        <p:strVal val="visible"/>
                                      </p:to>
                                    </p:set>
                                    <p:animEffect transition="in" filter="fade">
                                      <p:cBhvr>
                                        <p:cTn id="12" dur="1000"/>
                                        <p:tgtEl>
                                          <p:spTgt spid="8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8"/>
                                        </p:tgtEl>
                                        <p:attrNameLst>
                                          <p:attrName>style.visibility</p:attrName>
                                        </p:attrNameLst>
                                      </p:cBhvr>
                                      <p:to>
                                        <p:strVal val="visible"/>
                                      </p:to>
                                    </p:set>
                                    <p:animEffect transition="in" filter="fade">
                                      <p:cBhvr>
                                        <p:cTn id="17" dur="500"/>
                                        <p:tgtEl>
                                          <p:spTgt spid="828"/>
                                        </p:tgtEl>
                                      </p:cBhvr>
                                    </p:animEffect>
                                  </p:childTnLst>
                                </p:cTn>
                              </p:par>
                              <p:par>
                                <p:cTn id="18" presetID="10" presetClass="entr" presetSubtype="0" fill="hold" nodeType="withEffect">
                                  <p:stCondLst>
                                    <p:cond delay="0"/>
                                  </p:stCondLst>
                                  <p:childTnLst>
                                    <p:set>
                                      <p:cBhvr>
                                        <p:cTn id="19" dur="1" fill="hold">
                                          <p:stCondLst>
                                            <p:cond delay="0"/>
                                          </p:stCondLst>
                                        </p:cTn>
                                        <p:tgtEl>
                                          <p:spTgt spid="831"/>
                                        </p:tgtEl>
                                        <p:attrNameLst>
                                          <p:attrName>style.visibility</p:attrName>
                                        </p:attrNameLst>
                                      </p:cBhvr>
                                      <p:to>
                                        <p:strVal val="visible"/>
                                      </p:to>
                                    </p:set>
                                    <p:animEffect transition="in" filter="fade">
                                      <p:cBhvr>
                                        <p:cTn id="20" dur="500"/>
                                        <p:tgtEl>
                                          <p:spTgt spid="8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9"/>
                                        </p:tgtEl>
                                        <p:attrNameLst>
                                          <p:attrName>style.visibility</p:attrName>
                                        </p:attrNameLst>
                                      </p:cBhvr>
                                      <p:to>
                                        <p:strVal val="visible"/>
                                      </p:to>
                                    </p:set>
                                    <p:animEffect transition="in" filter="fade">
                                      <p:cBhvr>
                                        <p:cTn id="25" dur="500"/>
                                        <p:tgtEl>
                                          <p:spTgt spid="829"/>
                                        </p:tgtEl>
                                      </p:cBhvr>
                                    </p:animEffect>
                                  </p:childTnLst>
                                </p:cTn>
                              </p:par>
                              <p:par>
                                <p:cTn id="26" presetID="10" presetClass="entr" presetSubtype="0" fill="hold" nodeType="withEffect">
                                  <p:stCondLst>
                                    <p:cond delay="0"/>
                                  </p:stCondLst>
                                  <p:childTnLst>
                                    <p:set>
                                      <p:cBhvr>
                                        <p:cTn id="27" dur="1" fill="hold">
                                          <p:stCondLst>
                                            <p:cond delay="0"/>
                                          </p:stCondLst>
                                        </p:cTn>
                                        <p:tgtEl>
                                          <p:spTgt spid="834"/>
                                        </p:tgtEl>
                                        <p:attrNameLst>
                                          <p:attrName>style.visibility</p:attrName>
                                        </p:attrNameLst>
                                      </p:cBhvr>
                                      <p:to>
                                        <p:strVal val="visible"/>
                                      </p:to>
                                    </p:set>
                                    <p:animEffect transition="in" filter="fade">
                                      <p:cBhvr>
                                        <p:cTn id="28" dur="500"/>
                                        <p:tgtEl>
                                          <p:spTgt spid="8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30"/>
                                        </p:tgtEl>
                                        <p:attrNameLst>
                                          <p:attrName>style.visibility</p:attrName>
                                        </p:attrNameLst>
                                      </p:cBhvr>
                                      <p:to>
                                        <p:strVal val="visible"/>
                                      </p:to>
                                    </p:set>
                                    <p:animEffect transition="in" filter="fade">
                                      <p:cBhvr>
                                        <p:cTn id="33" dur="500"/>
                                        <p:tgtEl>
                                          <p:spTgt spid="830"/>
                                        </p:tgtEl>
                                      </p:cBhvr>
                                    </p:animEffect>
                                  </p:childTnLst>
                                </p:cTn>
                              </p:par>
                              <p:par>
                                <p:cTn id="34" presetID="10" presetClass="entr" presetSubtype="0" fill="hold" nodeType="withEffect">
                                  <p:stCondLst>
                                    <p:cond delay="0"/>
                                  </p:stCondLst>
                                  <p:childTnLst>
                                    <p:set>
                                      <p:cBhvr>
                                        <p:cTn id="35" dur="1" fill="hold">
                                          <p:stCondLst>
                                            <p:cond delay="0"/>
                                          </p:stCondLst>
                                        </p:cTn>
                                        <p:tgtEl>
                                          <p:spTgt spid="837"/>
                                        </p:tgtEl>
                                        <p:attrNameLst>
                                          <p:attrName>style.visibility</p:attrName>
                                        </p:attrNameLst>
                                      </p:cBhvr>
                                      <p:to>
                                        <p:strVal val="visible"/>
                                      </p:to>
                                    </p:set>
                                    <p:animEffect transition="in" filter="fade">
                                      <p:cBhvr>
                                        <p:cTn id="36" dur="500"/>
                                        <p:tgtEl>
                                          <p:spTgt spid="8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40"/>
                                        </p:tgtEl>
                                        <p:attrNameLst>
                                          <p:attrName>style.visibility</p:attrName>
                                        </p:attrNameLst>
                                      </p:cBhvr>
                                      <p:to>
                                        <p:strVal val="visible"/>
                                      </p:to>
                                    </p:set>
                                    <p:animEffect transition="in" filter="fade">
                                      <p:cBhvr>
                                        <p:cTn id="41" dur="500"/>
                                        <p:tgtEl>
                                          <p:spTgt spid="840"/>
                                        </p:tgtEl>
                                      </p:cBhvr>
                                    </p:animEffect>
                                  </p:childTnLst>
                                </p:cTn>
                              </p:par>
                              <p:par>
                                <p:cTn id="42" presetID="10" presetClass="entr" presetSubtype="0" fill="hold" nodeType="withEffect">
                                  <p:stCondLst>
                                    <p:cond delay="0"/>
                                  </p:stCondLst>
                                  <p:childTnLst>
                                    <p:set>
                                      <p:cBhvr>
                                        <p:cTn id="43" dur="1" fill="hold">
                                          <p:stCondLst>
                                            <p:cond delay="0"/>
                                          </p:stCondLst>
                                        </p:cTn>
                                        <p:tgtEl>
                                          <p:spTgt spid="841"/>
                                        </p:tgtEl>
                                        <p:attrNameLst>
                                          <p:attrName>style.visibility</p:attrName>
                                        </p:attrNameLst>
                                      </p:cBhvr>
                                      <p:to>
                                        <p:strVal val="visible"/>
                                      </p:to>
                                    </p:set>
                                    <p:animEffect transition="in" filter="fade">
                                      <p:cBhvr>
                                        <p:cTn id="44" dur="500"/>
                                        <p:tgtEl>
                                          <p:spTgt spid="8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48"/>
                                        </p:tgtEl>
                                        <p:attrNameLst>
                                          <p:attrName>style.visibility</p:attrName>
                                        </p:attrNameLst>
                                      </p:cBhvr>
                                      <p:to>
                                        <p:strVal val="visible"/>
                                      </p:to>
                                    </p:set>
                                    <p:animEffect transition="in" filter="fade">
                                      <p:cBhvr>
                                        <p:cTn id="49" dur="500"/>
                                        <p:tgtEl>
                                          <p:spTgt spid="848"/>
                                        </p:tgtEl>
                                      </p:cBhvr>
                                    </p:animEffect>
                                  </p:childTnLst>
                                </p:cTn>
                              </p:par>
                              <p:par>
                                <p:cTn id="50" presetID="10" presetClass="entr" presetSubtype="0" fill="hold" nodeType="withEffect">
                                  <p:stCondLst>
                                    <p:cond delay="0"/>
                                  </p:stCondLst>
                                  <p:childTnLst>
                                    <p:set>
                                      <p:cBhvr>
                                        <p:cTn id="51" dur="1" fill="hold">
                                          <p:stCondLst>
                                            <p:cond delay="0"/>
                                          </p:stCondLst>
                                        </p:cTn>
                                        <p:tgtEl>
                                          <p:spTgt spid="843"/>
                                        </p:tgtEl>
                                        <p:attrNameLst>
                                          <p:attrName>style.visibility</p:attrName>
                                        </p:attrNameLst>
                                      </p:cBhvr>
                                      <p:to>
                                        <p:strVal val="visible"/>
                                      </p:to>
                                    </p:set>
                                    <p:animEffect transition="in" filter="fade">
                                      <p:cBhvr>
                                        <p:cTn id="52" dur="500"/>
                                        <p:tgtEl>
                                          <p:spTgt spid="8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42"/>
                                        </p:tgtEl>
                                        <p:attrNameLst>
                                          <p:attrName>style.visibility</p:attrName>
                                        </p:attrNameLst>
                                      </p:cBhvr>
                                      <p:to>
                                        <p:strVal val="visible"/>
                                      </p:to>
                                    </p:set>
                                    <p:animEffect transition="in" filter="fade">
                                      <p:cBhvr>
                                        <p:cTn id="57" dur="500"/>
                                        <p:tgtEl>
                                          <p:spTgt spid="8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49"/>
                                        </p:tgtEl>
                                        <p:attrNameLst>
                                          <p:attrName>style.visibility</p:attrName>
                                        </p:attrNameLst>
                                      </p:cBhvr>
                                      <p:to>
                                        <p:strVal val="visible"/>
                                      </p:to>
                                    </p:set>
                                    <p:animEffect transition="in" filter="fade">
                                      <p:cBhvr>
                                        <p:cTn id="62" dur="500"/>
                                        <p:tgtEl>
                                          <p:spTgt spid="849"/>
                                        </p:tgtEl>
                                      </p:cBhvr>
                                    </p:animEffect>
                                  </p:childTnLst>
                                </p:cTn>
                              </p:par>
                              <p:par>
                                <p:cTn id="63" presetID="10" presetClass="entr" presetSubtype="0" fill="hold" nodeType="withEffect">
                                  <p:stCondLst>
                                    <p:cond delay="0"/>
                                  </p:stCondLst>
                                  <p:childTnLst>
                                    <p:set>
                                      <p:cBhvr>
                                        <p:cTn id="64" dur="1" fill="hold">
                                          <p:stCondLst>
                                            <p:cond delay="0"/>
                                          </p:stCondLst>
                                        </p:cTn>
                                        <p:tgtEl>
                                          <p:spTgt spid="845"/>
                                        </p:tgtEl>
                                        <p:attrNameLst>
                                          <p:attrName>style.visibility</p:attrName>
                                        </p:attrNameLst>
                                      </p:cBhvr>
                                      <p:to>
                                        <p:strVal val="visible"/>
                                      </p:to>
                                    </p:set>
                                    <p:animEffect transition="in" filter="fade">
                                      <p:cBhvr>
                                        <p:cTn id="65" dur="500"/>
                                        <p:tgtEl>
                                          <p:spTgt spid="84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46"/>
                                        </p:tgtEl>
                                        <p:attrNameLst>
                                          <p:attrName>style.visibility</p:attrName>
                                        </p:attrNameLst>
                                      </p:cBhvr>
                                      <p:to>
                                        <p:strVal val="visible"/>
                                      </p:to>
                                    </p:set>
                                    <p:animEffect transition="in" filter="fade">
                                      <p:cBhvr>
                                        <p:cTn id="70" dur="500"/>
                                        <p:tgtEl>
                                          <p:spTgt spid="84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47"/>
                                        </p:tgtEl>
                                        <p:attrNameLst>
                                          <p:attrName>style.visibility</p:attrName>
                                        </p:attrNameLst>
                                      </p:cBhvr>
                                      <p:to>
                                        <p:strVal val="visible"/>
                                      </p:to>
                                    </p:set>
                                    <p:animEffect transition="in" filter="fade">
                                      <p:cBhvr>
                                        <p:cTn id="75" dur="500"/>
                                        <p:tgtEl>
                                          <p:spTgt spid="847"/>
                                        </p:tgtEl>
                                      </p:cBhvr>
                                    </p:animEffect>
                                  </p:childTnLst>
                                </p:cTn>
                              </p:par>
                              <p:par>
                                <p:cTn id="76" presetID="10" presetClass="entr" presetSubtype="0" fill="hold" nodeType="withEffect">
                                  <p:stCondLst>
                                    <p:cond delay="0"/>
                                  </p:stCondLst>
                                  <p:childTnLst>
                                    <p:set>
                                      <p:cBhvr>
                                        <p:cTn id="77" dur="1" fill="hold">
                                          <p:stCondLst>
                                            <p:cond delay="0"/>
                                          </p:stCondLst>
                                        </p:cTn>
                                        <p:tgtEl>
                                          <p:spTgt spid="844"/>
                                        </p:tgtEl>
                                        <p:attrNameLst>
                                          <p:attrName>style.visibility</p:attrName>
                                        </p:attrNameLst>
                                      </p:cBhvr>
                                      <p:to>
                                        <p:strVal val="visible"/>
                                      </p:to>
                                    </p:set>
                                    <p:animEffect transition="in" filter="fade">
                                      <p:cBhvr>
                                        <p:cTn id="78"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1028700" y="-521778"/>
            <a:ext cx="16730012" cy="12150172"/>
          </a:xfrm>
          <a:prstGeom prst="rect">
            <a:avLst/>
          </a:prstGeom>
          <a:noFill/>
          <a:ln>
            <a:noFill/>
          </a:ln>
        </p:spPr>
      </p:pic>
      <p:sp>
        <p:nvSpPr>
          <p:cNvPr id="855" name="Google Shape;855;p7"/>
          <p:cNvSpPr txBox="1"/>
          <p:nvPr/>
        </p:nvSpPr>
        <p:spPr>
          <a:xfrm>
            <a:off x="6553200" y="6286500"/>
            <a:ext cx="9084361" cy="1488869"/>
          </a:xfrm>
          <a:prstGeom prst="rect">
            <a:avLst/>
          </a:prstGeom>
          <a:noFill/>
          <a:ln>
            <a:noFill/>
          </a:ln>
        </p:spPr>
        <p:txBody>
          <a:bodyPr spcFirstLastPara="1" wrap="square" lIns="0" tIns="0" rIns="0" bIns="0" anchor="t" anchorCtr="0">
            <a:spAutoFit/>
          </a:bodyPr>
          <a:lstStyle/>
          <a:p>
            <a:pPr marL="0" marR="0" lvl="0" indent="0" algn="ctr" rtl="0">
              <a:lnSpc>
                <a:spcPct val="174986"/>
              </a:lnSpc>
              <a:spcBef>
                <a:spcPts val="0"/>
              </a:spcBef>
              <a:spcAft>
                <a:spcPts val="0"/>
              </a:spcAft>
              <a:buNone/>
            </a:pPr>
            <a:r>
              <a:rPr lang="en-US" sz="7200">
                <a:solidFill>
                  <a:srgbClr val="00B050"/>
                </a:solidFill>
                <a:latin typeface="Sigmar One"/>
                <a:ea typeface="Sigmar One"/>
                <a:cs typeface="Sigmar One"/>
                <a:sym typeface="Sigmar One"/>
              </a:rPr>
              <a:t>Khám phá</a:t>
            </a:r>
            <a:endParaRPr sz="7200">
              <a:solidFill>
                <a:srgbClr val="00B050"/>
              </a:solidFill>
              <a:latin typeface="Sigmar One"/>
              <a:ea typeface="Sigmar One"/>
              <a:cs typeface="Sigmar One"/>
              <a:sym typeface="Sigmar One"/>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0"/>
          <p:cNvSpPr/>
          <p:nvPr/>
        </p:nvSpPr>
        <p:spPr>
          <a:xfrm>
            <a:off x="731438" y="266700"/>
            <a:ext cx="16970375" cy="9819151"/>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887" name="Google Shape;887;p10"/>
          <p:cNvSpPr/>
          <p:nvPr/>
        </p:nvSpPr>
        <p:spPr>
          <a:xfrm>
            <a:off x="976745" y="6912642"/>
            <a:ext cx="16129544" cy="2421858"/>
          </a:xfrm>
          <a:prstGeom prst="roundRect">
            <a:avLst>
              <a:gd name="adj" fmla="val 16667"/>
            </a:avLst>
          </a:prstGeom>
          <a:solidFill>
            <a:srgbClr val="FABF8E">
              <a:alpha val="70588"/>
            </a:srgbClr>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8" name="Google Shape;888;p10"/>
          <p:cNvSpPr/>
          <p:nvPr/>
        </p:nvSpPr>
        <p:spPr>
          <a:xfrm>
            <a:off x="994063" y="5676641"/>
            <a:ext cx="16129544" cy="1143000"/>
          </a:xfrm>
          <a:prstGeom prst="roundRect">
            <a:avLst>
              <a:gd name="adj" fmla="val 16667"/>
            </a:avLst>
          </a:prstGeom>
          <a:solidFill>
            <a:srgbClr val="92D050">
              <a:alpha val="70588"/>
            </a:srgbClr>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9" name="Google Shape;889;p10"/>
          <p:cNvSpPr/>
          <p:nvPr/>
        </p:nvSpPr>
        <p:spPr>
          <a:xfrm>
            <a:off x="1021772" y="3238500"/>
            <a:ext cx="16129544" cy="2403634"/>
          </a:xfrm>
          <a:prstGeom prst="roundRect">
            <a:avLst>
              <a:gd name="adj" fmla="val 16667"/>
            </a:avLst>
          </a:prstGeom>
          <a:solidFill>
            <a:srgbClr val="FFFF00">
              <a:alpha val="70588"/>
            </a:srgbClr>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0" name="Google Shape;890;p10"/>
          <p:cNvSpPr/>
          <p:nvPr/>
        </p:nvSpPr>
        <p:spPr>
          <a:xfrm>
            <a:off x="942109" y="2019300"/>
            <a:ext cx="15888128" cy="1042555"/>
          </a:xfrm>
          <a:prstGeom prst="roundRect">
            <a:avLst>
              <a:gd name="adj" fmla="val 16667"/>
            </a:avLst>
          </a:prstGeom>
          <a:solidFill>
            <a:srgbClr val="93CDDD">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891" name="Google Shape;891;p10"/>
          <p:cNvSpPr/>
          <p:nvPr/>
        </p:nvSpPr>
        <p:spPr>
          <a:xfrm>
            <a:off x="1021772" y="1198418"/>
            <a:ext cx="16191889" cy="8887433"/>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en-US" sz="3600">
                <a:solidFill>
                  <a:schemeClr val="dk1"/>
                </a:solidFill>
                <a:latin typeface="Lobster"/>
                <a:ea typeface="Lobster"/>
                <a:cs typeface="Lobster"/>
                <a:sym typeface="Lobster"/>
              </a:rPr>
              <a:t>            Chim họa mi hót</a:t>
            </a:r>
            <a:endParaRPr/>
          </a:p>
          <a:p>
            <a:pPr marL="0" marR="0" lvl="0" indent="0" algn="l" rtl="0">
              <a:lnSpc>
                <a:spcPct val="114000"/>
              </a:lnSpc>
              <a:spcBef>
                <a:spcPts val="0"/>
              </a:spcBef>
              <a:spcAft>
                <a:spcPts val="0"/>
              </a:spcAft>
              <a:buNone/>
            </a:pPr>
            <a:r>
              <a:rPr lang="en-US" sz="3600">
                <a:solidFill>
                  <a:schemeClr val="dk1"/>
                </a:solidFill>
                <a:latin typeface="Lobster"/>
                <a:ea typeface="Lobster"/>
                <a:cs typeface="Lobster"/>
                <a:sym typeface="Lobster"/>
              </a:rPr>
              <a:t>            Chiều nào cũng vậy, con chim họa mi ấy không biết tự phương nào bay đến đậu trong bụi tầm xuân ở vườn nhà tôi mà hót.</a:t>
            </a:r>
            <a:endParaRPr/>
          </a:p>
          <a:p>
            <a:pPr marL="0" marR="0" lvl="0" indent="0" algn="l" rtl="0">
              <a:lnSpc>
                <a:spcPct val="114000"/>
              </a:lnSpc>
              <a:spcBef>
                <a:spcPts val="0"/>
              </a:spcBef>
              <a:spcAft>
                <a:spcPts val="0"/>
              </a:spcAft>
              <a:buNone/>
            </a:pPr>
            <a:r>
              <a:rPr lang="en-US" sz="3600">
                <a:solidFill>
                  <a:schemeClr val="dk1"/>
                </a:solidFill>
                <a:latin typeface="Lobster"/>
                <a:ea typeface="Lobster"/>
                <a:cs typeface="Lobster"/>
                <a:sym typeface="Lobster"/>
              </a:rPr>
              <a:t>      Hình như nó vui mừng vì suốt ngày đã được tha hồ rong ruổi bay chơi trong khắp trời mây gió, uống bao nhiêu nước suối mát lành trong khe núi. Cho nên, những buổi chiều tiếng hót có khi êm đềm, có khi rộn rã, như một điệu đàn trong bóng xế mà âm thanh vang mãi giữa tĩnh mịch, tưởng như làm rung động lớp sương lạnh mờ mờ rủ xuống cỏ cây.    </a:t>
            </a:r>
            <a:endParaRPr/>
          </a:p>
          <a:p>
            <a:pPr marL="0" marR="0" lvl="0" indent="0" algn="l" rtl="0">
              <a:lnSpc>
                <a:spcPct val="114000"/>
              </a:lnSpc>
              <a:spcBef>
                <a:spcPts val="0"/>
              </a:spcBef>
              <a:spcAft>
                <a:spcPts val="0"/>
              </a:spcAft>
              <a:buNone/>
            </a:pPr>
            <a:r>
              <a:rPr lang="en-US" sz="3600">
                <a:solidFill>
                  <a:schemeClr val="dk1"/>
                </a:solidFill>
                <a:latin typeface="Lobster"/>
                <a:ea typeface="Lobster"/>
                <a:cs typeface="Lobster"/>
                <a:sym typeface="Lobster"/>
              </a:rPr>
              <a:t>      Hót một lúc lâu, nhạc sĩ giang hồ không tên không tuổi ấy từ từ nhắm mắt lại, thu đầu vào lông cổ, im lặng ngủ, ngủ say sưa sau một cuộc viễn du trong bóng đêm dày.</a:t>
            </a:r>
            <a:endParaRPr/>
          </a:p>
          <a:p>
            <a:pPr marL="0" marR="0" lvl="0" indent="0" algn="l" rtl="0">
              <a:lnSpc>
                <a:spcPct val="114000"/>
              </a:lnSpc>
              <a:spcBef>
                <a:spcPts val="0"/>
              </a:spcBef>
              <a:spcAft>
                <a:spcPts val="0"/>
              </a:spcAft>
              <a:buNone/>
            </a:pPr>
            <a:r>
              <a:rPr lang="en-US" sz="3600">
                <a:solidFill>
                  <a:schemeClr val="dk1"/>
                </a:solidFill>
                <a:latin typeface="Lobster"/>
                <a:ea typeface="Lobster"/>
                <a:cs typeface="Lobster"/>
                <a:sym typeface="Lobster"/>
              </a:rPr>
              <a:t>      Rồi hôm sau, khi phương đông vừa vẩn bụi hồng, con họa mi ấy lại hót vang lừng chào nắng sớm. Nó kéo dài cổ ra mà hót, tựa hồ nó muốn các bạn xa gần đâu đó lắng nghe. Hót xong, nó xù lông rũ hết những giọt sương rồi nhanh nhẹn chuyền từ bụi nọ sang bụi kia, tìm vài con sâu ăn lót dạ, đoạn vỗ cánh bay vút đi.</a:t>
            </a:r>
            <a:endParaRPr/>
          </a:p>
          <a:p>
            <a:pPr marL="0" marR="0" lvl="0" indent="0" algn="l" rtl="0">
              <a:lnSpc>
                <a:spcPct val="114000"/>
              </a:lnSpc>
              <a:spcBef>
                <a:spcPts val="0"/>
              </a:spcBef>
              <a:spcAft>
                <a:spcPts val="0"/>
              </a:spcAft>
              <a:buNone/>
            </a:pPr>
            <a:r>
              <a:rPr lang="en-US" sz="3600">
                <a:solidFill>
                  <a:schemeClr val="dk1"/>
                </a:solidFill>
                <a:latin typeface="Lobster"/>
                <a:ea typeface="Lobster"/>
                <a:cs typeface="Lobster"/>
                <a:sym typeface="Lobster"/>
              </a:rPr>
              <a:t>                                                                                                           Theo Ngọc Giao</a:t>
            </a:r>
            <a:endParaRPr sz="3600">
              <a:solidFill>
                <a:schemeClr val="dk1"/>
              </a:solidFill>
              <a:latin typeface="Lobster"/>
              <a:ea typeface="Lobster"/>
              <a:cs typeface="Lobster"/>
              <a:sym typeface="Lobster"/>
            </a:endParaRPr>
          </a:p>
        </p:txBody>
      </p:sp>
      <p:pic>
        <p:nvPicPr>
          <p:cNvPr id="892" name="Google Shape;892;p10" descr="Hình ảnh chim họa mi chân thực và sắc nét cho dân mê chim cảnh"/>
          <p:cNvPicPr preferRelativeResize="0"/>
          <p:nvPr/>
        </p:nvPicPr>
        <p:blipFill rotWithShape="1">
          <a:blip r:embed="rId3">
            <a:alphaModFix/>
          </a:blip>
          <a:srcRect/>
          <a:stretch/>
        </p:blipFill>
        <p:spPr>
          <a:xfrm>
            <a:off x="15087600" y="-266700"/>
            <a:ext cx="3429857" cy="2286000"/>
          </a:xfrm>
          <a:prstGeom prst="ellipse">
            <a:avLst/>
          </a:prstGeom>
          <a:noFill/>
          <a:ln>
            <a:noFill/>
          </a:ln>
        </p:spPr>
      </p:pic>
      <p:sp>
        <p:nvSpPr>
          <p:cNvPr id="893" name="Google Shape;893;p10"/>
          <p:cNvSpPr/>
          <p:nvPr/>
        </p:nvSpPr>
        <p:spPr>
          <a:xfrm>
            <a:off x="1524000" y="477955"/>
            <a:ext cx="5867400" cy="707886"/>
          </a:xfrm>
          <a:prstGeom prst="rect">
            <a:avLst/>
          </a:prstGeom>
          <a:solidFill>
            <a:srgbClr val="CCC0D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C0C0C"/>
                </a:solidFill>
                <a:latin typeface="Lobster"/>
                <a:ea typeface="Lobster"/>
                <a:cs typeface="Lobster"/>
                <a:sym typeface="Lobster"/>
              </a:rPr>
              <a:t>a) Bài văn gồm có 4 đoạn</a:t>
            </a:r>
            <a:endParaRPr sz="4000">
              <a:solidFill>
                <a:srgbClr val="0C0C0C"/>
              </a:solidFill>
              <a:latin typeface="Lobster"/>
              <a:ea typeface="Lobster"/>
              <a:cs typeface="Lobster"/>
              <a:sym typeface="Lobste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1000"/>
                                        <p:tgtEl>
                                          <p:spTgt spid="891"/>
                                        </p:tgtEl>
                                      </p:cBhvr>
                                    </p:animEffect>
                                  </p:childTnLst>
                                </p:cTn>
                              </p:par>
                              <p:par>
                                <p:cTn id="8" presetID="10" presetClass="entr" presetSubtype="0" fill="hold" nodeType="withEffect">
                                  <p:stCondLst>
                                    <p:cond delay="0"/>
                                  </p:stCondLst>
                                  <p:childTnLst>
                                    <p:set>
                                      <p:cBhvr>
                                        <p:cTn id="9" dur="1" fill="hold">
                                          <p:stCondLst>
                                            <p:cond delay="0"/>
                                          </p:stCondLst>
                                        </p:cTn>
                                        <p:tgtEl>
                                          <p:spTgt spid="892"/>
                                        </p:tgtEl>
                                        <p:attrNameLst>
                                          <p:attrName>style.visibility</p:attrName>
                                        </p:attrNameLst>
                                      </p:cBhvr>
                                      <p:to>
                                        <p:strVal val="visible"/>
                                      </p:to>
                                    </p:set>
                                    <p:animEffect transition="in" filter="fade">
                                      <p:cBhvr>
                                        <p:cTn id="10" dur="1000"/>
                                        <p:tgtEl>
                                          <p:spTgt spid="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90"/>
                                        </p:tgtEl>
                                        <p:attrNameLst>
                                          <p:attrName>style.visibility</p:attrName>
                                        </p:attrNameLst>
                                      </p:cBhvr>
                                      <p:to>
                                        <p:strVal val="visible"/>
                                      </p:to>
                                    </p:set>
                                    <p:animEffect transition="in" filter="fade">
                                      <p:cBhvr>
                                        <p:cTn id="15" dur="500"/>
                                        <p:tgtEl>
                                          <p:spTgt spid="8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89"/>
                                        </p:tgtEl>
                                        <p:attrNameLst>
                                          <p:attrName>style.visibility</p:attrName>
                                        </p:attrNameLst>
                                      </p:cBhvr>
                                      <p:to>
                                        <p:strVal val="visible"/>
                                      </p:to>
                                    </p:set>
                                    <p:animEffect transition="in" filter="fade">
                                      <p:cBhvr>
                                        <p:cTn id="20" dur="500"/>
                                        <p:tgtEl>
                                          <p:spTgt spid="8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88"/>
                                        </p:tgtEl>
                                        <p:attrNameLst>
                                          <p:attrName>style.visibility</p:attrName>
                                        </p:attrNameLst>
                                      </p:cBhvr>
                                      <p:to>
                                        <p:strVal val="visible"/>
                                      </p:to>
                                    </p:set>
                                    <p:animEffect transition="in" filter="fade">
                                      <p:cBhvr>
                                        <p:cTn id="25" dur="500"/>
                                        <p:tgtEl>
                                          <p:spTgt spid="8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87"/>
                                        </p:tgtEl>
                                        <p:attrNameLst>
                                          <p:attrName>style.visibility</p:attrName>
                                        </p:attrNameLst>
                                      </p:cBhvr>
                                      <p:to>
                                        <p:strVal val="visible"/>
                                      </p:to>
                                    </p:set>
                                    <p:animEffect transition="in" filter="fade">
                                      <p:cBhvr>
                                        <p:cTn id="30" dur="500"/>
                                        <p:tgtEl>
                                          <p:spTgt spid="8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93"/>
                                        </p:tgtEl>
                                        <p:attrNameLst>
                                          <p:attrName>style.visibility</p:attrName>
                                        </p:attrNameLst>
                                      </p:cBhvr>
                                      <p:to>
                                        <p:strVal val="visible"/>
                                      </p:to>
                                    </p:set>
                                    <p:animEffect transition="in" filter="fade">
                                      <p:cBhvr>
                                        <p:cTn id="35" dur="500"/>
                                        <p:tgtEl>
                                          <p:spTgt spid="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1"/>
          <p:cNvSpPr/>
          <p:nvPr/>
        </p:nvSpPr>
        <p:spPr>
          <a:xfrm>
            <a:off x="731438" y="266699"/>
            <a:ext cx="16970375" cy="8000999"/>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nvGrpSpPr>
          <p:cNvPr id="899" name="Google Shape;899;p11"/>
          <p:cNvGrpSpPr/>
          <p:nvPr/>
        </p:nvGrpSpPr>
        <p:grpSpPr>
          <a:xfrm>
            <a:off x="900544" y="2705100"/>
            <a:ext cx="16507691" cy="2529563"/>
            <a:chOff x="900544" y="2705100"/>
            <a:chExt cx="16507691" cy="2529563"/>
          </a:xfrm>
        </p:grpSpPr>
        <p:sp>
          <p:nvSpPr>
            <p:cNvPr id="900" name="Google Shape;900;p11"/>
            <p:cNvSpPr/>
            <p:nvPr/>
          </p:nvSpPr>
          <p:spPr>
            <a:xfrm>
              <a:off x="900544" y="2705100"/>
              <a:ext cx="16507691" cy="1981200"/>
            </a:xfrm>
            <a:prstGeom prst="roundRect">
              <a:avLst>
                <a:gd name="adj" fmla="val 16667"/>
              </a:avLst>
            </a:prstGeom>
            <a:solidFill>
              <a:srgbClr val="93CDDD">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901" name="Google Shape;901;p11"/>
            <p:cNvSpPr/>
            <p:nvPr/>
          </p:nvSpPr>
          <p:spPr>
            <a:xfrm>
              <a:off x="921326" y="2826696"/>
              <a:ext cx="16191889" cy="24079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4400" u="sng">
                  <a:solidFill>
                    <a:srgbClr val="002060"/>
                  </a:solidFill>
                  <a:latin typeface="Lobster"/>
                  <a:ea typeface="Lobster"/>
                  <a:cs typeface="Lobster"/>
                  <a:sym typeface="Lobster"/>
                </a:rPr>
                <a:t>Đoạn 1. </a:t>
              </a:r>
              <a:r>
                <a:rPr lang="en-US" sz="4400">
                  <a:solidFill>
                    <a:srgbClr val="002060"/>
                  </a:solidFill>
                  <a:latin typeface="Lobster"/>
                  <a:ea typeface="Lobster"/>
                  <a:cs typeface="Lobster"/>
                  <a:sym typeface="Lobster"/>
                </a:rPr>
                <a:t>Chiều nào cũng vậy, con chim họa mi ấy không biết tự phương nào bay đến đậu trong bụi tầm xuân ở vườn nhà tôi mà hót.</a:t>
              </a:r>
              <a:endParaRPr/>
            </a:p>
            <a:p>
              <a:pPr marL="0" marR="0" lvl="0" indent="0" algn="l" rtl="0">
                <a:lnSpc>
                  <a:spcPct val="114000"/>
                </a:lnSpc>
                <a:spcBef>
                  <a:spcPts val="0"/>
                </a:spcBef>
                <a:spcAft>
                  <a:spcPts val="0"/>
                </a:spcAft>
                <a:buNone/>
              </a:pPr>
              <a:r>
                <a:rPr lang="en-US" sz="4400">
                  <a:solidFill>
                    <a:srgbClr val="002060"/>
                  </a:solidFill>
                  <a:latin typeface="Lobster"/>
                  <a:ea typeface="Lobster"/>
                  <a:cs typeface="Lobster"/>
                  <a:sym typeface="Lobster"/>
                </a:rPr>
                <a:t>      </a:t>
              </a:r>
              <a:endParaRPr sz="4400">
                <a:solidFill>
                  <a:srgbClr val="002060"/>
                </a:solidFill>
                <a:latin typeface="Lobster"/>
                <a:ea typeface="Lobster"/>
                <a:cs typeface="Lobster"/>
                <a:sym typeface="Lobster"/>
              </a:endParaRPr>
            </a:p>
          </p:txBody>
        </p:sp>
      </p:grpSp>
      <p:pic>
        <p:nvPicPr>
          <p:cNvPr id="902" name="Google Shape;902;p11" descr="Hình ảnh chim họa mi chân thực và sắc nét cho dân mê chim cảnh"/>
          <p:cNvPicPr preferRelativeResize="0"/>
          <p:nvPr/>
        </p:nvPicPr>
        <p:blipFill rotWithShape="1">
          <a:blip r:embed="rId3">
            <a:alphaModFix/>
          </a:blip>
          <a:srcRect/>
          <a:stretch/>
        </p:blipFill>
        <p:spPr>
          <a:xfrm>
            <a:off x="13639800" y="0"/>
            <a:ext cx="4378035" cy="2917961"/>
          </a:xfrm>
          <a:prstGeom prst="ellipse">
            <a:avLst/>
          </a:prstGeom>
          <a:noFill/>
          <a:ln>
            <a:noFill/>
          </a:ln>
        </p:spPr>
      </p:pic>
      <p:sp>
        <p:nvSpPr>
          <p:cNvPr id="903" name="Google Shape;903;p11"/>
          <p:cNvSpPr/>
          <p:nvPr/>
        </p:nvSpPr>
        <p:spPr>
          <a:xfrm>
            <a:off x="1295400" y="477955"/>
            <a:ext cx="10210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C0C0C"/>
                </a:solidFill>
                <a:latin typeface="Lobster"/>
                <a:ea typeface="Lobster"/>
                <a:cs typeface="Lobster"/>
                <a:sym typeface="Lobster"/>
              </a:rPr>
              <a:t>Nội dung chính của mỗi đoạn là gì?</a:t>
            </a:r>
            <a:endParaRPr/>
          </a:p>
        </p:txBody>
      </p:sp>
      <p:sp>
        <p:nvSpPr>
          <p:cNvPr id="904" name="Google Shape;904;p11"/>
          <p:cNvSpPr/>
          <p:nvPr/>
        </p:nvSpPr>
        <p:spPr>
          <a:xfrm>
            <a:off x="2891348" y="5431464"/>
            <a:ext cx="148104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1D1B10"/>
                </a:solidFill>
                <a:latin typeface="Lobster"/>
                <a:ea typeface="Lobster"/>
                <a:cs typeface="Lobster"/>
                <a:sym typeface="Lobster"/>
              </a:rPr>
              <a:t>Giới thiệu sự xuất hiện của chim họa mi vào các buổi chiều.</a:t>
            </a:r>
            <a:endParaRPr/>
          </a:p>
        </p:txBody>
      </p:sp>
      <p:pic>
        <p:nvPicPr>
          <p:cNvPr id="905" name="Google Shape;905;p11"/>
          <p:cNvPicPr preferRelativeResize="0"/>
          <p:nvPr/>
        </p:nvPicPr>
        <p:blipFill rotWithShape="1">
          <a:blip r:embed="rId4">
            <a:alphaModFix/>
          </a:blip>
          <a:srcRect/>
          <a:stretch/>
        </p:blipFill>
        <p:spPr>
          <a:xfrm>
            <a:off x="187036" y="6530167"/>
            <a:ext cx="3775364" cy="3718733"/>
          </a:xfrm>
          <a:prstGeom prst="rect">
            <a:avLst/>
          </a:prstGeom>
          <a:noFill/>
          <a:ln>
            <a:noFill/>
          </a:ln>
        </p:spPr>
      </p:pic>
      <p:sp>
        <p:nvSpPr>
          <p:cNvPr id="906" name="Google Shape;906;p11"/>
          <p:cNvSpPr/>
          <p:nvPr/>
        </p:nvSpPr>
        <p:spPr>
          <a:xfrm>
            <a:off x="2058526" y="5635198"/>
            <a:ext cx="671947" cy="457200"/>
          </a:xfrm>
          <a:prstGeom prst="rightArrow">
            <a:avLst>
              <a:gd name="adj1" fmla="val 50000"/>
              <a:gd name="adj2" fmla="val 50000"/>
            </a:avLst>
          </a:prstGeom>
          <a:solidFill>
            <a:schemeClr val="lt1"/>
          </a:solidFill>
          <a:ln w="5715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7" name="Google Shape;907;p11"/>
          <p:cNvPicPr preferRelativeResize="0"/>
          <p:nvPr/>
        </p:nvPicPr>
        <p:blipFill rotWithShape="1">
          <a:blip r:embed="rId5">
            <a:alphaModFix/>
          </a:blip>
          <a:srcRect/>
          <a:stretch/>
        </p:blipFill>
        <p:spPr>
          <a:xfrm>
            <a:off x="10820399" y="6247398"/>
            <a:ext cx="8181109" cy="46018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fade">
                                      <p:cBhvr>
                                        <p:cTn id="7" dur="500"/>
                                        <p:tgtEl>
                                          <p:spTgt spid="903"/>
                                        </p:tgtEl>
                                      </p:cBhvr>
                                    </p:animEffect>
                                  </p:childTnLst>
                                </p:cTn>
                              </p:par>
                              <p:par>
                                <p:cTn id="8" presetID="10" presetClass="entr" presetSubtype="0" fill="hold" nodeType="withEffect">
                                  <p:stCondLst>
                                    <p:cond delay="0"/>
                                  </p:stCondLst>
                                  <p:childTnLst>
                                    <p:set>
                                      <p:cBhvr>
                                        <p:cTn id="9" dur="1" fill="hold">
                                          <p:stCondLst>
                                            <p:cond delay="0"/>
                                          </p:stCondLst>
                                        </p:cTn>
                                        <p:tgtEl>
                                          <p:spTgt spid="902"/>
                                        </p:tgtEl>
                                        <p:attrNameLst>
                                          <p:attrName>style.visibility</p:attrName>
                                        </p:attrNameLst>
                                      </p:cBhvr>
                                      <p:to>
                                        <p:strVal val="visible"/>
                                      </p:to>
                                    </p:set>
                                    <p:animEffect transition="in" filter="fade">
                                      <p:cBhvr>
                                        <p:cTn id="10" dur="1000"/>
                                        <p:tgtEl>
                                          <p:spTgt spid="9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99"/>
                                        </p:tgtEl>
                                        <p:attrNameLst>
                                          <p:attrName>style.visibility</p:attrName>
                                        </p:attrNameLst>
                                      </p:cBhvr>
                                      <p:to>
                                        <p:strVal val="visible"/>
                                      </p:to>
                                    </p:set>
                                    <p:animEffect transition="in" filter="fade">
                                      <p:cBhvr>
                                        <p:cTn id="15" dur="1000"/>
                                        <p:tgtEl>
                                          <p:spTgt spid="8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06"/>
                                        </p:tgtEl>
                                        <p:attrNameLst>
                                          <p:attrName>style.visibility</p:attrName>
                                        </p:attrNameLst>
                                      </p:cBhvr>
                                      <p:to>
                                        <p:strVal val="visible"/>
                                      </p:to>
                                    </p:set>
                                    <p:animEffect transition="in" filter="fade">
                                      <p:cBhvr>
                                        <p:cTn id="20" dur="500"/>
                                        <p:tgtEl>
                                          <p:spTgt spid="906"/>
                                        </p:tgtEl>
                                      </p:cBhvr>
                                    </p:animEffect>
                                  </p:childTnLst>
                                </p:cTn>
                              </p:par>
                              <p:par>
                                <p:cTn id="21" presetID="10" presetClass="entr" presetSubtype="0" fill="hold" nodeType="withEffect">
                                  <p:stCondLst>
                                    <p:cond delay="0"/>
                                  </p:stCondLst>
                                  <p:childTnLst>
                                    <p:set>
                                      <p:cBhvr>
                                        <p:cTn id="22" dur="1" fill="hold">
                                          <p:stCondLst>
                                            <p:cond delay="0"/>
                                          </p:stCondLst>
                                        </p:cTn>
                                        <p:tgtEl>
                                          <p:spTgt spid="904"/>
                                        </p:tgtEl>
                                        <p:attrNameLst>
                                          <p:attrName>style.visibility</p:attrName>
                                        </p:attrNameLst>
                                      </p:cBhvr>
                                      <p:to>
                                        <p:strVal val="visible"/>
                                      </p:to>
                                    </p:set>
                                    <p:animEffect transition="in" filter="fade">
                                      <p:cBhvr>
                                        <p:cTn id="23" dur="500"/>
                                        <p:tgtEl>
                                          <p:spTgt spid="90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07"/>
                                        </p:tgtEl>
                                        <p:attrNameLst>
                                          <p:attrName>style.visibility</p:attrName>
                                        </p:attrNameLst>
                                      </p:cBhvr>
                                      <p:to>
                                        <p:strVal val="visible"/>
                                      </p:to>
                                    </p:set>
                                    <p:animEffect transition="in" filter="fade">
                                      <p:cBhvr>
                                        <p:cTn id="28" dur="500"/>
                                        <p:tgtEl>
                                          <p:spTgt spid="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2"/>
          <p:cNvSpPr/>
          <p:nvPr/>
        </p:nvSpPr>
        <p:spPr>
          <a:xfrm>
            <a:off x="731438" y="266699"/>
            <a:ext cx="16970375" cy="8534401"/>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nvGrpSpPr>
          <p:cNvPr id="913" name="Google Shape;913;p12"/>
          <p:cNvGrpSpPr/>
          <p:nvPr/>
        </p:nvGrpSpPr>
        <p:grpSpPr>
          <a:xfrm>
            <a:off x="962779" y="2171700"/>
            <a:ext cx="16507691" cy="4419600"/>
            <a:chOff x="900544" y="2705100"/>
            <a:chExt cx="16507691" cy="4419600"/>
          </a:xfrm>
        </p:grpSpPr>
        <p:sp>
          <p:nvSpPr>
            <p:cNvPr id="914" name="Google Shape;914;p12"/>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915" name="Google Shape;915;p12"/>
            <p:cNvSpPr/>
            <p:nvPr/>
          </p:nvSpPr>
          <p:spPr>
            <a:xfrm>
              <a:off x="921326" y="2826696"/>
              <a:ext cx="16191889" cy="395172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4400" u="sng">
                  <a:solidFill>
                    <a:srgbClr val="002060"/>
                  </a:solidFill>
                  <a:latin typeface="Lobster"/>
                  <a:ea typeface="Lobster"/>
                  <a:cs typeface="Lobster"/>
                  <a:sym typeface="Lobster"/>
                </a:rPr>
                <a:t>Đoạn 2. </a:t>
              </a:r>
              <a:r>
                <a:rPr lang="en-US" sz="4400">
                  <a:solidFill>
                    <a:schemeClr val="dk1"/>
                  </a:solidFill>
                  <a:latin typeface="Lobster"/>
                  <a:ea typeface="Lobster"/>
                  <a:cs typeface="Lobster"/>
                  <a:sym typeface="Lobster"/>
                </a:rPr>
                <a:t>Hình như nó vui mừng vì suốt ngày đã được tha hồ rong ruổi bay chơi trong khắp trời mây gió, uống bao nhiêu nước suối mát lành trong khe núi. Cho nên, những buổi chiều tiếng hót có khi êm đềm, có khi rộn rã, như một điệu đàn trong bóng xế mà âm thanh vang mãi giữa tĩnh mịch, tưởng như làm rung động lớp sương lạnh mờ mờ rủ xuống cỏ cây.</a:t>
              </a:r>
              <a:r>
                <a:rPr lang="en-US" sz="4400">
                  <a:solidFill>
                    <a:srgbClr val="002060"/>
                  </a:solidFill>
                  <a:latin typeface="Lobster"/>
                  <a:ea typeface="Lobster"/>
                  <a:cs typeface="Lobster"/>
                  <a:sym typeface="Lobster"/>
                </a:rPr>
                <a:t>      </a:t>
              </a:r>
              <a:endParaRPr sz="4400">
                <a:solidFill>
                  <a:srgbClr val="002060"/>
                </a:solidFill>
                <a:latin typeface="Lobster"/>
                <a:ea typeface="Lobster"/>
                <a:cs typeface="Lobster"/>
                <a:sym typeface="Lobster"/>
              </a:endParaRPr>
            </a:p>
          </p:txBody>
        </p:sp>
      </p:grpSp>
      <p:pic>
        <p:nvPicPr>
          <p:cNvPr id="916" name="Google Shape;916;p12" descr="Hình ảnh chim họa mi chân thực và sắc nét cho dân mê chim cảnh"/>
          <p:cNvPicPr preferRelativeResize="0"/>
          <p:nvPr/>
        </p:nvPicPr>
        <p:blipFill rotWithShape="1">
          <a:blip r:embed="rId3">
            <a:alphaModFix/>
          </a:blip>
          <a:srcRect/>
          <a:stretch/>
        </p:blipFill>
        <p:spPr>
          <a:xfrm>
            <a:off x="14249400" y="-624665"/>
            <a:ext cx="4378035" cy="2917961"/>
          </a:xfrm>
          <a:prstGeom prst="ellipse">
            <a:avLst/>
          </a:prstGeom>
          <a:noFill/>
          <a:ln>
            <a:noFill/>
          </a:ln>
        </p:spPr>
      </p:pic>
      <p:sp>
        <p:nvSpPr>
          <p:cNvPr id="917" name="Google Shape;917;p12"/>
          <p:cNvSpPr/>
          <p:nvPr/>
        </p:nvSpPr>
        <p:spPr>
          <a:xfrm>
            <a:off x="1295400" y="477955"/>
            <a:ext cx="10210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C0C0C"/>
                </a:solidFill>
                <a:latin typeface="Lobster"/>
                <a:ea typeface="Lobster"/>
                <a:cs typeface="Lobster"/>
                <a:sym typeface="Lobster"/>
              </a:rPr>
              <a:t> Nội dung chính của mỗi đoạn là gì?</a:t>
            </a:r>
            <a:endParaRPr/>
          </a:p>
        </p:txBody>
      </p:sp>
      <p:sp>
        <p:nvSpPr>
          <p:cNvPr id="918" name="Google Shape;918;p12"/>
          <p:cNvSpPr/>
          <p:nvPr/>
        </p:nvSpPr>
        <p:spPr>
          <a:xfrm>
            <a:off x="2364985" y="7326854"/>
            <a:ext cx="1161087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974806"/>
                </a:solidFill>
                <a:latin typeface="Lobster"/>
                <a:ea typeface="Lobster"/>
                <a:cs typeface="Lobster"/>
                <a:sym typeface="Lobster"/>
              </a:rPr>
              <a:t>Tả tiếng hót đặc biệt của họa mi vào buổi chiều.</a:t>
            </a:r>
            <a:endParaRPr sz="4800">
              <a:solidFill>
                <a:srgbClr val="974806"/>
              </a:solidFill>
              <a:latin typeface="Lobster"/>
              <a:ea typeface="Lobster"/>
              <a:cs typeface="Lobster"/>
              <a:sym typeface="Lobster"/>
            </a:endParaRPr>
          </a:p>
        </p:txBody>
      </p:sp>
      <p:sp>
        <p:nvSpPr>
          <p:cNvPr id="919" name="Google Shape;919;p12"/>
          <p:cNvSpPr/>
          <p:nvPr/>
        </p:nvSpPr>
        <p:spPr>
          <a:xfrm>
            <a:off x="1655824" y="7513752"/>
            <a:ext cx="671947" cy="457200"/>
          </a:xfrm>
          <a:prstGeom prst="rightArrow">
            <a:avLst>
              <a:gd name="adj1" fmla="val 50000"/>
              <a:gd name="adj2" fmla="val 50000"/>
            </a:avLst>
          </a:prstGeom>
          <a:solidFill>
            <a:schemeClr val="lt1"/>
          </a:solidFill>
          <a:ln w="5715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0" name="Google Shape;920;p12"/>
          <p:cNvPicPr preferRelativeResize="0"/>
          <p:nvPr/>
        </p:nvPicPr>
        <p:blipFill rotWithShape="1">
          <a:blip r:embed="rId4">
            <a:alphaModFix/>
          </a:blip>
          <a:srcRect/>
          <a:stretch/>
        </p:blipFill>
        <p:spPr>
          <a:xfrm>
            <a:off x="14113789" y="8191500"/>
            <a:ext cx="4724928" cy="265777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fade">
                                      <p:cBhvr>
                                        <p:cTn id="7" dur="500"/>
                                        <p:tgtEl>
                                          <p:spTgt spid="917"/>
                                        </p:tgtEl>
                                      </p:cBhvr>
                                    </p:animEffect>
                                  </p:childTnLst>
                                </p:cTn>
                              </p:par>
                              <p:par>
                                <p:cTn id="8" presetID="10" presetClass="entr" presetSubtype="0" fill="hold" nodeType="withEffect">
                                  <p:stCondLst>
                                    <p:cond delay="0"/>
                                  </p:stCondLst>
                                  <p:childTnLst>
                                    <p:set>
                                      <p:cBhvr>
                                        <p:cTn id="9" dur="1" fill="hold">
                                          <p:stCondLst>
                                            <p:cond delay="0"/>
                                          </p:stCondLst>
                                        </p:cTn>
                                        <p:tgtEl>
                                          <p:spTgt spid="916"/>
                                        </p:tgtEl>
                                        <p:attrNameLst>
                                          <p:attrName>style.visibility</p:attrName>
                                        </p:attrNameLst>
                                      </p:cBhvr>
                                      <p:to>
                                        <p:strVal val="visible"/>
                                      </p:to>
                                    </p:set>
                                    <p:animEffect transition="in" filter="fade">
                                      <p:cBhvr>
                                        <p:cTn id="10" dur="1000"/>
                                        <p:tgtEl>
                                          <p:spTgt spid="9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3"/>
                                        </p:tgtEl>
                                        <p:attrNameLst>
                                          <p:attrName>style.visibility</p:attrName>
                                        </p:attrNameLst>
                                      </p:cBhvr>
                                      <p:to>
                                        <p:strVal val="visible"/>
                                      </p:to>
                                    </p:set>
                                    <p:animEffect transition="in" filter="fade">
                                      <p:cBhvr>
                                        <p:cTn id="15" dur="1000"/>
                                        <p:tgtEl>
                                          <p:spTgt spid="9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9"/>
                                        </p:tgtEl>
                                        <p:attrNameLst>
                                          <p:attrName>style.visibility</p:attrName>
                                        </p:attrNameLst>
                                      </p:cBhvr>
                                      <p:to>
                                        <p:strVal val="visible"/>
                                      </p:to>
                                    </p:set>
                                    <p:animEffect transition="in" filter="fade">
                                      <p:cBhvr>
                                        <p:cTn id="20" dur="500"/>
                                        <p:tgtEl>
                                          <p:spTgt spid="919"/>
                                        </p:tgtEl>
                                      </p:cBhvr>
                                    </p:animEffect>
                                  </p:childTnLst>
                                </p:cTn>
                              </p:par>
                              <p:par>
                                <p:cTn id="21" presetID="10" presetClass="entr" presetSubtype="0" fill="hold" nodeType="withEffect">
                                  <p:stCondLst>
                                    <p:cond delay="0"/>
                                  </p:stCondLst>
                                  <p:childTnLst>
                                    <p:set>
                                      <p:cBhvr>
                                        <p:cTn id="22" dur="1" fill="hold">
                                          <p:stCondLst>
                                            <p:cond delay="0"/>
                                          </p:stCondLst>
                                        </p:cTn>
                                        <p:tgtEl>
                                          <p:spTgt spid="918"/>
                                        </p:tgtEl>
                                        <p:attrNameLst>
                                          <p:attrName>style.visibility</p:attrName>
                                        </p:attrNameLst>
                                      </p:cBhvr>
                                      <p:to>
                                        <p:strVal val="visible"/>
                                      </p:to>
                                    </p:set>
                                    <p:animEffect transition="in" filter="fade">
                                      <p:cBhvr>
                                        <p:cTn id="23" dur="500"/>
                                        <p:tgtEl>
                                          <p:spTgt spid="9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0"/>
                                        </p:tgtEl>
                                        <p:attrNameLst>
                                          <p:attrName>style.visibility</p:attrName>
                                        </p:attrNameLst>
                                      </p:cBhvr>
                                      <p:to>
                                        <p:strVal val="visible"/>
                                      </p:to>
                                    </p:set>
                                    <p:animEffect transition="in" filter="fade">
                                      <p:cBhvr>
                                        <p:cTn id="28" dur="5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3"/>
          <p:cNvSpPr/>
          <p:nvPr/>
        </p:nvSpPr>
        <p:spPr>
          <a:xfrm>
            <a:off x="731438" y="266699"/>
            <a:ext cx="16970375" cy="8534401"/>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nvGrpSpPr>
          <p:cNvPr id="926" name="Google Shape;926;p13"/>
          <p:cNvGrpSpPr/>
          <p:nvPr/>
        </p:nvGrpSpPr>
        <p:grpSpPr>
          <a:xfrm>
            <a:off x="962779" y="2171700"/>
            <a:ext cx="16507691" cy="3301441"/>
            <a:chOff x="900544" y="2705100"/>
            <a:chExt cx="16507691" cy="3301441"/>
          </a:xfrm>
        </p:grpSpPr>
        <p:sp>
          <p:nvSpPr>
            <p:cNvPr id="927" name="Google Shape;927;p13"/>
            <p:cNvSpPr/>
            <p:nvPr/>
          </p:nvSpPr>
          <p:spPr>
            <a:xfrm>
              <a:off x="900544" y="2705100"/>
              <a:ext cx="16507691" cy="2971800"/>
            </a:xfrm>
            <a:prstGeom prst="roundRect">
              <a:avLst>
                <a:gd name="adj" fmla="val 16667"/>
              </a:avLst>
            </a:prstGeom>
            <a:solidFill>
              <a:srgbClr val="92D050">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928" name="Google Shape;928;p13"/>
            <p:cNvSpPr/>
            <p:nvPr/>
          </p:nvSpPr>
          <p:spPr>
            <a:xfrm>
              <a:off x="921326" y="2826696"/>
              <a:ext cx="16191889" cy="317984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4400" u="sng">
                  <a:solidFill>
                    <a:srgbClr val="002060"/>
                  </a:solidFill>
                  <a:latin typeface="Lobster"/>
                  <a:ea typeface="Lobster"/>
                  <a:cs typeface="Lobster"/>
                  <a:sym typeface="Lobster"/>
                </a:rPr>
                <a:t>Đoạn 3. </a:t>
              </a:r>
              <a:r>
                <a:rPr lang="en-US" sz="4400">
                  <a:solidFill>
                    <a:srgbClr val="1D1B10"/>
                  </a:solidFill>
                  <a:latin typeface="Lobster"/>
                  <a:ea typeface="Lobster"/>
                  <a:cs typeface="Lobster"/>
                  <a:sym typeface="Lobster"/>
                </a:rPr>
                <a:t>Hót một lúc lâu, nhạc sĩ giang hồ không tên không tuổi ấy từ từ nhắm mắt lại, thu đầu vào lông cổ, im lặng ngủ, ngủ say sưa sau một cuộc viễn du trong bóng đêm dày.</a:t>
              </a:r>
              <a:endParaRPr/>
            </a:p>
            <a:p>
              <a:pPr marL="0" marR="0" lvl="0" indent="0" algn="l" rtl="0">
                <a:lnSpc>
                  <a:spcPct val="114000"/>
                </a:lnSpc>
                <a:spcBef>
                  <a:spcPts val="0"/>
                </a:spcBef>
                <a:spcAft>
                  <a:spcPts val="0"/>
                </a:spcAft>
                <a:buNone/>
              </a:pPr>
              <a:endParaRPr sz="4400">
                <a:solidFill>
                  <a:srgbClr val="002060"/>
                </a:solidFill>
                <a:latin typeface="Lobster"/>
                <a:ea typeface="Lobster"/>
                <a:cs typeface="Lobster"/>
                <a:sym typeface="Lobster"/>
              </a:endParaRPr>
            </a:p>
          </p:txBody>
        </p:sp>
      </p:grpSp>
      <p:pic>
        <p:nvPicPr>
          <p:cNvPr id="929" name="Google Shape;929;p13" descr="Hình ảnh chim họa mi chân thực và sắc nét cho dân mê chim cảnh"/>
          <p:cNvPicPr preferRelativeResize="0"/>
          <p:nvPr/>
        </p:nvPicPr>
        <p:blipFill rotWithShape="1">
          <a:blip r:embed="rId3">
            <a:alphaModFix/>
          </a:blip>
          <a:srcRect/>
          <a:stretch/>
        </p:blipFill>
        <p:spPr>
          <a:xfrm>
            <a:off x="14249400" y="-624665"/>
            <a:ext cx="4378035" cy="2917961"/>
          </a:xfrm>
          <a:prstGeom prst="ellipse">
            <a:avLst/>
          </a:prstGeom>
          <a:noFill/>
          <a:ln>
            <a:noFill/>
          </a:ln>
        </p:spPr>
      </p:pic>
      <p:sp>
        <p:nvSpPr>
          <p:cNvPr id="930" name="Google Shape;930;p13"/>
          <p:cNvSpPr/>
          <p:nvPr/>
        </p:nvSpPr>
        <p:spPr>
          <a:xfrm>
            <a:off x="1295400" y="477955"/>
            <a:ext cx="10210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C0C0C"/>
                </a:solidFill>
                <a:latin typeface="Lobster"/>
                <a:ea typeface="Lobster"/>
                <a:cs typeface="Lobster"/>
                <a:sym typeface="Lobster"/>
              </a:rPr>
              <a:t>Nội dung chính của mỗi đoạn là gì?</a:t>
            </a:r>
            <a:endParaRPr/>
          </a:p>
        </p:txBody>
      </p:sp>
      <p:sp>
        <p:nvSpPr>
          <p:cNvPr id="931" name="Google Shape;931;p13"/>
          <p:cNvSpPr/>
          <p:nvPr/>
        </p:nvSpPr>
        <p:spPr>
          <a:xfrm>
            <a:off x="3733800" y="6049482"/>
            <a:ext cx="106394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974806"/>
                </a:solidFill>
                <a:latin typeface="Lobster"/>
                <a:ea typeface="Lobster"/>
                <a:cs typeface="Lobster"/>
                <a:sym typeface="Lobster"/>
              </a:rPr>
              <a:t>Tả cách ngủ đặc biệt của họa mi trong đêm.</a:t>
            </a:r>
            <a:endParaRPr sz="4800">
              <a:solidFill>
                <a:srgbClr val="974806"/>
              </a:solidFill>
              <a:latin typeface="Lobster"/>
              <a:ea typeface="Lobster"/>
              <a:cs typeface="Lobster"/>
              <a:sym typeface="Lobster"/>
            </a:endParaRPr>
          </a:p>
        </p:txBody>
      </p:sp>
      <p:sp>
        <p:nvSpPr>
          <p:cNvPr id="932" name="Google Shape;932;p13"/>
          <p:cNvSpPr/>
          <p:nvPr/>
        </p:nvSpPr>
        <p:spPr>
          <a:xfrm>
            <a:off x="2743200" y="6260324"/>
            <a:ext cx="671947" cy="457200"/>
          </a:xfrm>
          <a:prstGeom prst="rightArrow">
            <a:avLst>
              <a:gd name="adj1" fmla="val 50000"/>
              <a:gd name="adj2" fmla="val 50000"/>
            </a:avLst>
          </a:prstGeom>
          <a:solidFill>
            <a:schemeClr val="lt1"/>
          </a:solidFill>
          <a:ln w="5715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3" name="Google Shape;933;p13"/>
          <p:cNvPicPr preferRelativeResize="0"/>
          <p:nvPr/>
        </p:nvPicPr>
        <p:blipFill rotWithShape="1">
          <a:blip r:embed="rId4">
            <a:alphaModFix/>
          </a:blip>
          <a:srcRect/>
          <a:stretch/>
        </p:blipFill>
        <p:spPr>
          <a:xfrm>
            <a:off x="14113789" y="8191500"/>
            <a:ext cx="4724928" cy="2657772"/>
          </a:xfrm>
          <a:prstGeom prst="rect">
            <a:avLst/>
          </a:prstGeom>
          <a:noFill/>
          <a:ln>
            <a:noFill/>
          </a:ln>
        </p:spPr>
      </p:pic>
      <p:pic>
        <p:nvPicPr>
          <p:cNvPr id="934" name="Google Shape;934;p13"/>
          <p:cNvPicPr preferRelativeResize="0"/>
          <p:nvPr/>
        </p:nvPicPr>
        <p:blipFill rotWithShape="1">
          <a:blip r:embed="rId5">
            <a:alphaModFix/>
          </a:blip>
          <a:srcRect/>
          <a:stretch/>
        </p:blipFill>
        <p:spPr>
          <a:xfrm>
            <a:off x="-9456" y="7220453"/>
            <a:ext cx="3088629" cy="30422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0"/>
                                        </p:tgtEl>
                                        <p:attrNameLst>
                                          <p:attrName>style.visibility</p:attrName>
                                        </p:attrNameLst>
                                      </p:cBhvr>
                                      <p:to>
                                        <p:strVal val="visible"/>
                                      </p:to>
                                    </p:set>
                                    <p:animEffect transition="in" filter="fade">
                                      <p:cBhvr>
                                        <p:cTn id="7" dur="500"/>
                                        <p:tgtEl>
                                          <p:spTgt spid="930"/>
                                        </p:tgtEl>
                                      </p:cBhvr>
                                    </p:animEffect>
                                  </p:childTnLst>
                                </p:cTn>
                              </p:par>
                              <p:par>
                                <p:cTn id="8" presetID="10" presetClass="entr" presetSubtype="0" fill="hold" nodeType="withEffect">
                                  <p:stCondLst>
                                    <p:cond delay="0"/>
                                  </p:stCondLst>
                                  <p:childTnLst>
                                    <p:set>
                                      <p:cBhvr>
                                        <p:cTn id="9" dur="1" fill="hold">
                                          <p:stCondLst>
                                            <p:cond delay="0"/>
                                          </p:stCondLst>
                                        </p:cTn>
                                        <p:tgtEl>
                                          <p:spTgt spid="929"/>
                                        </p:tgtEl>
                                        <p:attrNameLst>
                                          <p:attrName>style.visibility</p:attrName>
                                        </p:attrNameLst>
                                      </p:cBhvr>
                                      <p:to>
                                        <p:strVal val="visible"/>
                                      </p:to>
                                    </p:set>
                                    <p:animEffect transition="in" filter="fade">
                                      <p:cBhvr>
                                        <p:cTn id="10" dur="1000"/>
                                        <p:tgtEl>
                                          <p:spTgt spid="9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6"/>
                                        </p:tgtEl>
                                        <p:attrNameLst>
                                          <p:attrName>style.visibility</p:attrName>
                                        </p:attrNameLst>
                                      </p:cBhvr>
                                      <p:to>
                                        <p:strVal val="visible"/>
                                      </p:to>
                                    </p:set>
                                    <p:animEffect transition="in" filter="fade">
                                      <p:cBhvr>
                                        <p:cTn id="15" dur="1000"/>
                                        <p:tgtEl>
                                          <p:spTgt spid="9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32"/>
                                        </p:tgtEl>
                                        <p:attrNameLst>
                                          <p:attrName>style.visibility</p:attrName>
                                        </p:attrNameLst>
                                      </p:cBhvr>
                                      <p:to>
                                        <p:strVal val="visible"/>
                                      </p:to>
                                    </p:set>
                                    <p:animEffect transition="in" filter="fade">
                                      <p:cBhvr>
                                        <p:cTn id="20" dur="500"/>
                                        <p:tgtEl>
                                          <p:spTgt spid="932"/>
                                        </p:tgtEl>
                                      </p:cBhvr>
                                    </p:animEffect>
                                  </p:childTnLst>
                                </p:cTn>
                              </p:par>
                              <p:par>
                                <p:cTn id="21" presetID="10" presetClass="entr" presetSubtype="0" fill="hold" nodeType="withEffect">
                                  <p:stCondLst>
                                    <p:cond delay="0"/>
                                  </p:stCondLst>
                                  <p:childTnLst>
                                    <p:set>
                                      <p:cBhvr>
                                        <p:cTn id="22" dur="1" fill="hold">
                                          <p:stCondLst>
                                            <p:cond delay="0"/>
                                          </p:stCondLst>
                                        </p:cTn>
                                        <p:tgtEl>
                                          <p:spTgt spid="931"/>
                                        </p:tgtEl>
                                        <p:attrNameLst>
                                          <p:attrName>style.visibility</p:attrName>
                                        </p:attrNameLst>
                                      </p:cBhvr>
                                      <p:to>
                                        <p:strVal val="visible"/>
                                      </p:to>
                                    </p:set>
                                    <p:animEffect transition="in" filter="fade">
                                      <p:cBhvr>
                                        <p:cTn id="23" dur="500"/>
                                        <p:tgtEl>
                                          <p:spTgt spid="9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33"/>
                                        </p:tgtEl>
                                        <p:attrNameLst>
                                          <p:attrName>style.visibility</p:attrName>
                                        </p:attrNameLst>
                                      </p:cBhvr>
                                      <p:to>
                                        <p:strVal val="visible"/>
                                      </p:to>
                                    </p:set>
                                    <p:animEffect transition="in" filter="fade">
                                      <p:cBhvr>
                                        <p:cTn id="28"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4"/>
          <p:cNvSpPr/>
          <p:nvPr/>
        </p:nvSpPr>
        <p:spPr>
          <a:xfrm>
            <a:off x="731438" y="266699"/>
            <a:ext cx="16970375" cy="8000999"/>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nvGrpSpPr>
          <p:cNvPr id="940" name="Google Shape;940;p14"/>
          <p:cNvGrpSpPr/>
          <p:nvPr/>
        </p:nvGrpSpPr>
        <p:grpSpPr>
          <a:xfrm>
            <a:off x="921326" y="1458980"/>
            <a:ext cx="16507691" cy="4457853"/>
            <a:chOff x="900544" y="2705100"/>
            <a:chExt cx="16507691" cy="3494052"/>
          </a:xfrm>
        </p:grpSpPr>
        <p:sp>
          <p:nvSpPr>
            <p:cNvPr id="941" name="Google Shape;941;p14"/>
            <p:cNvSpPr/>
            <p:nvPr/>
          </p:nvSpPr>
          <p:spPr>
            <a:xfrm>
              <a:off x="900544" y="2705100"/>
              <a:ext cx="16507691" cy="3113621"/>
            </a:xfrm>
            <a:prstGeom prst="roundRect">
              <a:avLst>
                <a:gd name="adj" fmla="val 16667"/>
              </a:avLst>
            </a:prstGeom>
            <a:solidFill>
              <a:srgbClr val="FABF8E">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latin typeface="Calibri"/>
                <a:ea typeface="Calibri"/>
                <a:cs typeface="Calibri"/>
                <a:sym typeface="Calibri"/>
              </a:endParaRPr>
            </a:p>
          </p:txBody>
        </p:sp>
        <p:sp>
          <p:nvSpPr>
            <p:cNvPr id="942" name="Google Shape;942;p14"/>
            <p:cNvSpPr/>
            <p:nvPr/>
          </p:nvSpPr>
          <p:spPr>
            <a:xfrm>
              <a:off x="921326" y="2826696"/>
              <a:ext cx="16191889" cy="337245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4000" u="sng">
                  <a:solidFill>
                    <a:srgbClr val="800000"/>
                  </a:solidFill>
                  <a:latin typeface="Lobster"/>
                  <a:ea typeface="Lobster"/>
                  <a:cs typeface="Lobster"/>
                  <a:sym typeface="Lobster"/>
                </a:rPr>
                <a:t>Đoạn 4. </a:t>
              </a:r>
              <a:r>
                <a:rPr lang="en-US" sz="4000">
                  <a:solidFill>
                    <a:srgbClr val="800000"/>
                  </a:solidFill>
                  <a:latin typeface="Lobster"/>
                  <a:ea typeface="Lobster"/>
                  <a:cs typeface="Lobster"/>
                  <a:sym typeface="Lobster"/>
                </a:rPr>
                <a:t>Rồi hôm sau, khi phương đông vừa vẩn bụi hồng, con họa mi ấy lại hót vang lừng chào nắng sớm. Nó kéo dài cổ ra mà hót, tựa hồ nó muốn các bạn xa gần đâu đó lắng nghe. Hót xong, nó xù lông rũ hết những giọt sương rồi nhanh nhẹn chuyền từ bụi nọ sang bụi kia, tìm vài con sâu ăn lót dạ, đoạn vỗ cánh bay vút đi.</a:t>
              </a:r>
              <a:endParaRPr/>
            </a:p>
            <a:p>
              <a:pPr marL="0" marR="0" lvl="0" indent="0" algn="l" rtl="0">
                <a:lnSpc>
                  <a:spcPct val="114000"/>
                </a:lnSpc>
                <a:spcBef>
                  <a:spcPts val="0"/>
                </a:spcBef>
                <a:spcAft>
                  <a:spcPts val="0"/>
                </a:spcAft>
                <a:buNone/>
              </a:pPr>
              <a:r>
                <a:rPr lang="en-US" sz="4000">
                  <a:solidFill>
                    <a:srgbClr val="800000"/>
                  </a:solidFill>
                  <a:latin typeface="Lobster"/>
                  <a:ea typeface="Lobster"/>
                  <a:cs typeface="Lobster"/>
                  <a:sym typeface="Lobster"/>
                </a:rPr>
                <a:t>      </a:t>
              </a:r>
              <a:endParaRPr sz="4000">
                <a:solidFill>
                  <a:srgbClr val="800000"/>
                </a:solidFill>
                <a:latin typeface="Lobster"/>
                <a:ea typeface="Lobster"/>
                <a:cs typeface="Lobster"/>
                <a:sym typeface="Lobster"/>
              </a:endParaRPr>
            </a:p>
          </p:txBody>
        </p:sp>
      </p:grpSp>
      <p:sp>
        <p:nvSpPr>
          <p:cNvPr id="943" name="Google Shape;943;p14"/>
          <p:cNvSpPr/>
          <p:nvPr/>
        </p:nvSpPr>
        <p:spPr>
          <a:xfrm>
            <a:off x="1295400" y="477955"/>
            <a:ext cx="10210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C0C0C"/>
                </a:solidFill>
                <a:latin typeface="Lobster"/>
                <a:ea typeface="Lobster"/>
                <a:cs typeface="Lobster"/>
                <a:sym typeface="Lobster"/>
              </a:rPr>
              <a:t>Nội dung chính của mỗi đoạn là gì?</a:t>
            </a:r>
            <a:endParaRPr/>
          </a:p>
        </p:txBody>
      </p:sp>
      <p:sp>
        <p:nvSpPr>
          <p:cNvPr id="944" name="Google Shape;944;p14"/>
          <p:cNvSpPr/>
          <p:nvPr/>
        </p:nvSpPr>
        <p:spPr>
          <a:xfrm>
            <a:off x="4111201" y="5936453"/>
            <a:ext cx="11285462"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b="1">
                <a:solidFill>
                  <a:srgbClr val="205867"/>
                </a:solidFill>
                <a:latin typeface="Lobster"/>
                <a:ea typeface="Lobster"/>
                <a:cs typeface="Lobster"/>
                <a:sym typeface="Lobster"/>
              </a:rPr>
              <a:t>Tả cách hót chào nắng sớm rất đặc biệt của họa mi.</a:t>
            </a:r>
            <a:endParaRPr sz="4400" b="1">
              <a:solidFill>
                <a:srgbClr val="205867"/>
              </a:solidFill>
              <a:latin typeface="Lobster"/>
              <a:ea typeface="Lobster"/>
              <a:cs typeface="Lobster"/>
              <a:sym typeface="Lobster"/>
            </a:endParaRPr>
          </a:p>
        </p:txBody>
      </p:sp>
      <p:pic>
        <p:nvPicPr>
          <p:cNvPr id="945" name="Google Shape;945;p14"/>
          <p:cNvPicPr preferRelativeResize="0"/>
          <p:nvPr/>
        </p:nvPicPr>
        <p:blipFill rotWithShape="1">
          <a:blip r:embed="rId3">
            <a:alphaModFix/>
          </a:blip>
          <a:srcRect/>
          <a:stretch/>
        </p:blipFill>
        <p:spPr>
          <a:xfrm>
            <a:off x="187036" y="6530167"/>
            <a:ext cx="3775364" cy="3718733"/>
          </a:xfrm>
          <a:prstGeom prst="rect">
            <a:avLst/>
          </a:prstGeom>
          <a:noFill/>
          <a:ln>
            <a:noFill/>
          </a:ln>
        </p:spPr>
      </p:pic>
      <p:sp>
        <p:nvSpPr>
          <p:cNvPr id="946" name="Google Shape;946;p14"/>
          <p:cNvSpPr/>
          <p:nvPr/>
        </p:nvSpPr>
        <p:spPr>
          <a:xfrm>
            <a:off x="3290453" y="6072967"/>
            <a:ext cx="671947" cy="457200"/>
          </a:xfrm>
          <a:prstGeom prst="rightArrow">
            <a:avLst>
              <a:gd name="adj1" fmla="val 50000"/>
              <a:gd name="adj2" fmla="val 50000"/>
            </a:avLst>
          </a:prstGeom>
          <a:solidFill>
            <a:schemeClr val="lt1"/>
          </a:solidFill>
          <a:ln w="5715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7" name="Google Shape;947;p14"/>
          <p:cNvPicPr preferRelativeResize="0"/>
          <p:nvPr/>
        </p:nvPicPr>
        <p:blipFill rotWithShape="1">
          <a:blip r:embed="rId4">
            <a:alphaModFix/>
          </a:blip>
          <a:srcRect/>
          <a:stretch/>
        </p:blipFill>
        <p:spPr>
          <a:xfrm>
            <a:off x="10820399" y="6247398"/>
            <a:ext cx="8181109" cy="46018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3"/>
                                        </p:tgtEl>
                                        <p:attrNameLst>
                                          <p:attrName>style.visibility</p:attrName>
                                        </p:attrNameLst>
                                      </p:cBhvr>
                                      <p:to>
                                        <p:strVal val="visible"/>
                                      </p:to>
                                    </p:set>
                                    <p:animEffect transition="in" filter="fade">
                                      <p:cBhvr>
                                        <p:cTn id="7" dur="500"/>
                                        <p:tgtEl>
                                          <p:spTgt spid="9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0"/>
                                        </p:tgtEl>
                                        <p:attrNameLst>
                                          <p:attrName>style.visibility</p:attrName>
                                        </p:attrNameLst>
                                      </p:cBhvr>
                                      <p:to>
                                        <p:strVal val="visible"/>
                                      </p:to>
                                    </p:set>
                                    <p:animEffect transition="in" filter="fade">
                                      <p:cBhvr>
                                        <p:cTn id="12" dur="1000"/>
                                        <p:tgtEl>
                                          <p:spTgt spid="9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6"/>
                                        </p:tgtEl>
                                        <p:attrNameLst>
                                          <p:attrName>style.visibility</p:attrName>
                                        </p:attrNameLst>
                                      </p:cBhvr>
                                      <p:to>
                                        <p:strVal val="visible"/>
                                      </p:to>
                                    </p:set>
                                    <p:animEffect transition="in" filter="fade">
                                      <p:cBhvr>
                                        <p:cTn id="17" dur="500"/>
                                        <p:tgtEl>
                                          <p:spTgt spid="946"/>
                                        </p:tgtEl>
                                      </p:cBhvr>
                                    </p:animEffect>
                                  </p:childTnLst>
                                </p:cTn>
                              </p:par>
                              <p:par>
                                <p:cTn id="18" presetID="10" presetClass="entr" presetSubtype="0" fill="hold" nodeType="withEffect">
                                  <p:stCondLst>
                                    <p:cond delay="0"/>
                                  </p:stCondLst>
                                  <p:childTnLst>
                                    <p:set>
                                      <p:cBhvr>
                                        <p:cTn id="19" dur="1" fill="hold">
                                          <p:stCondLst>
                                            <p:cond delay="0"/>
                                          </p:stCondLst>
                                        </p:cTn>
                                        <p:tgtEl>
                                          <p:spTgt spid="944"/>
                                        </p:tgtEl>
                                        <p:attrNameLst>
                                          <p:attrName>style.visibility</p:attrName>
                                        </p:attrNameLst>
                                      </p:cBhvr>
                                      <p:to>
                                        <p:strVal val="visible"/>
                                      </p:to>
                                    </p:set>
                                    <p:animEffect transition="in" filter="fade">
                                      <p:cBhvr>
                                        <p:cTn id="20" dur="500"/>
                                        <p:tgtEl>
                                          <p:spTgt spid="9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47"/>
                                        </p:tgtEl>
                                        <p:attrNameLst>
                                          <p:attrName>style.visibility</p:attrName>
                                        </p:attrNameLst>
                                      </p:cBhvr>
                                      <p:to>
                                        <p:strVal val="visible"/>
                                      </p:to>
                                    </p:set>
                                    <p:animEffect transition="in" filter="fade">
                                      <p:cBhvr>
                                        <p:cTn id="25"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Custom</PresentationFormat>
  <Paragraphs>64</Paragraphs>
  <Slides>14</Slides>
  <Notes>14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14</vt:i4>
      </vt:variant>
    </vt:vector>
  </HeadingPairs>
  <TitlesOfParts>
    <vt:vector size="25" baseType="lpstr">
      <vt:lpstr>Arial</vt:lpstr>
      <vt:lpstr>Lobster</vt:lpstr>
      <vt:lpstr>Sigmar One</vt:lpstr>
      <vt:lpstr>Calibri</vt:lpstr>
      <vt:lpstr>Bungee</vt:lpstr>
      <vt:lpstr>Office Theme</vt:lpstr>
      <vt:lpstr>1_Office Theme</vt:lpstr>
      <vt:lpstr>2_Office Theme</vt:lpstr>
      <vt:lpstr>3_Office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cp:revision>
  <dcterms:created xsi:type="dcterms:W3CDTF">2006-08-16T00:00:00Z</dcterms:created>
  <dcterms:modified xsi:type="dcterms:W3CDTF">2024-04-15T05:10:24Z</dcterms:modified>
</cp:coreProperties>
</file>