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2" autoAdjust="0"/>
    <p:restoredTop sz="84761" autoAdjust="0"/>
  </p:normalViewPr>
  <p:slideViewPr>
    <p:cSldViewPr snapToGrid="0" showGuides="1">
      <p:cViewPr varScale="1">
        <p:scale>
          <a:sx n="62" d="100"/>
          <a:sy n="62" d="100"/>
        </p:scale>
        <p:origin x="1056" y="9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2023/3/21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2023/3/21</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2023/3/21</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33.jpeg"/><Relationship Id="rId3" Type="http://schemas.openxmlformats.org/officeDocument/2006/relationships/notesSlide" Target="../notesSlides/notesSlide12.xml"/><Relationship Id="rId7" Type="http://schemas.openxmlformats.org/officeDocument/2006/relationships/image" Target="../media/image12.png"/><Relationship Id="rId12"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34.png"/><Relationship Id="rId1" Type="http://schemas.openxmlformats.org/officeDocument/2006/relationships/themeOverride" Target="../theme/themeOverride10.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3.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8.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1.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2.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7.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3.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17.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7.png"/><Relationship Id="rId10" Type="http://schemas.openxmlformats.org/officeDocument/2006/relationships/image" Target="../media/image25.sv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924957" y="1807644"/>
            <a:ext cx="5441244" cy="707886"/>
          </a:xfrm>
          <a:prstGeom prst="rect">
            <a:avLst/>
          </a:prstGeom>
          <a:noFill/>
        </p:spPr>
        <p:txBody>
          <a:bodyPr wrap="square" rtlCol="0">
            <a:spAutoFit/>
          </a:bodyPr>
          <a:lstStyle/>
          <a:p>
            <a:pPr algn="ctr"/>
            <a:r>
              <a:rPr lang="en-US" altLang="zh-CN" sz="4000" b="1" dirty="0">
                <a:solidFill>
                  <a:srgbClr val="011A51"/>
                </a:solidFill>
                <a:effectLst>
                  <a:outerShdw blurRad="12700" dist="12700" dir="18900000" algn="bl" rotWithShape="0">
                    <a:prstClr val="black">
                      <a:alpha val="40000"/>
                    </a:prstClr>
                  </a:outerShdw>
                </a:effectLst>
                <a:latin typeface="Cambria" panose="02040503050406030204" pitchFamily="18" charset="0"/>
                <a:ea typeface="Cambria" panose="02040503050406030204" pitchFamily="18" charset="0"/>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Cambria" panose="02040503050406030204" pitchFamily="18"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017637" y="2356445"/>
            <a:ext cx="4737610" cy="1569660"/>
          </a:xfrm>
          <a:prstGeom prst="rect">
            <a:avLst/>
          </a:prstGeom>
          <a:noFill/>
        </p:spPr>
        <p:txBody>
          <a:bodyPr wrap="square" rtlCol="0">
            <a:spAutoFit/>
          </a:bodyPr>
          <a:lstStyle/>
          <a:p>
            <a:pPr algn="ctr"/>
            <a:r>
              <a:rPr lang="en-US" sz="9600" b="1" spc="220" dirty="0">
                <a:solidFill>
                  <a:srgbClr val="B35C80"/>
                </a:solidFill>
                <a:latin typeface="UTM Billhead 1910" panose="02040603050506020204" pitchFamily="18" charset="0"/>
              </a:rPr>
              <a:t>Q</a:t>
            </a:r>
            <a:r>
              <a:rPr lang="en-US" sz="9600" b="1" spc="220" dirty="0">
                <a:solidFill>
                  <a:srgbClr val="51347B"/>
                </a:solidFill>
                <a:latin typeface="UTM Billhead 1910" panose="02040603050506020204" pitchFamily="18" charset="0"/>
              </a:rPr>
              <a:t>U</a:t>
            </a:r>
            <a:r>
              <a:rPr lang="en-US" sz="9600" b="1" spc="220" dirty="0">
                <a:solidFill>
                  <a:srgbClr val="FFC776"/>
                </a:solidFill>
                <a:latin typeface="UTM Billhead 1910" panose="02040603050506020204" pitchFamily="18" charset="0"/>
              </a:rPr>
              <a:t>Ã</a:t>
            </a:r>
            <a:r>
              <a:rPr lang="en-US" sz="9600" b="1" spc="220" dirty="0">
                <a:solidFill>
                  <a:srgbClr val="2CA349"/>
                </a:solidFill>
                <a:latin typeface="UTM Billhead 1910" panose="02040603050506020204" pitchFamily="18" charset="0"/>
              </a:rPr>
              <a:t>N</a:t>
            </a:r>
            <a:r>
              <a:rPr lang="en-US" sz="9600" b="1" spc="220" dirty="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2364359" y="3637105"/>
            <a:ext cx="4842496" cy="1569660"/>
          </a:xfrm>
          <a:prstGeom prst="rect">
            <a:avLst/>
          </a:prstGeom>
          <a:noFill/>
        </p:spPr>
        <p:txBody>
          <a:bodyPr wrap="square" rtlCol="0">
            <a:spAutoFit/>
          </a:bodyPr>
          <a:lstStyle/>
          <a:p>
            <a:r>
              <a:rPr lang="en-US" sz="9600" b="1" spc="220" dirty="0">
                <a:solidFill>
                  <a:srgbClr val="165083"/>
                </a:solidFill>
                <a:latin typeface="UTM Billhead 1910" panose="02040603050506020204" pitchFamily="18" charset="0"/>
              </a:rPr>
              <a:t>Đ</a:t>
            </a:r>
            <a:r>
              <a:rPr lang="en-US" sz="9600" b="1" spc="220" dirty="0">
                <a:solidFill>
                  <a:srgbClr val="B45C80"/>
                </a:solidFill>
                <a:latin typeface="UTM Billhead 1910" panose="02040603050506020204" pitchFamily="18" charset="0"/>
              </a:rPr>
              <a:t>Ư</a:t>
            </a:r>
            <a:r>
              <a:rPr lang="en-US" sz="9600" b="1" spc="220" dirty="0">
                <a:solidFill>
                  <a:srgbClr val="51347B"/>
                </a:solidFill>
                <a:latin typeface="UTM Billhead 1910" panose="02040603050506020204" pitchFamily="18" charset="0"/>
              </a:rPr>
              <a:t>Ờ</a:t>
            </a:r>
            <a:r>
              <a:rPr lang="en-US" sz="9600" b="1" spc="220" dirty="0">
                <a:solidFill>
                  <a:srgbClr val="FFC776"/>
                </a:solidFill>
                <a:latin typeface="UTM Billhead 1910" panose="02040603050506020204" pitchFamily="18" charset="0"/>
              </a:rPr>
              <a:t>N</a:t>
            </a:r>
            <a:r>
              <a:rPr lang="en-US" sz="9600" b="1" spc="220" dirty="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17777" y="352001"/>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dirty="0" err="1">
                <a:latin typeface="Times New Roman" panose="02020603050405020304" pitchFamily="18" charset="0"/>
                <a:cs typeface="Times New Roman" panose="02020603050405020304" pitchFamily="18" charset="0"/>
              </a:rPr>
              <a:t>Chú</a:t>
            </a:r>
            <a:r>
              <a:rPr lang="en-US" sz="2400" i="1" u="sng"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Đơn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cần</a:t>
            </a:r>
            <a:r>
              <a:rPr lang="en-US" sz="2400"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thống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nhất</a:t>
            </a:r>
            <a:r>
              <a:rPr lang="en-US" sz="2400" b="1"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tốc</a:t>
            </a:r>
            <a:r>
              <a:rPr lang="en-US" sz="2400" i="1"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Times New Roman" panose="02020603050405020304" pitchFamily="18" charset="0"/>
                <a:ea typeface="字魂105号-简雅黑" panose="00000500000000000000" pitchFamily="2" charset="-122"/>
                <a:cs typeface="Times New Roman" panose="02020603050405020304" pitchFamily="18" charset="0"/>
              </a:rPr>
              <a:t>Một ca nô đi với vận tốc 15,2 km/giờ. Tính quãng đường đi được của ca nô trong 3 giờ.</a:t>
            </a:r>
            <a:endParaRPr lang="zh-CN" altLang="en-US" sz="28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cstate="hq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rPr>
              <a:t>Bài giải</a:t>
            </a:r>
            <a:endParaRPr lang="zh-CN" altLang="en-US" sz="3600" b="1" spc="240" dirty="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vận tốc 15,2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3 giờ</a:t>
            </a:r>
          </a:p>
        </p:txBody>
      </p:sp>
      <p:sp>
        <p:nvSpPr>
          <p:cNvPr id="27" name="TextBox 26">
            <a:extLst>
              <a:ext uri="{FF2B5EF4-FFF2-40B4-BE49-F238E27FC236}">
                <a16:creationId xmlns:a16="http://schemas.microsoft.com/office/drawing/2014/main"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Times New Roman" panose="02020603050405020304" pitchFamily="18" charset="0"/>
                <a:cs typeface="Times New Roman" panose="02020603050405020304" pitchFamily="18" charset="0"/>
              </a:rPr>
              <a:t>Tính quãng đường</a:t>
            </a: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57568"/>
          </a:xfrm>
          <a:prstGeom prst="rect">
            <a:avLst/>
          </a:prstGeom>
          <a:noFill/>
        </p:spPr>
        <p:txBody>
          <a:bodyPr wrap="square" rtlCol="0">
            <a:spAutoFit/>
          </a:bodyPr>
          <a:lstStyle/>
          <a:p>
            <a:pPr algn="just">
              <a:lnSpc>
                <a:spcPct val="115000"/>
              </a:lnSpc>
            </a:pPr>
            <a:r>
              <a:rPr lang="en-US" sz="32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Quãng đường ca nô đi được trong 3 giờ là:</a:t>
            </a:r>
          </a:p>
          <a:p>
            <a:pPr>
              <a:lnSpc>
                <a:spcPct val="115000"/>
              </a:lnSpc>
            </a:pPr>
            <a:r>
              <a:rPr lang="en-US" sz="32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15,2 x 3 = 45,6 (km)</a:t>
            </a:r>
          </a:p>
          <a:p>
            <a:pPr>
              <a:lnSpc>
                <a:spcPct val="115000"/>
              </a:lnSpc>
            </a:pPr>
            <a:r>
              <a:rPr lang="en-US" sz="32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dirty="0">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rPr>
              <a:t>Bài giải</a:t>
            </a:r>
            <a:endParaRPr lang="zh-CN" altLang="en-US" sz="3600" b="1" spc="240" dirty="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15 phút = 0,25 giờ</a:t>
            </a:r>
          </a:p>
          <a:p>
            <a:pPr>
              <a:lnSpc>
                <a:spcPct val="115000"/>
              </a:lnSpc>
            </a:pPr>
            <a:r>
              <a:rPr lang="en-US" sz="3200" b="1">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Quãng đường người đó đi được là:</a:t>
            </a:r>
          </a:p>
          <a:p>
            <a:pPr>
              <a:lnSpc>
                <a:spcPct val="115000"/>
              </a:lnSpc>
            </a:pPr>
            <a:r>
              <a:rPr lang="en-US" sz="3200" b="1">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12,6 x 0,25 = 3,15 (km)</a:t>
            </a:r>
          </a:p>
          <a:p>
            <a:pPr>
              <a:lnSpc>
                <a:spcPct val="115000"/>
              </a:lnSpc>
            </a:pPr>
            <a:r>
              <a:rPr lang="en-US" sz="3200" b="1">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Times New Roman" panose="02020603050405020304" pitchFamily="18" charset="0"/>
                  <a:ea typeface="#9Slide02 Noi dung dai" panose="02000000000000000000" pitchFamily="2" charset="0"/>
                  <a:cs typeface="Times New Roman" panose="02020603050405020304" pitchFamily="18" charset="0"/>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84995"/>
          </a:xfrm>
          <a:prstGeom prst="rect">
            <a:avLst/>
          </a:prstGeom>
          <a:noFill/>
        </p:spPr>
        <p:txBody>
          <a:bodyPr wrap="square" rtlCol="0">
            <a:spAutoFit/>
          </a:bodyPr>
          <a:lstStyle/>
          <a:p>
            <a:pPr>
              <a:lnSpc>
                <a:spcPct val="150000"/>
              </a:lnSpc>
            </a:pPr>
            <a:r>
              <a:rPr lang="en-US" altLang="zh-CN" sz="2800">
                <a:latin typeface="Times New Roman" panose="02020603050405020304" pitchFamily="18" charset="0"/>
                <a:ea typeface="字魂105号-简雅黑" panose="00000500000000000000" pitchFamily="2" charset="-122"/>
                <a:cs typeface="Times New Roman" panose="02020603050405020304" pitchFamily="18" charset="0"/>
              </a:rPr>
              <a:t>Một người đi xe đạp trong 15 phút với vận tốc 12,6 km/giờ. Tính quãng đường đi được của người đó.</a:t>
            </a:r>
            <a:endParaRPr lang="zh-CN" altLang="en-US" sz="28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dirty="0">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v = 12,6 km/</a:t>
            </a:r>
            <a:r>
              <a:rPr lang="en-US" sz="3200" dirty="0" err="1">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giờ</a:t>
            </a:r>
            <a:endParaRPr lang="en-US" sz="3200" dirty="0">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Times New Roman" panose="02020603050405020304" pitchFamily="18" charset="0"/>
                <a:ea typeface="#9Slide02 Noi dung dai" panose="02000000000000000000" pitchFamily="2" charset="0"/>
                <a:cs typeface="Times New Roman" panose="02020603050405020304" pitchFamily="18"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rPr>
              <a:t>Bài giải</a:t>
            </a:r>
            <a:endParaRPr lang="zh-CN" altLang="en-US" sz="3600" b="1" spc="240" dirty="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Times New Roman" panose="02020603050405020304" pitchFamily="18" charset="0"/>
                <a:cs typeface="Times New Roman" panose="02020603050405020304" pitchFamily="18"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Times New Roman" panose="02020603050405020304" pitchFamily="18" charset="0"/>
                <a:cs typeface="Times New Roman" panose="02020603050405020304" pitchFamily="18"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Times New Roman" panose="02020603050405020304" pitchFamily="18" charset="0"/>
                <a:cs typeface="Times New Roman" panose="02020603050405020304" pitchFamily="18"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57568"/>
          </a:xfrm>
          <a:prstGeom prst="rect">
            <a:avLst/>
          </a:prstGeom>
          <a:noFill/>
        </p:spPr>
        <p:txBody>
          <a:bodyPr wrap="square" rtlCol="0">
            <a:spAutoFit/>
          </a:bodyPr>
          <a:lstStyle/>
          <a:p>
            <a:pPr algn="ctr">
              <a:lnSpc>
                <a:spcPct val="115000"/>
              </a:lnSpc>
            </a:pPr>
            <a:r>
              <a:rPr lang="en-US" sz="32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12,6 km/giờ = 0,21 km/phút</a:t>
            </a:r>
          </a:p>
          <a:p>
            <a:pPr>
              <a:lnSpc>
                <a:spcPct val="115000"/>
              </a:lnSpc>
            </a:pPr>
            <a:r>
              <a:rPr lang="en-US" sz="32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Quãng đường người đó đi được là:</a:t>
            </a:r>
          </a:p>
          <a:p>
            <a:pPr>
              <a:lnSpc>
                <a:spcPct val="115000"/>
              </a:lnSpc>
            </a:pPr>
            <a:r>
              <a:rPr lang="en-US" sz="32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0,21 x 15 = 3,15 (km)</a:t>
            </a:r>
          </a:p>
          <a:p>
            <a:pPr>
              <a:lnSpc>
                <a:spcPct val="115000"/>
              </a:lnSpc>
            </a:pPr>
            <a:r>
              <a:rPr lang="en-US" sz="3200">
                <a:solidFill>
                  <a:srgbClr val="002060"/>
                </a:solidFill>
                <a:latin typeface="Times New Roman" panose="02020603050405020304" pitchFamily="18" charset="0"/>
                <a:ea typeface="#9Slide02 Noi dung dai" panose="02000000000000000000" pitchFamily="2" charset="0"/>
                <a:cs typeface="Times New Roman" panose="02020603050405020304" pitchFamily="18"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Times New Roman" panose="02020603050405020304" pitchFamily="18" charset="0"/>
                <a:ea typeface="#9Slide02 Noi dung dai" panose="02000000000000000000" pitchFamily="2" charset="0"/>
                <a:cs typeface="Times New Roman" panose="02020603050405020304" pitchFamily="18"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Times New Roman" panose="02020603050405020304" pitchFamily="18" charset="0"/>
                <a:cs typeface="Times New Roman" panose="02020603050405020304" pitchFamily="18"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Times New Roman" panose="02020603050405020304" pitchFamily="18" charset="0"/>
                <a:cs typeface="Times New Roman" panose="02020603050405020304" pitchFamily="18" charset="0"/>
              </a:rPr>
              <a:t>Vì 1 giờ = 60 phút mà 1 giờ người đó đi được 12,6km nên </a:t>
            </a:r>
            <a:r>
              <a:rPr lang="en-US" sz="2200">
                <a:solidFill>
                  <a:srgbClr val="A40B5D"/>
                </a:solidFill>
                <a:latin typeface="Times New Roman" panose="02020603050405020304" pitchFamily="18" charset="0"/>
                <a:cs typeface="Times New Roman" panose="02020603050405020304" pitchFamily="18" charset="0"/>
              </a:rPr>
              <a:t>1 phút</a:t>
            </a:r>
            <a:r>
              <a:rPr lang="en-US" sz="2200">
                <a:latin typeface="Times New Roman" panose="02020603050405020304" pitchFamily="18" charset="0"/>
                <a:cs typeface="Times New Roman" panose="02020603050405020304" pitchFamily="18" charset="0"/>
              </a:rPr>
              <a:t> người đó đi được quãng đường là: </a:t>
            </a:r>
          </a:p>
          <a:p>
            <a:pPr algn="ctr"/>
            <a:r>
              <a:rPr lang="en-US" sz="2200">
                <a:latin typeface="Times New Roman" panose="02020603050405020304" pitchFamily="18" charset="0"/>
                <a:cs typeface="Times New Roman" panose="02020603050405020304" pitchFamily="18" charset="0"/>
              </a:rPr>
              <a:t>12,6 : 60 = </a:t>
            </a:r>
            <a:r>
              <a:rPr lang="en-US" sz="2200">
                <a:solidFill>
                  <a:srgbClr val="A40B5D"/>
                </a:solidFill>
                <a:latin typeface="Times New Roman" panose="02020603050405020304" pitchFamily="18" charset="0"/>
                <a:cs typeface="Times New Roman" panose="02020603050405020304" pitchFamily="18" charset="0"/>
              </a:rPr>
              <a:t>0,21 (km)</a:t>
            </a:r>
            <a:r>
              <a:rPr lang="en-US" sz="2200">
                <a:latin typeface="Times New Roman" panose="02020603050405020304" pitchFamily="18" charset="0"/>
                <a:cs typeface="Times New Roman" panose="02020603050405020304" pitchFamily="18" charset="0"/>
              </a:rPr>
              <a:t> </a:t>
            </a:r>
          </a:p>
          <a:p>
            <a:pPr algn="just"/>
            <a:r>
              <a:rPr lang="en-US" sz="2200">
                <a:latin typeface="Times New Roman" panose="02020603050405020304" pitchFamily="18" charset="0"/>
                <a:cs typeface="Times New Roman" panose="02020603050405020304" pitchFamily="18" charset="0"/>
              </a:rPr>
              <a:t>Hay vận tốc người đó là </a:t>
            </a:r>
            <a:r>
              <a:rPr lang="en-US" sz="2200">
                <a:solidFill>
                  <a:srgbClr val="A40B5D"/>
                </a:solidFill>
                <a:latin typeface="Times New Roman" panose="02020603050405020304" pitchFamily="18" charset="0"/>
                <a:cs typeface="Times New Roman" panose="02020603050405020304" pitchFamily="18" charset="0"/>
              </a:rPr>
              <a:t>0,21 km/ phút</a:t>
            </a:r>
            <a:r>
              <a:rPr lang="en-US" sz="2200">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Times New Roman" panose="02020603050405020304" pitchFamily="18" charset="0"/>
                <a:ea typeface="#9Slide02 Noi dung dai" panose="02000000000000000000" pitchFamily="2" charset="0"/>
                <a:cs typeface="Times New Roman" panose="02020603050405020304" pitchFamily="18" charset="0"/>
              </a:rPr>
              <a:t>giờ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Times New Roman" panose="02020603050405020304" pitchFamily="18" charset="0"/>
                <a:ea typeface="#9Slide02 Noi dung dai" panose="02000000000000000000" pitchFamily="2" charset="0"/>
                <a:cs typeface="Times New Roman" panose="02020603050405020304" pitchFamily="18"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xmln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dirty="0" err="1">
                <a:solidFill>
                  <a:srgbClr val="C00000"/>
                </a:solidFill>
                <a:latin typeface="Times New Roman" panose="02020603050405020304" pitchFamily="18" charset="0"/>
                <a:cs typeface="Times New Roman" panose="02020603050405020304" pitchFamily="18" charset="0"/>
              </a:rPr>
              <a:t>Một</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xe</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máy</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trong</a:t>
            </a:r>
            <a:r>
              <a:rPr lang="en-US" sz="4000" b="1" dirty="0">
                <a:solidFill>
                  <a:srgbClr val="C00000"/>
                </a:solidFill>
                <a:latin typeface="Times New Roman" panose="02020603050405020304" pitchFamily="18" charset="0"/>
                <a:cs typeface="Times New Roman" panose="02020603050405020304" pitchFamily="18" charset="0"/>
              </a:rPr>
              <a:t> 4 </a:t>
            </a:r>
            <a:r>
              <a:rPr lang="en-US" sz="4000" b="1" dirty="0" err="1">
                <a:solidFill>
                  <a:srgbClr val="C00000"/>
                </a:solidFill>
                <a:latin typeface="Times New Roman" panose="02020603050405020304" pitchFamily="18" charset="0"/>
                <a:cs typeface="Times New Roman" panose="02020603050405020304" pitchFamily="18" charset="0"/>
              </a:rPr>
              <a:t>giờ</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với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vận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tốc</a:t>
            </a:r>
            <a:r>
              <a:rPr lang="en-US" sz="4000" b="1" dirty="0">
                <a:solidFill>
                  <a:srgbClr val="C00000"/>
                </a:solidFill>
                <a:latin typeface="Times New Roman" panose="02020603050405020304" pitchFamily="18" charset="0"/>
                <a:cs typeface="Times New Roman" panose="02020603050405020304" pitchFamily="18" charset="0"/>
              </a:rPr>
              <a:t> 40 km/</a:t>
            </a:r>
            <a:r>
              <a:rPr lang="en-US" sz="4000" b="1" dirty="0" err="1">
                <a:solidFill>
                  <a:srgbClr val="C00000"/>
                </a:solidFill>
                <a:latin typeface="Times New Roman" panose="02020603050405020304" pitchFamily="18" charset="0"/>
                <a:cs typeface="Times New Roman" panose="02020603050405020304" pitchFamily="18" charset="0"/>
              </a:rPr>
              <a:t>giờ</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thì</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được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quãng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đường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dài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bao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nhiêu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ki-lô-mét</a:t>
            </a:r>
            <a:r>
              <a:rPr lang="en-US" sz="4000" b="1" dirty="0">
                <a:solidFill>
                  <a:srgbClr val="C00000"/>
                </a:solidFill>
                <a:latin typeface="Times New Roman" panose="02020603050405020304" pitchFamily="18" charset="0"/>
                <a:cs typeface="Times New Roman" panose="02020603050405020304" pitchFamily="18"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1604" y="5417520"/>
              <a:ext cx="1313180" cy="523220"/>
            </a:xfrm>
            <a:prstGeom prst="rect">
              <a:avLst/>
            </a:prstGeom>
            <a:noFill/>
          </p:spPr>
          <p:txBody>
            <a:bodyPr wrap="none" rtlCol="0">
              <a:spAutoFit/>
            </a:bodyPr>
            <a:lstStyle/>
            <a:p>
              <a:pPr algn="ctr"/>
              <a:r>
                <a:rPr lang="en-US" sz="2800" b="1">
                  <a:solidFill>
                    <a:schemeClr val="accent4">
                      <a:lumMod val="50000"/>
                    </a:schemeClr>
                  </a:solidFill>
                  <a:latin typeface="Times New Roman" panose="02020603050405020304" pitchFamily="18" charset="0"/>
                  <a:ea typeface="#9Slide02 Tieu de dai" panose="02000000000000000000" pitchFamily="2" charset="0"/>
                  <a:cs typeface="Times New Roman" panose="020206030504050203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Times New Roman" panose="02020603050405020304" pitchFamily="18" charset="0"/>
                <a:cs typeface="Times New Roman" panose="02020603050405020304" pitchFamily="18" charset="0"/>
              </a:rPr>
              <a:t>Câu</a:t>
            </a:r>
            <a:r>
              <a:rPr lang="en-US" sz="4000" dirty="0">
                <a:solidFill>
                  <a:srgbClr val="002060"/>
                </a:solidFill>
                <a:latin typeface="Times New Roman" panose="02020603050405020304" pitchFamily="18" charset="0"/>
                <a:cs typeface="Times New Roman" panose="02020603050405020304" pitchFamily="18" charset="0"/>
              </a:rPr>
              <a:t>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54177" y="5462845"/>
              <a:ext cx="1313180" cy="523220"/>
            </a:xfrm>
            <a:prstGeom prst="rect">
              <a:avLst/>
            </a:prstGeom>
            <a:noFill/>
          </p:spPr>
          <p:txBody>
            <a:bodyPr wrap="none" rtlCol="0">
              <a:spAutoFit/>
            </a:bodyPr>
            <a:lstStyle/>
            <a:p>
              <a:pPr algn="ctr"/>
              <a:r>
                <a:rPr lang="en-US" sz="2800" b="1">
                  <a:solidFill>
                    <a:srgbClr val="002060"/>
                  </a:solidFill>
                  <a:latin typeface="Times New Roman" panose="02020603050405020304" pitchFamily="18" charset="0"/>
                  <a:ea typeface="#9Slide02 Tieu de dai" panose="02000000000000000000" pitchFamily="2" charset="0"/>
                  <a:cs typeface="Times New Roman" panose="020206030504050203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86920" y="5417520"/>
              <a:ext cx="1313180" cy="523220"/>
            </a:xfrm>
            <a:prstGeom prst="rect">
              <a:avLst/>
            </a:prstGeom>
            <a:noFill/>
          </p:spPr>
          <p:txBody>
            <a:bodyPr wrap="none" rtlCol="0">
              <a:spAutoFit/>
            </a:bodyPr>
            <a:lstStyle/>
            <a:p>
              <a:pPr algn="ctr"/>
              <a:r>
                <a:rPr lang="en-US" sz="2800" b="1">
                  <a:solidFill>
                    <a:schemeClr val="accent2">
                      <a:lumMod val="50000"/>
                    </a:schemeClr>
                  </a:solidFill>
                  <a:latin typeface="Times New Roman" panose="02020603050405020304" pitchFamily="18" charset="0"/>
                  <a:ea typeface="#9Slide02 Tieu de dai" panose="02000000000000000000" pitchFamily="2" charset="0"/>
                  <a:cs typeface="Times New Roman" panose="020206030504050203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dirty="0" err="1">
                <a:solidFill>
                  <a:srgbClr val="C00000"/>
                </a:solidFill>
                <a:latin typeface="Times New Roman" panose="02020603050405020304" pitchFamily="18" charset="0"/>
                <a:cs typeface="Times New Roman" panose="02020603050405020304" pitchFamily="18" charset="0"/>
              </a:rPr>
              <a:t>Một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người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đạp</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xe</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một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vòng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quanh</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hồ</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với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vận</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tốc</a:t>
            </a:r>
            <a:r>
              <a:rPr lang="en-US" sz="3900" b="1" dirty="0">
                <a:solidFill>
                  <a:srgbClr val="C00000"/>
                </a:solidFill>
                <a:latin typeface="Times New Roman" panose="02020603050405020304" pitchFamily="18" charset="0"/>
                <a:cs typeface="Times New Roman" panose="02020603050405020304" pitchFamily="18" charset="0"/>
              </a:rPr>
              <a:t> 9 km/</a:t>
            </a:r>
            <a:r>
              <a:rPr lang="en-US" sz="3900" b="1" dirty="0" err="1">
                <a:solidFill>
                  <a:srgbClr val="C00000"/>
                </a:solidFill>
                <a:latin typeface="Times New Roman" panose="02020603050405020304" pitchFamily="18" charset="0"/>
                <a:cs typeface="Times New Roman" panose="02020603050405020304" pitchFamily="18" charset="0"/>
              </a:rPr>
              <a:t>giờ</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thì</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hết</a:t>
            </a:r>
            <a:r>
              <a:rPr lang="en-US" sz="3900" b="1" dirty="0">
                <a:solidFill>
                  <a:srgbClr val="C00000"/>
                </a:solidFill>
                <a:latin typeface="Times New Roman" panose="02020603050405020304" pitchFamily="18" charset="0"/>
                <a:cs typeface="Times New Roman" panose="02020603050405020304" pitchFamily="18" charset="0"/>
              </a:rPr>
              <a:t> 10 </a:t>
            </a:r>
            <a:r>
              <a:rPr lang="en-US" sz="3900" b="1" dirty="0" err="1">
                <a:solidFill>
                  <a:srgbClr val="C00000"/>
                </a:solidFill>
                <a:latin typeface="Times New Roman" panose="02020603050405020304" pitchFamily="18" charset="0"/>
                <a:cs typeface="Times New Roman" panose="02020603050405020304" pitchFamily="18" charset="0"/>
              </a:rPr>
              <a:t>phút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Tính</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quãng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đường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mà</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người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đó</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đã</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đi</a:t>
            </a:r>
            <a:r>
              <a:rPr lang="en-US" sz="3900" b="1" dirty="0">
                <a:solidFill>
                  <a:srgbClr val="C00000"/>
                </a:solidFill>
                <a:latin typeface="Times New Roman" panose="02020603050405020304" pitchFamily="18" charset="0"/>
                <a:cs typeface="Times New Roman" panose="02020603050405020304" pitchFamily="18"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6487" y="5417520"/>
              <a:ext cx="1223412" cy="523220"/>
            </a:xfrm>
            <a:prstGeom prst="rect">
              <a:avLst/>
            </a:prstGeom>
            <a:noFill/>
          </p:spPr>
          <p:txBody>
            <a:bodyPr wrap="none" rtlCol="0">
              <a:spAutoFit/>
            </a:bodyPr>
            <a:lstStyle/>
            <a:p>
              <a:pPr algn="ctr"/>
              <a:r>
                <a:rPr lang="en-US" sz="2800" b="1">
                  <a:solidFill>
                    <a:schemeClr val="accent4">
                      <a:lumMod val="50000"/>
                    </a:schemeClr>
                  </a:solidFill>
                  <a:latin typeface="Times New Roman" panose="02020603050405020304" pitchFamily="18" charset="0"/>
                  <a:ea typeface="#9Slide02 Tieu de dai" panose="02000000000000000000" pitchFamily="2" charset="0"/>
                  <a:cs typeface="Times New Roman" panose="020206030504050203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Times New Roman" panose="02020603050405020304" pitchFamily="18" charset="0"/>
                <a:cs typeface="Times New Roman" panose="02020603050405020304" pitchFamily="18" charset="0"/>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Times New Roman" panose="02020603050405020304" pitchFamily="18" charset="0"/>
                  <a:ea typeface="#9Slide02 Tieu de dai" panose="02000000000000000000" pitchFamily="2" charset="0"/>
                  <a:cs typeface="Times New Roman" panose="020206030504050203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76688" y="5417520"/>
              <a:ext cx="1133644" cy="523220"/>
            </a:xfrm>
            <a:prstGeom prst="rect">
              <a:avLst/>
            </a:prstGeom>
            <a:noFill/>
          </p:spPr>
          <p:txBody>
            <a:bodyPr wrap="none" rtlCol="0">
              <a:spAutoFit/>
            </a:bodyPr>
            <a:lstStyle/>
            <a:p>
              <a:pPr algn="ctr"/>
              <a:r>
                <a:rPr lang="en-US" sz="2800" b="1">
                  <a:solidFill>
                    <a:schemeClr val="accent2">
                      <a:lumMod val="50000"/>
                    </a:schemeClr>
                  </a:solidFill>
                  <a:latin typeface="Times New Roman" panose="02020603050405020304" pitchFamily="18" charset="0"/>
                  <a:ea typeface="#9Slide02 Tieu de dai" panose="02000000000000000000" pitchFamily="2" charset="0"/>
                  <a:cs typeface="Times New Roman" panose="020206030504050203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dirty="0" err="1">
                <a:solidFill>
                  <a:srgbClr val="C00000"/>
                </a:solidFill>
                <a:latin typeface="Times New Roman" panose="02020603050405020304" pitchFamily="18" charset="0"/>
                <a:cs typeface="Times New Roman" panose="02020603050405020304" pitchFamily="18" charset="0"/>
              </a:rPr>
              <a:t>Lúc</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a:solidFill>
                  <a:srgbClr val="00B050"/>
                </a:solidFill>
                <a:latin typeface="Times New Roman" panose="02020603050405020304" pitchFamily="18" charset="0"/>
                <a:cs typeface="Times New Roman" panose="02020603050405020304" pitchFamily="18" charset="0"/>
              </a:rPr>
              <a:t>6 </a:t>
            </a:r>
            <a:r>
              <a:rPr lang="en-US" sz="3900" b="1" dirty="0" err="1">
                <a:solidFill>
                  <a:srgbClr val="00B050"/>
                </a:solidFill>
                <a:latin typeface="Times New Roman" panose="02020603050405020304" pitchFamily="18" charset="0"/>
                <a:cs typeface="Times New Roman" panose="02020603050405020304" pitchFamily="18" charset="0"/>
              </a:rPr>
              <a:t>giờ</a:t>
            </a:r>
            <a:r>
              <a:rPr lang="en-US" sz="3900" b="1" dirty="0">
                <a:solidFill>
                  <a:srgbClr val="00B050"/>
                </a:solidFill>
                <a:latin typeface="Times New Roman" panose="02020603050405020304" pitchFamily="18" charset="0"/>
                <a:cs typeface="Times New Roman" panose="02020603050405020304" pitchFamily="18" charset="0"/>
              </a:rPr>
              <a:t> 30 </a:t>
            </a:r>
            <a:r>
              <a:rPr lang="en-US" sz="3900" b="1" dirty="0" err="1">
                <a:solidFill>
                  <a:srgbClr val="00B050"/>
                </a:solidFill>
                <a:latin typeface="Times New Roman" panose="02020603050405020304" pitchFamily="18" charset="0"/>
                <a:cs typeface="Times New Roman" panose="02020603050405020304" pitchFamily="18" charset="0"/>
              </a:rPr>
              <a:t>phút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bạn</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Dũng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xe</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đạp</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từ</a:t>
            </a:r>
            <a:r>
              <a:rPr lang="en-US" sz="3900" b="1" dirty="0">
                <a:solidFill>
                  <a:srgbClr val="C00000"/>
                </a:solidFill>
                <a:latin typeface="Times New Roman" panose="02020603050405020304" pitchFamily="18" charset="0"/>
                <a:cs typeface="Times New Roman" panose="02020603050405020304" pitchFamily="18" charset="0"/>
              </a:rPr>
              <a:t> A </a:t>
            </a:r>
            <a:r>
              <a:rPr lang="en-US" sz="3900" b="1" dirty="0" err="1">
                <a:solidFill>
                  <a:srgbClr val="C00000"/>
                </a:solidFill>
                <a:latin typeface="Times New Roman" panose="02020603050405020304" pitchFamily="18" charset="0"/>
                <a:cs typeface="Times New Roman" panose="02020603050405020304" pitchFamily="18" charset="0"/>
              </a:rPr>
              <a:t>đến</a:t>
            </a:r>
            <a:r>
              <a:rPr lang="en-US" sz="3900" b="1" dirty="0">
                <a:solidFill>
                  <a:srgbClr val="C00000"/>
                </a:solidFill>
                <a:latin typeface="Times New Roman" panose="02020603050405020304" pitchFamily="18" charset="0"/>
                <a:cs typeface="Times New Roman" panose="02020603050405020304" pitchFamily="18" charset="0"/>
              </a:rPr>
              <a:t> B </a:t>
            </a:r>
            <a:r>
              <a:rPr lang="en-US" sz="3900" b="1" dirty="0" err="1">
                <a:solidFill>
                  <a:srgbClr val="C00000"/>
                </a:solidFill>
                <a:latin typeface="Times New Roman" panose="02020603050405020304" pitchFamily="18" charset="0"/>
                <a:cs typeface="Times New Roman" panose="02020603050405020304" pitchFamily="18" charset="0"/>
              </a:rPr>
              <a:t>với</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FFFF00"/>
                </a:solidFill>
                <a:latin typeface="Times New Roman" panose="02020603050405020304" pitchFamily="18" charset="0"/>
                <a:cs typeface="Times New Roman" panose="02020603050405020304" pitchFamily="18" charset="0"/>
              </a:rPr>
              <a:t>vận</a:t>
            </a:r>
            <a:r>
              <a:rPr lang="en-US" sz="3900" b="1" dirty="0">
                <a:solidFill>
                  <a:srgbClr val="FFFF00"/>
                </a:solidFill>
                <a:latin typeface="Times New Roman" panose="02020603050405020304" pitchFamily="18" charset="0"/>
                <a:cs typeface="Times New Roman" panose="02020603050405020304" pitchFamily="18" charset="0"/>
              </a:rPr>
              <a:t> </a:t>
            </a:r>
            <a:r>
              <a:rPr lang="en-US" sz="3900" b="1" dirty="0" err="1">
                <a:solidFill>
                  <a:srgbClr val="FFFF00"/>
                </a:solidFill>
                <a:latin typeface="Times New Roman" panose="02020603050405020304" pitchFamily="18" charset="0"/>
                <a:cs typeface="Times New Roman" panose="02020603050405020304" pitchFamily="18" charset="0"/>
              </a:rPr>
              <a:t>tốc</a:t>
            </a:r>
            <a:r>
              <a:rPr lang="en-US" sz="3900" b="1" dirty="0">
                <a:solidFill>
                  <a:srgbClr val="FFFF00"/>
                </a:solidFill>
                <a:latin typeface="Times New Roman" panose="02020603050405020304" pitchFamily="18" charset="0"/>
                <a:cs typeface="Times New Roman" panose="02020603050405020304" pitchFamily="18" charset="0"/>
              </a:rPr>
              <a:t> 12km/</a:t>
            </a:r>
            <a:r>
              <a:rPr lang="en-US" sz="3900" b="1" dirty="0" err="1">
                <a:solidFill>
                  <a:srgbClr val="FFFF00"/>
                </a:solidFill>
                <a:latin typeface="Times New Roman" panose="02020603050405020304" pitchFamily="18" charset="0"/>
                <a:cs typeface="Times New Roman" panose="02020603050405020304" pitchFamily="18" charset="0"/>
              </a:rPr>
              <a:t>giờ</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Tính</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quãng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đường</a:t>
            </a:r>
            <a:r>
              <a:rPr lang="en-US" sz="3900" b="1" dirty="0">
                <a:solidFill>
                  <a:srgbClr val="C00000"/>
                </a:solidFill>
                <a:latin typeface="Times New Roman" panose="02020603050405020304" pitchFamily="18" charset="0"/>
                <a:cs typeface="Times New Roman" panose="02020603050405020304" pitchFamily="18" charset="0"/>
              </a:rPr>
              <a:t> AB </a:t>
            </a:r>
            <a:r>
              <a:rPr lang="en-US" sz="3900" b="1" dirty="0" err="1">
                <a:solidFill>
                  <a:srgbClr val="C00000"/>
                </a:solidFill>
                <a:latin typeface="Times New Roman" panose="02020603050405020304" pitchFamily="18" charset="0"/>
                <a:cs typeface="Times New Roman" panose="02020603050405020304" pitchFamily="18" charset="0"/>
              </a:rPr>
              <a:t>biết</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Dũng</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err="1">
                <a:solidFill>
                  <a:srgbClr val="C00000"/>
                </a:solidFill>
                <a:latin typeface="Times New Roman" panose="02020603050405020304" pitchFamily="18" charset="0"/>
                <a:cs typeface="Times New Roman" panose="02020603050405020304" pitchFamily="18" charset="0"/>
              </a:rPr>
              <a:t>đến</a:t>
            </a:r>
            <a:r>
              <a:rPr lang="en-US" sz="3900" b="1" dirty="0">
                <a:solidFill>
                  <a:srgbClr val="C00000"/>
                </a:solidFill>
                <a:latin typeface="Times New Roman" panose="02020603050405020304" pitchFamily="18" charset="0"/>
                <a:cs typeface="Times New Roman" panose="02020603050405020304" pitchFamily="18" charset="0"/>
              </a:rPr>
              <a:t> B </a:t>
            </a:r>
            <a:r>
              <a:rPr lang="en-US" sz="3900" b="1" dirty="0" err="1">
                <a:solidFill>
                  <a:srgbClr val="C00000"/>
                </a:solidFill>
                <a:latin typeface="Times New Roman" panose="02020603050405020304" pitchFamily="18" charset="0"/>
                <a:cs typeface="Times New Roman" panose="02020603050405020304" pitchFamily="18" charset="0"/>
              </a:rPr>
              <a:t>lúc</a:t>
            </a:r>
            <a:r>
              <a:rPr lang="en-US" sz="3900" b="1" dirty="0">
                <a:solidFill>
                  <a:srgbClr val="C00000"/>
                </a:solidFill>
                <a:latin typeface="Times New Roman" panose="02020603050405020304" pitchFamily="18" charset="0"/>
                <a:cs typeface="Times New Roman" panose="02020603050405020304" pitchFamily="18" charset="0"/>
              </a:rPr>
              <a:t> </a:t>
            </a:r>
            <a:r>
              <a:rPr lang="en-US" sz="3900" b="1" dirty="0">
                <a:solidFill>
                  <a:srgbClr val="0070C0"/>
                </a:solidFill>
                <a:latin typeface="Times New Roman" panose="02020603050405020304" pitchFamily="18" charset="0"/>
                <a:cs typeface="Times New Roman" panose="02020603050405020304" pitchFamily="18" charset="0"/>
              </a:rPr>
              <a:t>8 </a:t>
            </a:r>
            <a:r>
              <a:rPr lang="en-US" sz="3900" b="1" dirty="0" err="1">
                <a:solidFill>
                  <a:srgbClr val="0070C0"/>
                </a:solidFill>
                <a:latin typeface="Times New Roman" panose="02020603050405020304" pitchFamily="18" charset="0"/>
                <a:cs typeface="Times New Roman" panose="02020603050405020304" pitchFamily="18" charset="0"/>
              </a:rPr>
              <a:t>giờ</a:t>
            </a:r>
            <a:r>
              <a:rPr lang="en-US" sz="3900" b="1" dirty="0">
                <a:solidFill>
                  <a:srgbClr val="0070C0"/>
                </a:solidFill>
                <a:latin typeface="Times New Roman" panose="02020603050405020304" pitchFamily="18" charset="0"/>
                <a:cs typeface="Times New Roman" panose="02020603050405020304" pitchFamily="18" charset="0"/>
              </a:rPr>
              <a:t> 30 </a:t>
            </a:r>
            <a:r>
              <a:rPr lang="en-US" sz="3900" b="1" dirty="0" err="1">
                <a:solidFill>
                  <a:srgbClr val="0070C0"/>
                </a:solidFill>
                <a:latin typeface="Times New Roman" panose="02020603050405020304" pitchFamily="18" charset="0"/>
                <a:cs typeface="Times New Roman" panose="02020603050405020304" pitchFamily="18" charset="0"/>
              </a:rPr>
              <a:t>phút</a:t>
            </a:r>
            <a:r>
              <a:rPr lang="en-US" sz="3900" b="1" dirty="0">
                <a:solidFill>
                  <a:srgbClr val="C00000"/>
                </a:solidFill>
                <a:latin typeface="Times New Roman" panose="02020603050405020304" pitchFamily="18" charset="0"/>
                <a:cs typeface="Times New Roman" panose="02020603050405020304" pitchFamily="18" charset="0"/>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41371" y="5417520"/>
              <a:ext cx="1133644" cy="523220"/>
            </a:xfrm>
            <a:prstGeom prst="rect">
              <a:avLst/>
            </a:prstGeom>
            <a:noFill/>
          </p:spPr>
          <p:txBody>
            <a:bodyPr wrap="none" rtlCol="0">
              <a:spAutoFit/>
            </a:bodyPr>
            <a:lstStyle/>
            <a:p>
              <a:pPr algn="ctr"/>
              <a:r>
                <a:rPr lang="en-US" sz="2800" b="1">
                  <a:solidFill>
                    <a:schemeClr val="accent4">
                      <a:lumMod val="50000"/>
                    </a:schemeClr>
                  </a:solidFill>
                  <a:latin typeface="Times New Roman" panose="02020603050405020304" pitchFamily="18" charset="0"/>
                  <a:ea typeface="#9Slide02 Tieu de dai" panose="02000000000000000000" pitchFamily="2" charset="0"/>
                  <a:cs typeface="Times New Roman" panose="020206030504050203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Times New Roman" panose="02020603050405020304" pitchFamily="18" charset="0"/>
                <a:cs typeface="Times New Roman" panose="02020603050405020304" pitchFamily="18" charset="0"/>
              </a:rPr>
              <a:t>Câu</a:t>
            </a:r>
            <a:r>
              <a:rPr lang="en-US" sz="4000" dirty="0">
                <a:solidFill>
                  <a:srgbClr val="002060"/>
                </a:solidFill>
                <a:latin typeface="Times New Roman" panose="02020603050405020304" pitchFamily="18" charset="0"/>
                <a:cs typeface="Times New Roman" panose="02020603050405020304" pitchFamily="18" charset="0"/>
              </a:rPr>
              <a:t>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43945" y="5462845"/>
              <a:ext cx="1133644" cy="523220"/>
            </a:xfrm>
            <a:prstGeom prst="rect">
              <a:avLst/>
            </a:prstGeom>
            <a:noFill/>
          </p:spPr>
          <p:txBody>
            <a:bodyPr wrap="none" rtlCol="0">
              <a:spAutoFit/>
            </a:bodyPr>
            <a:lstStyle/>
            <a:p>
              <a:pPr algn="ctr"/>
              <a:r>
                <a:rPr lang="en-US" sz="2800" b="1">
                  <a:solidFill>
                    <a:srgbClr val="002060"/>
                  </a:solidFill>
                  <a:latin typeface="Times New Roman" panose="02020603050405020304" pitchFamily="18" charset="0"/>
                  <a:ea typeface="#9Slide02 Tieu de dai" panose="02000000000000000000" pitchFamily="2" charset="0"/>
                  <a:cs typeface="Times New Roman" panose="020206030504050203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76688" y="5417520"/>
              <a:ext cx="1133644" cy="523220"/>
            </a:xfrm>
            <a:prstGeom prst="rect">
              <a:avLst/>
            </a:prstGeom>
            <a:noFill/>
          </p:spPr>
          <p:txBody>
            <a:bodyPr wrap="none" rtlCol="0">
              <a:spAutoFit/>
            </a:bodyPr>
            <a:lstStyle/>
            <a:p>
              <a:pPr algn="ctr"/>
              <a:r>
                <a:rPr lang="en-US" sz="2800" b="1">
                  <a:solidFill>
                    <a:schemeClr val="accent2">
                      <a:lumMod val="50000"/>
                    </a:schemeClr>
                  </a:solidFill>
                  <a:latin typeface="Times New Roman" panose="02020603050405020304" pitchFamily="18" charset="0"/>
                  <a:ea typeface="#9Slide02 Tieu de dai" panose="02000000000000000000" pitchFamily="2" charset="0"/>
                  <a:cs typeface="Times New Roman" panose="020206030504050203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Để</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giải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quyết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khủng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hoảng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giao</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thông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đô</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thị</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thành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phố</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Nội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đã</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đang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xây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dựng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một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mạng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lưới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5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sắt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trên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dự</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kiến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hoàn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thành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năm</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nay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đã</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có</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sắt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Cát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Linh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Đông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hoạt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động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sắt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này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có</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chiều</a:t>
            </a:r>
            <a:endParaRPr lang="zh-CN" altLang="en-US" sz="24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dài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13km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tàu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lưu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thông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trên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này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24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phút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Hỏi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đoàn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tàu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chạy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với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trung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bình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bao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nhiêu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km/</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giờ</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bên</a:t>
            </a:r>
            <a:r>
              <a:rPr lang="en-US" sz="3600" dirty="0">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đúng</a:t>
            </a:r>
            <a:r>
              <a:rPr lang="en-US" sz="3600" dirty="0">
                <a:latin typeface="Times New Roman" panose="02020603050405020304" pitchFamily="18" charset="0"/>
                <a:cs typeface="Times New Roman" panose="02020603050405020304" pitchFamily="18" charset="0"/>
              </a:rPr>
              <a:t> hay </a:t>
            </a:r>
            <a:r>
              <a:rPr lang="en-US" sz="3600" dirty="0" err="1">
                <a:solidFill>
                  <a:srgbClr val="FF0000"/>
                </a:solidFill>
                <a:latin typeface="Times New Roman" panose="02020603050405020304" pitchFamily="18" charset="0"/>
                <a:cs typeface="Times New Roman" panose="02020603050405020304" pitchFamily="18" charset="0"/>
              </a:rPr>
              <a:t>sai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Để</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giải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quyết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khủng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hoảng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giao</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thông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đô</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thị</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thành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phố</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Nội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đã</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đang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xây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dựng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một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mạng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lưới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5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sắt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trên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dự</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kiến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hoàn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thành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năm</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Times New Roman" panose="02020603050405020304" pitchFamily="18" charset="0"/>
                <a:ea typeface="字魂105号-简雅黑" panose="00000500000000000000" pitchFamily="2" charset="-122"/>
                <a:cs typeface="Times New Roman" panose="02020603050405020304" pitchFamily="18" charset="0"/>
              </a:rPr>
              <a:t>	Đến nay đã có tuyến đường sắt Cát Linh - Hà Đông đi vào hoạt động. Tuyến đường sắt này có chiều</a:t>
            </a:r>
            <a:endParaRPr lang="zh-CN" altLang="en-US" sz="24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Times New Roman" panose="02020603050405020304" pitchFamily="18" charset="0"/>
                <a:ea typeface="字魂105号-简雅黑" panose="00000500000000000000" pitchFamily="2" charset="-122"/>
                <a:cs typeface="Times New Roman" panose="02020603050405020304" pitchFamily="18" charset="0"/>
              </a:rPr>
              <a:t>dài 13km và thời gian tàu cao tốc lưu thông trên tuyến đường này là 24 phút. Hỏi đoàn tàu chạy với vận tốc trung bình là bao nhiêu km/giờ?</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Đổi: 24 phút = 0,4 giờ</a:t>
            </a: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Vận tốc trung bình của đoàn tàu là:</a:t>
            </a: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13 : 0,4 = 32,5 (km/giờ)</a:t>
            </a: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rPr>
              <a:t>Bài giải</a:t>
            </a:r>
            <a:endParaRPr lang="zh-CN" altLang="en-US" sz="3200" b="1" dirty="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Times New Roman" panose="02020603050405020304" pitchFamily="18" charset="0"/>
                <a:ea typeface="Cambria" panose="02040503050406030204" pitchFamily="18" charset="0"/>
                <a:cs typeface="Times New Roman" panose="02020603050405020304" pitchFamily="18" charset="0"/>
              </a:rPr>
              <a:t>Tóm tắt:</a:t>
            </a:r>
          </a:p>
          <a:p>
            <a:r>
              <a:rPr lang="en-US" sz="2600">
                <a:latin typeface="Times New Roman" panose="02020603050405020304" pitchFamily="18" charset="0"/>
                <a:ea typeface="Cambria" panose="02040503050406030204" pitchFamily="18" charset="0"/>
                <a:cs typeface="Times New Roman" panose="02020603050405020304" pitchFamily="18" charset="0"/>
              </a:rPr>
              <a:t>	s = 13 km</a:t>
            </a:r>
          </a:p>
          <a:p>
            <a:r>
              <a:rPr lang="en-US" sz="2600">
                <a:latin typeface="Times New Roman" panose="02020603050405020304" pitchFamily="18" charset="0"/>
                <a:ea typeface="Cambria" panose="02040503050406030204" pitchFamily="18" charset="0"/>
                <a:cs typeface="Times New Roman" panose="02020603050405020304" pitchFamily="18" charset="0"/>
              </a:rPr>
              <a:t>	t = 24 phút</a:t>
            </a:r>
          </a:p>
          <a:p>
            <a:r>
              <a:rPr lang="en-US" sz="2600">
                <a:latin typeface="Times New Roman" panose="02020603050405020304" pitchFamily="18" charset="0"/>
                <a:ea typeface="Cambria" panose="02040503050406030204" pitchFamily="18" charset="0"/>
                <a:cs typeface="Times New Roman" panose="020206030504050203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xmlns=""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xmlns=""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1" y="2171797"/>
            <a:ext cx="3722813" cy="3914918"/>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dirty="0" err="1">
                <a:latin typeface="UTM French Vanilla" panose="02040603050506020204" pitchFamily="18" charset="0"/>
                <a:ea typeface="字魂105号-简雅黑" panose="00000500000000000000" pitchFamily="2" charset="-122"/>
              </a:rPr>
              <a:t>Trình</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bày</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được</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quy</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tắc</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và</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công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thức</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tính</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quãng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đường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đi</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được</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của</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một</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chuyển</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động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đều</a:t>
            </a:r>
            <a:r>
              <a:rPr lang="en-US" altLang="zh-CN" sz="3600" dirty="0">
                <a:latin typeface="UTM French Vanilla" panose="02040603050506020204" pitchFamily="18" charset="0"/>
                <a:ea typeface="字魂105号-简雅黑" panose="00000500000000000000" pitchFamily="2" charset="-122"/>
              </a:rPr>
              <a:t>.</a:t>
            </a:r>
            <a:r>
              <a:rPr lang="zh-CN" altLang="en-US" sz="3600" dirty="0">
                <a:latin typeface="UTM French Vanilla" panose="02040603050506020204" pitchFamily="18" charset="0"/>
                <a:ea typeface="字魂105号-简雅黑" panose="00000500000000000000" pitchFamily="2" charset="-122"/>
              </a:rPr>
              <a:t> </a:t>
            </a:r>
          </a:p>
        </p:txBody>
      </p:sp>
      <p:sp>
        <p:nvSpPr>
          <p:cNvPr id="9" name="文本框 8">
            <a:extLst>
              <a:ext uri="{FF2B5EF4-FFF2-40B4-BE49-F238E27FC236}">
                <a16:creationId xmlns:a16="http://schemas.microsoft.com/office/drawing/2014/main" id="{E436A51B-7E29-4C2D-8673-D07F70FF195C}"/>
              </a:ext>
            </a:extLst>
          </p:cNvPr>
          <p:cNvSpPr txBox="1"/>
          <p:nvPr/>
        </p:nvSpPr>
        <p:spPr>
          <a:xfrm>
            <a:off x="8866581" y="2171797"/>
            <a:ext cx="3139440" cy="32778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dirty="0" err="1">
                <a:latin typeface="UTM French Vanilla" panose="02040603050506020204" pitchFamily="18" charset="0"/>
                <a:ea typeface="字魂105号-简雅黑" panose="00000500000000000000" pitchFamily="2" charset="-122"/>
              </a:rPr>
              <a:t>Vận</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dụng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để</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tính</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quãng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đường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trong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những</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bài</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toán</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cụ</a:t>
            </a:r>
            <a:r>
              <a:rPr lang="en-US" altLang="zh-CN" sz="3600" dirty="0">
                <a:latin typeface="UTM French Vanilla" panose="02040603050506020204" pitchFamily="18" charset="0"/>
                <a:ea typeface="字魂105号-简雅黑" panose="00000500000000000000" pitchFamily="2" charset="-122"/>
              </a:rPr>
              <a:t> </a:t>
            </a:r>
            <a:r>
              <a:rPr lang="en-US" altLang="zh-CN" sz="3600" dirty="0" err="1">
                <a:latin typeface="UTM French Vanilla" panose="02040603050506020204" pitchFamily="18" charset="0"/>
                <a:ea typeface="字魂105号-简雅黑" panose="00000500000000000000" pitchFamily="2" charset="-122"/>
              </a:rPr>
              <a:t>thể</a:t>
            </a:r>
            <a:r>
              <a:rPr lang="en-US" altLang="zh-CN" sz="3600" dirty="0">
                <a:latin typeface="UTM French Vanilla" panose="02040603050506020204" pitchFamily="18" charset="0"/>
                <a:ea typeface="字魂105号-简雅黑" panose="00000500000000000000" pitchFamily="2" charset="-122"/>
              </a:rPr>
              <a:t>.</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3408</TotalTime>
  <Words>1633</Words>
  <Application>Microsoft Office PowerPoint</Application>
  <PresentationFormat>Widescreen</PresentationFormat>
  <Paragraphs>239</Paragraphs>
  <Slides>25</Slides>
  <Notes>24</Notes>
  <HiddenSlides>0</HiddenSlides>
  <MMClips>1</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25</vt:i4>
      </vt:variant>
    </vt:vector>
  </HeadingPairs>
  <TitlesOfParts>
    <vt:vector size="52" baseType="lpstr">
      <vt:lpstr>#9Slide01 Tieu de ngan</vt:lpstr>
      <vt:lpstr>#9Slide02 Noi dung dai</vt:lpstr>
      <vt:lpstr>#9Slide02 Noi dung rat dai</vt:lpstr>
      <vt:lpstr>#9Slide02 Tieu de dai</vt:lpstr>
      <vt:lpstr>#9Slide03 Aturdida</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Arial</vt:lpstr>
      <vt:lpstr>Cambria</vt:lpstr>
      <vt:lpstr>Cambria Math</vt:lpstr>
      <vt:lpstr>等线</vt:lpstr>
      <vt:lpstr>等线 Light</vt:lpstr>
      <vt:lpstr>Jokerman</vt:lpstr>
      <vt:lpstr>SVN-Poky's</vt:lpstr>
      <vt:lpstr>Times New Roman</vt:lpstr>
      <vt:lpstr>UTM Billhead 1910</vt:lpstr>
      <vt:lpstr>UTM French Vanilla</vt:lpstr>
      <vt:lpstr>字魂105号-简雅黑</vt:lpstr>
      <vt:lpstr>字魂164号-方悦黑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Adminstrator</cp:lastModifiedBy>
  <cp:revision>58</cp:revision>
  <dcterms:created xsi:type="dcterms:W3CDTF">2020-06-10T16:06:53Z</dcterms:created>
  <dcterms:modified xsi:type="dcterms:W3CDTF">2023-03-21T01:51:19Z</dcterms:modified>
  <cp:category>9Slide.vn</cp:category>
</cp:coreProperties>
</file>