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4"/>
  </p:notesMasterIdLst>
  <p:sldIdLst>
    <p:sldId id="256" r:id="rId3"/>
    <p:sldId id="258" r:id="rId4"/>
    <p:sldId id="299" r:id="rId5"/>
    <p:sldId id="261" r:id="rId6"/>
    <p:sldId id="259" r:id="rId7"/>
    <p:sldId id="262" r:id="rId8"/>
    <p:sldId id="300" r:id="rId9"/>
    <p:sldId id="301" r:id="rId10"/>
    <p:sldId id="302" r:id="rId11"/>
    <p:sldId id="305" r:id="rId12"/>
    <p:sldId id="306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42725-AD52-417D-A32E-D61EFB7E857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48A16-81D9-4547-85AD-1A17D43D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C8020-144F-4A97-BC6C-8348BECFAA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5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3" t="64516" b="-5376"/>
          <a:stretch>
            <a:fillRect/>
          </a:stretch>
        </p:blipFill>
        <p:spPr>
          <a:xfrm>
            <a:off x="15308826" y="6725265"/>
            <a:ext cx="2979174" cy="4203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1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1342"/>
            <a:ext cx="18288000" cy="83456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38"/>
          <a:stretch>
            <a:fillRect/>
          </a:stretch>
        </p:blipFill>
        <p:spPr>
          <a:xfrm>
            <a:off x="0" y="0"/>
            <a:ext cx="18288000" cy="19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0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101" y="-416085"/>
            <a:ext cx="2056314" cy="20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7C0B873-50A8-80C6-4AE9-5F5D01C1F9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0"/>
            <a:ext cx="2457152" cy="2457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632953DF-B1B4-42B0-A667-181681EE5C8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2024/12/4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defRPr/>
            </a:pPr>
            <a:fld id="{8A3D01AF-D3DD-4E34-9C7A-E010CBC5334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3716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9FE8B20-2E8E-713B-0696-1CAAD114DD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190500"/>
            <a:ext cx="2457152" cy="24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5.sv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3.svg"/><Relationship Id="rId5" Type="http://schemas.openxmlformats.org/officeDocument/2006/relationships/image" Target="../media/image17.sv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31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9.svg"/><Relationship Id="rId7" Type="http://schemas.openxmlformats.org/officeDocument/2006/relationships/image" Target="../media/image4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0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2.svg"/><Relationship Id="rId10" Type="http://schemas.openxmlformats.org/officeDocument/2006/relationships/image" Target="../media/image42.sv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2.svg"/><Relationship Id="rId10" Type="http://schemas.openxmlformats.org/officeDocument/2006/relationships/image" Target="../media/image26.jpeg"/><Relationship Id="rId4" Type="http://schemas.openxmlformats.org/officeDocument/2006/relationships/image" Target="../media/image15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2.svg"/><Relationship Id="rId10" Type="http://schemas.openxmlformats.org/officeDocument/2006/relationships/image" Target="../media/image27.jpeg"/><Relationship Id="rId4" Type="http://schemas.openxmlformats.org/officeDocument/2006/relationships/image" Target="../media/image15.png"/><Relationship Id="rId9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2.svg"/><Relationship Id="rId10" Type="http://schemas.openxmlformats.org/officeDocument/2006/relationships/image" Target="../media/image28.jpeg"/><Relationship Id="rId4" Type="http://schemas.openxmlformats.org/officeDocument/2006/relationships/image" Target="../media/image15.png"/><Relationship Id="rId9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69079" y="1764499"/>
            <a:ext cx="14549843" cy="6428385"/>
          </a:xfrm>
          <a:custGeom>
            <a:avLst/>
            <a:gdLst/>
            <a:ahLst/>
            <a:cxnLst/>
            <a:rect l="l" t="t" r="r" b="b"/>
            <a:pathLst>
              <a:path w="14549843" h="6428385">
                <a:moveTo>
                  <a:pt x="0" y="0"/>
                </a:moveTo>
                <a:lnTo>
                  <a:pt x="14549842" y="0"/>
                </a:lnTo>
                <a:lnTo>
                  <a:pt x="14549842" y="6428385"/>
                </a:lnTo>
                <a:lnTo>
                  <a:pt x="0" y="64283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6921">
            <a:off x="1924150" y="1469214"/>
            <a:ext cx="619873" cy="590570"/>
          </a:xfrm>
          <a:custGeom>
            <a:avLst/>
            <a:gdLst/>
            <a:ahLst/>
            <a:cxnLst/>
            <a:rect l="l" t="t" r="r" b="b"/>
            <a:pathLst>
              <a:path w="619873" h="590570">
                <a:moveTo>
                  <a:pt x="0" y="0"/>
                </a:moveTo>
                <a:lnTo>
                  <a:pt x="619873" y="0"/>
                </a:lnTo>
                <a:lnTo>
                  <a:pt x="619873" y="590570"/>
                </a:lnTo>
                <a:lnTo>
                  <a:pt x="0" y="5905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6921">
            <a:off x="16229688" y="1564863"/>
            <a:ext cx="963809" cy="918247"/>
          </a:xfrm>
          <a:custGeom>
            <a:avLst/>
            <a:gdLst/>
            <a:ahLst/>
            <a:cxnLst/>
            <a:rect l="l" t="t" r="r" b="b"/>
            <a:pathLst>
              <a:path w="963809" h="918247">
                <a:moveTo>
                  <a:pt x="0" y="0"/>
                </a:moveTo>
                <a:lnTo>
                  <a:pt x="963809" y="0"/>
                </a:lnTo>
                <a:lnTo>
                  <a:pt x="963809" y="918247"/>
                </a:lnTo>
                <a:lnTo>
                  <a:pt x="0" y="91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892200">
            <a:off x="11043390" y="8010356"/>
            <a:ext cx="611311" cy="582413"/>
          </a:xfrm>
          <a:custGeom>
            <a:avLst/>
            <a:gdLst/>
            <a:ahLst/>
            <a:cxnLst/>
            <a:rect l="l" t="t" r="r" b="b"/>
            <a:pathLst>
              <a:path w="611311" h="582413">
                <a:moveTo>
                  <a:pt x="0" y="0"/>
                </a:moveTo>
                <a:lnTo>
                  <a:pt x="611311" y="0"/>
                </a:lnTo>
                <a:lnTo>
                  <a:pt x="611311" y="582412"/>
                </a:lnTo>
                <a:lnTo>
                  <a:pt x="0" y="582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2785810">
            <a:off x="15672373" y="698315"/>
            <a:ext cx="600475" cy="660771"/>
          </a:xfrm>
          <a:custGeom>
            <a:avLst/>
            <a:gdLst/>
            <a:ahLst/>
            <a:cxnLst/>
            <a:rect l="l" t="t" r="r" b="b"/>
            <a:pathLst>
              <a:path w="600475" h="660771">
                <a:moveTo>
                  <a:pt x="0" y="0"/>
                </a:moveTo>
                <a:lnTo>
                  <a:pt x="600475" y="0"/>
                </a:lnTo>
                <a:lnTo>
                  <a:pt x="600475" y="660770"/>
                </a:lnTo>
                <a:lnTo>
                  <a:pt x="0" y="6607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719196" y="8661455"/>
            <a:ext cx="272955" cy="297094"/>
          </a:xfrm>
          <a:custGeom>
            <a:avLst/>
            <a:gdLst/>
            <a:ahLst/>
            <a:cxnLst/>
            <a:rect l="l" t="t" r="r" b="b"/>
            <a:pathLst>
              <a:path w="272955" h="297094">
                <a:moveTo>
                  <a:pt x="0" y="0"/>
                </a:moveTo>
                <a:lnTo>
                  <a:pt x="272955" y="0"/>
                </a:lnTo>
                <a:lnTo>
                  <a:pt x="272955" y="297094"/>
                </a:lnTo>
                <a:lnTo>
                  <a:pt x="0" y="297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29362" y="2005029"/>
            <a:ext cx="668266" cy="727365"/>
          </a:xfrm>
          <a:custGeom>
            <a:avLst/>
            <a:gdLst/>
            <a:ahLst/>
            <a:cxnLst/>
            <a:rect l="l" t="t" r="r" b="b"/>
            <a:pathLst>
              <a:path w="668266" h="727365">
                <a:moveTo>
                  <a:pt x="0" y="0"/>
                </a:moveTo>
                <a:lnTo>
                  <a:pt x="668267" y="0"/>
                </a:lnTo>
                <a:lnTo>
                  <a:pt x="668267" y="727365"/>
                </a:lnTo>
                <a:lnTo>
                  <a:pt x="0" y="727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15240" y="4381500"/>
            <a:ext cx="6360894" cy="7273371"/>
          </a:xfrm>
          <a:custGeom>
            <a:avLst/>
            <a:gdLst/>
            <a:ahLst/>
            <a:cxnLst/>
            <a:rect l="l" t="t" r="r" b="b"/>
            <a:pathLst>
              <a:path w="6360894" h="7273371">
                <a:moveTo>
                  <a:pt x="0" y="0"/>
                </a:moveTo>
                <a:lnTo>
                  <a:pt x="6360893" y="0"/>
                </a:lnTo>
                <a:lnTo>
                  <a:pt x="6360893" y="7273371"/>
                </a:lnTo>
                <a:lnTo>
                  <a:pt x="0" y="7273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8F284975-E20C-62D1-5F84-315375778447}"/>
              </a:ext>
            </a:extLst>
          </p:cNvPr>
          <p:cNvSpPr/>
          <p:nvPr/>
        </p:nvSpPr>
        <p:spPr>
          <a:xfrm>
            <a:off x="11887200" y="6057900"/>
            <a:ext cx="6084732" cy="4114800"/>
          </a:xfrm>
          <a:custGeom>
            <a:avLst/>
            <a:gdLst/>
            <a:ahLst/>
            <a:cxnLst/>
            <a:rect l="l" t="t" r="r" b="b"/>
            <a:pathLst>
              <a:path w="6084732" h="4114800">
                <a:moveTo>
                  <a:pt x="0" y="0"/>
                </a:moveTo>
                <a:lnTo>
                  <a:pt x="6084732" y="0"/>
                </a:lnTo>
                <a:lnTo>
                  <a:pt x="6084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B656E9-364C-8D6C-BD38-4C524867AF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1855">
            <a:off x="5867400" y="342900"/>
            <a:ext cx="5279594" cy="1487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D63865-0E06-5B47-52EB-DADC9C32771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2800" y="1104900"/>
            <a:ext cx="11754107" cy="771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AA57D9-4592-21A9-7165-1C170FF6D2E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2200" y="1257300"/>
            <a:ext cx="4359018" cy="1176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71600">
                <a:defRPr/>
              </a:pPr>
              <a:r>
                <a:rPr lang="vi-VN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Kể tên các nguồn năng lượng chất đốt có trong tự nhiên và do con người tạo ra.</a:t>
              </a:r>
              <a:endParaRPr lang="en-GB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74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71600">
              <a:lnSpc>
                <a:spcPct val="150000"/>
              </a:lnSpc>
            </a:pP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có trong tự nhiên là: than, củi, rơm, dầu mỏ, khí thiên nhiên,….</a:t>
            </a:r>
            <a:endParaRPr lang="en-GB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3D2AC6-047C-6E81-564A-9033AF62E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467099"/>
            <a:ext cx="2438400" cy="2501053"/>
          </a:xfrm>
          <a:prstGeom prst="ellips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Freeform 4">
            <a:extLst>
              <a:ext uri="{FF2B5EF4-FFF2-40B4-BE49-F238E27FC236}">
                <a16:creationId xmlns:a16="http://schemas.microsoft.com/office/drawing/2014/main" id="{86167BFA-3347-0564-B96E-73142FE60606}"/>
              </a:ext>
            </a:extLst>
          </p:cNvPr>
          <p:cNvSpPr/>
          <p:nvPr/>
        </p:nvSpPr>
        <p:spPr>
          <a:xfrm>
            <a:off x="13106400" y="4686300"/>
            <a:ext cx="3929743" cy="3505200"/>
          </a:xfrm>
          <a:custGeom>
            <a:avLst/>
            <a:gdLst/>
            <a:ahLst/>
            <a:cxnLst/>
            <a:rect l="l" t="t" r="r" b="b"/>
            <a:pathLst>
              <a:path w="4354286" h="4114800">
                <a:moveTo>
                  <a:pt x="0" y="0"/>
                </a:moveTo>
                <a:lnTo>
                  <a:pt x="4354286" y="0"/>
                </a:lnTo>
                <a:lnTo>
                  <a:pt x="43542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845820" y="685800"/>
            <a:ext cx="16596360" cy="8641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6188" y="1821287"/>
            <a:ext cx="15518812" cy="1446549"/>
            <a:chOff x="8282690" y="2151016"/>
            <a:chExt cx="9101597" cy="964366"/>
          </a:xfrm>
        </p:grpSpPr>
        <p:sp>
          <p:nvSpPr>
            <p:cNvPr id="5" name="TextBox 4"/>
            <p:cNvSpPr txBox="1"/>
            <p:nvPr/>
          </p:nvSpPr>
          <p:spPr>
            <a:xfrm>
              <a:off x="8817430" y="2151016"/>
              <a:ext cx="8566857" cy="964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Kể tên các nguồn năng lượng chất đốt có trong tự nhiên và do con người tạo ra.</a:t>
              </a:r>
              <a:endParaRPr kumimoji="0" lang="en-GB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690" y="2264683"/>
              <a:ext cx="659083" cy="692203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4043381"/>
            <a:ext cx="7126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371600"/>
            <a:r>
              <a:rPr lang="vi-VN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Các nguồn năng lượng chất đốt do con người tạo ra là: khí biogas, khí gas,….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9440E-0AC6-269C-0C09-DF00622EC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3771900"/>
            <a:ext cx="6299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4005">
            <a:off x="2636224" y="835652"/>
            <a:ext cx="626729" cy="689660"/>
          </a:xfrm>
          <a:custGeom>
            <a:avLst/>
            <a:gdLst/>
            <a:ahLst/>
            <a:cxnLst/>
            <a:rect l="l" t="t" r="r" b="b"/>
            <a:pathLst>
              <a:path w="626729" h="689660">
                <a:moveTo>
                  <a:pt x="0" y="0"/>
                </a:moveTo>
                <a:lnTo>
                  <a:pt x="626728" y="0"/>
                </a:lnTo>
                <a:lnTo>
                  <a:pt x="626728" y="689660"/>
                </a:lnTo>
                <a:lnTo>
                  <a:pt x="0" y="689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2785810">
            <a:off x="1957877" y="1493585"/>
            <a:ext cx="470423" cy="517660"/>
          </a:xfrm>
          <a:custGeom>
            <a:avLst/>
            <a:gdLst/>
            <a:ahLst/>
            <a:cxnLst/>
            <a:rect l="l" t="t" r="r" b="b"/>
            <a:pathLst>
              <a:path w="470423" h="517660">
                <a:moveTo>
                  <a:pt x="0" y="0"/>
                </a:moveTo>
                <a:lnTo>
                  <a:pt x="470423" y="0"/>
                </a:lnTo>
                <a:lnTo>
                  <a:pt x="470423" y="517659"/>
                </a:lnTo>
                <a:lnTo>
                  <a:pt x="0" y="5176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335247" y="1925879"/>
            <a:ext cx="8261265" cy="9329971"/>
          </a:xfrm>
          <a:custGeom>
            <a:avLst/>
            <a:gdLst/>
            <a:ahLst/>
            <a:cxnLst/>
            <a:rect l="l" t="t" r="r" b="b"/>
            <a:pathLst>
              <a:path w="8261265" h="9329971">
                <a:moveTo>
                  <a:pt x="0" y="0"/>
                </a:moveTo>
                <a:lnTo>
                  <a:pt x="8261265" y="0"/>
                </a:lnTo>
                <a:lnTo>
                  <a:pt x="8261265" y="9329972"/>
                </a:lnTo>
                <a:lnTo>
                  <a:pt x="0" y="9329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934200" y="1866900"/>
            <a:ext cx="9411714" cy="2800263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162800" y="4991100"/>
            <a:ext cx="9411714" cy="2363604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43299" y="2340816"/>
            <a:ext cx="8593516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Nêu được một số nguồn năng lượng chất đốt và vai trò của chúng trong đời sống và sản xuất.</a:t>
            </a:r>
            <a:endParaRPr lang="en-US" sz="4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28918" y="5297303"/>
            <a:ext cx="859351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Trình bày được biện pháp phòng chống cháy, nổ, ô nhiễm khi sử dụng năng lượng chất đốt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37565-6AA1-C7F6-6099-3E77AA3C8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7620"/>
            <a:ext cx="13040474" cy="2011854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FE97B387-E146-3546-565D-58B25E8FE2E2}"/>
              </a:ext>
            </a:extLst>
          </p:cNvPr>
          <p:cNvSpPr/>
          <p:nvPr/>
        </p:nvSpPr>
        <p:spPr>
          <a:xfrm>
            <a:off x="7162800" y="7581900"/>
            <a:ext cx="9411714" cy="17526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02B0D81-9861-61BC-CBD1-629E4AFC9F4B}"/>
              </a:ext>
            </a:extLst>
          </p:cNvPr>
          <p:cNvSpPr txBox="1"/>
          <p:nvPr/>
        </p:nvSpPr>
        <p:spPr>
          <a:xfrm>
            <a:off x="7528918" y="7888103"/>
            <a:ext cx="859351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40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Nêu và thực hiện được việc làm thiết thực để tiết kiệm năng lượng chất đốt.</a:t>
            </a:r>
            <a:endParaRPr lang="en-US" sz="40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85064" y="348555"/>
            <a:ext cx="10509576" cy="10452251"/>
          </a:xfrm>
          <a:custGeom>
            <a:avLst/>
            <a:gdLst/>
            <a:ahLst/>
            <a:cxnLst/>
            <a:rect l="l" t="t" r="r" b="b"/>
            <a:pathLst>
              <a:path w="10509576" h="10452251">
                <a:moveTo>
                  <a:pt x="0" y="0"/>
                </a:moveTo>
                <a:lnTo>
                  <a:pt x="10509576" y="0"/>
                </a:lnTo>
                <a:lnTo>
                  <a:pt x="10509576" y="10452251"/>
                </a:lnTo>
                <a:lnTo>
                  <a:pt x="0" y="104522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26921">
            <a:off x="11055714" y="1608370"/>
            <a:ext cx="665979" cy="634496"/>
          </a:xfrm>
          <a:custGeom>
            <a:avLst/>
            <a:gdLst/>
            <a:ahLst/>
            <a:cxnLst/>
            <a:rect l="l" t="t" r="r" b="b"/>
            <a:pathLst>
              <a:path w="665979" h="634496">
                <a:moveTo>
                  <a:pt x="0" y="0"/>
                </a:moveTo>
                <a:lnTo>
                  <a:pt x="665979" y="0"/>
                </a:lnTo>
                <a:lnTo>
                  <a:pt x="665979" y="634496"/>
                </a:lnTo>
                <a:lnTo>
                  <a:pt x="0" y="634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726921">
            <a:off x="10428087" y="1071415"/>
            <a:ext cx="452824" cy="431418"/>
          </a:xfrm>
          <a:custGeom>
            <a:avLst/>
            <a:gdLst/>
            <a:ahLst/>
            <a:cxnLst/>
            <a:rect l="l" t="t" r="r" b="b"/>
            <a:pathLst>
              <a:path w="452824" h="431418">
                <a:moveTo>
                  <a:pt x="0" y="0"/>
                </a:moveTo>
                <a:lnTo>
                  <a:pt x="452824" y="0"/>
                </a:lnTo>
                <a:lnTo>
                  <a:pt x="452824" y="431418"/>
                </a:lnTo>
                <a:lnTo>
                  <a:pt x="0" y="431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1734B449-980A-53F6-F157-B8BA4EFEF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765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77835" y="2505424"/>
            <a:ext cx="14607145" cy="6453702"/>
          </a:xfrm>
          <a:custGeom>
            <a:avLst/>
            <a:gdLst/>
            <a:ahLst/>
            <a:cxnLst/>
            <a:rect l="l" t="t" r="r" b="b"/>
            <a:pathLst>
              <a:path w="14607145" h="6453702">
                <a:moveTo>
                  <a:pt x="0" y="0"/>
                </a:moveTo>
                <a:lnTo>
                  <a:pt x="14607145" y="0"/>
                </a:lnTo>
                <a:lnTo>
                  <a:pt x="14607145" y="6453703"/>
                </a:lnTo>
                <a:lnTo>
                  <a:pt x="0" y="6453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832536" y="4065610"/>
            <a:ext cx="9688146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9600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 Một số năng lượng chất đốt </a:t>
            </a:r>
            <a:endParaRPr lang="en-US" sz="9600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18607"/>
            <a:ext cx="8805112" cy="10834031"/>
          </a:xfrm>
          <a:custGeom>
            <a:avLst/>
            <a:gdLst/>
            <a:ahLst/>
            <a:cxnLst/>
            <a:rect l="l" t="t" r="r" b="b"/>
            <a:pathLst>
              <a:path w="8805112" h="10834031">
                <a:moveTo>
                  <a:pt x="0" y="0"/>
                </a:moveTo>
                <a:lnTo>
                  <a:pt x="8805112" y="0"/>
                </a:lnTo>
                <a:lnTo>
                  <a:pt x="8805112" y="10834030"/>
                </a:lnTo>
                <a:lnTo>
                  <a:pt x="0" y="108340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">
            <a:extLst>
              <a:ext uri="{FF2B5EF4-FFF2-40B4-BE49-F238E27FC236}">
                <a16:creationId xmlns:a16="http://schemas.microsoft.com/office/drawing/2014/main" id="{70DB7572-1694-635F-F5AA-5156D550940B}"/>
              </a:ext>
            </a:extLst>
          </p:cNvPr>
          <p:cNvSpPr/>
          <p:nvPr/>
        </p:nvSpPr>
        <p:spPr>
          <a:xfrm>
            <a:off x="845820" y="304800"/>
            <a:ext cx="16596360" cy="9022080"/>
          </a:xfrm>
          <a:prstGeom prst="round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0006D-CDD9-3E69-387E-BAF0890B5246}"/>
              </a:ext>
            </a:extLst>
          </p:cNvPr>
          <p:cNvSpPr txBox="1"/>
          <p:nvPr/>
        </p:nvSpPr>
        <p:spPr>
          <a:xfrm>
            <a:off x="2324710" y="467174"/>
            <a:ext cx="1424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Q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uan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sát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và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đọc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nội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dung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thông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tin ở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hình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ali" panose="00000500000000000000" pitchFamily="2" charset="-34"/>
              </a:rPr>
              <a:t> 1 SGK.</a:t>
            </a:r>
            <a:endParaRPr lang="en-GB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Mali" panose="00000500000000000000" pitchFamily="2" charset="-3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C7E108-BD65-7F6B-6F47-3302A54398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292" y="355094"/>
            <a:ext cx="1137389" cy="11945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41596B-C414-0FDA-7809-0C0B891F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55" y="1392554"/>
            <a:ext cx="9572625" cy="7646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0" y="342900"/>
            <a:ext cx="7924800" cy="4191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026" name="Picture 2" descr="Than đá là gì? Sự hình thành, tính chất và công dụng của than đá">
              <a:extLst>
                <a:ext uri="{FF2B5EF4-FFF2-40B4-BE49-F238E27FC236}">
                  <a16:creationId xmlns:a16="http://schemas.microsoft.com/office/drawing/2014/main" id="{60B9BECA-7ED8-1508-EBE3-EAB64DFD8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4076700"/>
              <a:ext cx="8534400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Than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đâu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Than được khai thác từ các mỏ than trong lòng đất</a:t>
            </a:r>
            <a:endParaRPr lang="en-US" sz="540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Dầu mỏ được khai thác như thế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+ Dầu mỏ được lấy lên từ các giếng dầu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6D47D9-6C01-8299-7031-A527DA5E4A1E}"/>
              </a:ext>
            </a:extLst>
          </p:cNvPr>
          <p:cNvGrpSpPr/>
          <p:nvPr/>
        </p:nvGrpSpPr>
        <p:grpSpPr>
          <a:xfrm>
            <a:off x="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2050" name="Picture 2" descr="Dầu mỏ cạn kiệt: Tình huống báo động">
              <a:extLst>
                <a:ext uri="{FF2B5EF4-FFF2-40B4-BE49-F238E27FC236}">
                  <a16:creationId xmlns:a16="http://schemas.microsoft.com/office/drawing/2014/main" id="{F0FD3DA8-72D8-8786-ED77-5CEAF9249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647700"/>
              <a:ext cx="6553200" cy="3820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7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tự nhiên được sử dụng vào những việc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/>
            <a:r>
              <a:rPr lang="vi-VN" sz="5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tự nhiên thường được tìm thấy cùng với than đá và dầu mỏ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257CC9-C609-F41A-1DA8-138CCE266E1E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0" y="342900"/>
            <a:chExt cx="7924800" cy="4572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028493-F13D-9F5A-13CE-B7D93A8B26AF}"/>
                </a:ext>
              </a:extLst>
            </p:cNvPr>
            <p:cNvGrpSpPr/>
            <p:nvPr/>
          </p:nvGrpSpPr>
          <p:grpSpPr>
            <a:xfrm>
              <a:off x="0" y="342900"/>
              <a:ext cx="7924800" cy="4572000"/>
              <a:chOff x="7902849" y="3657128"/>
              <a:chExt cx="9356451" cy="5876381"/>
            </a:xfrm>
          </p:grpSpPr>
          <p:sp>
            <p:nvSpPr>
              <p:cNvPr id="3" name="Freeform 3"/>
              <p:cNvSpPr/>
              <p:nvPr/>
            </p:nvSpPr>
            <p:spPr>
              <a:xfrm rot="-5400000">
                <a:off x="9642884" y="1917093"/>
                <a:ext cx="5876381" cy="9356451"/>
              </a:xfrm>
              <a:custGeom>
                <a:avLst/>
                <a:gdLst/>
                <a:ahLst/>
                <a:cxnLst/>
                <a:rect l="l" t="t" r="r" b="b"/>
                <a:pathLst>
                  <a:path w="5876381" h="9356451">
                    <a:moveTo>
                      <a:pt x="0" y="0"/>
                    </a:moveTo>
                    <a:lnTo>
                      <a:pt x="5876381" y="0"/>
                    </a:lnTo>
                    <a:lnTo>
                      <a:pt x="5876381" y="9356451"/>
                    </a:lnTo>
                    <a:lnTo>
                      <a:pt x="0" y="93564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xmlns="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 rot="-5400000">
                <a:off x="9760275" y="2111135"/>
                <a:ext cx="5626808" cy="8959077"/>
              </a:xfrm>
              <a:custGeom>
                <a:avLst/>
                <a:gdLst/>
                <a:ahLst/>
                <a:cxnLst/>
                <a:rect l="l" t="t" r="r" b="b"/>
                <a:pathLst>
                  <a:path w="5626808" h="8959077">
                    <a:moveTo>
                      <a:pt x="0" y="0"/>
                    </a:moveTo>
                    <a:lnTo>
                      <a:pt x="5626808" y="0"/>
                    </a:lnTo>
                    <a:lnTo>
                      <a:pt x="5626808" y="8959077"/>
                    </a:lnTo>
                    <a:lnTo>
                      <a:pt x="0" y="89590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xmlns="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074" name="Picture 2" descr="Cách khai thác khí thiên nhiên trong tự nhiên">
              <a:extLst>
                <a:ext uri="{FF2B5EF4-FFF2-40B4-BE49-F238E27FC236}">
                  <a16:creationId xmlns:a16="http://schemas.microsoft.com/office/drawing/2014/main" id="{182B6D30-6093-13EA-BFD7-6F97B7E60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23900"/>
              <a:ext cx="6976533" cy="392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66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294" y="4686300"/>
            <a:ext cx="4877306" cy="6149336"/>
          </a:xfrm>
          <a:custGeom>
            <a:avLst/>
            <a:gdLst/>
            <a:ahLst/>
            <a:cxnLst/>
            <a:rect l="l" t="t" r="r" b="b"/>
            <a:pathLst>
              <a:path w="7381948" h="9806936">
                <a:moveTo>
                  <a:pt x="0" y="0"/>
                </a:moveTo>
                <a:lnTo>
                  <a:pt x="7381948" y="0"/>
                </a:lnTo>
                <a:lnTo>
                  <a:pt x="7381948" y="9806936"/>
                </a:lnTo>
                <a:lnTo>
                  <a:pt x="0" y="9806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245F60-24C4-7A8D-274D-CE491ED2AEB0}"/>
              </a:ext>
            </a:extLst>
          </p:cNvPr>
          <p:cNvGrpSpPr/>
          <p:nvPr/>
        </p:nvGrpSpPr>
        <p:grpSpPr>
          <a:xfrm>
            <a:off x="8382000" y="952500"/>
            <a:ext cx="8915400" cy="2057401"/>
            <a:chOff x="7596554" y="2451917"/>
            <a:chExt cx="3908808" cy="1648761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35850ACE-760F-2022-563D-E12AC8FAA81C}"/>
                </a:ext>
              </a:extLst>
            </p:cNvPr>
            <p:cNvSpPr/>
            <p:nvPr/>
          </p:nvSpPr>
          <p:spPr>
            <a:xfrm>
              <a:off x="7596554" y="2451917"/>
              <a:ext cx="3908808" cy="164876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B2A82-3DA8-0059-FC46-45127718D6C4}"/>
                </a:ext>
              </a:extLst>
            </p:cNvPr>
            <p:cNvSpPr txBox="1"/>
            <p:nvPr/>
          </p:nvSpPr>
          <p:spPr>
            <a:xfrm>
              <a:off x="7658913" y="2610389"/>
              <a:ext cx="3751071" cy="133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Khí sinh học được tạo ra bằng cách nào và dùng để làm gì?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Arrow: Curved Right 23">
            <a:extLst>
              <a:ext uri="{FF2B5EF4-FFF2-40B4-BE49-F238E27FC236}">
                <a16:creationId xmlns:a16="http://schemas.microsoft.com/office/drawing/2014/main" id="{D8BF6AFF-3B27-706D-D6D0-EACCFEC915A5}"/>
              </a:ext>
            </a:extLst>
          </p:cNvPr>
          <p:cNvSpPr/>
          <p:nvPr/>
        </p:nvSpPr>
        <p:spPr>
          <a:xfrm>
            <a:off x="8305800" y="2933700"/>
            <a:ext cx="1143000" cy="19050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0597F165-B2D8-072D-5B3F-8986D20AF489}"/>
              </a:ext>
            </a:extLst>
          </p:cNvPr>
          <p:cNvSpPr/>
          <p:nvPr/>
        </p:nvSpPr>
        <p:spPr>
          <a:xfrm>
            <a:off x="7620000" y="4914901"/>
            <a:ext cx="10515600" cy="2667000"/>
          </a:xfrm>
          <a:custGeom>
            <a:avLst/>
            <a:gdLst/>
            <a:ahLst/>
            <a:cxnLst/>
            <a:rect l="l" t="t" r="r" b="b"/>
            <a:pathLst>
              <a:path w="9411714" h="2800263">
                <a:moveTo>
                  <a:pt x="0" y="0"/>
                </a:moveTo>
                <a:lnTo>
                  <a:pt x="9411714" y="0"/>
                </a:lnTo>
                <a:lnTo>
                  <a:pt x="9411714" y="2800263"/>
                </a:lnTo>
                <a:lnTo>
                  <a:pt x="0" y="28002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F0C3A590-68DF-5FEF-DC4C-4B10B78062A0}"/>
              </a:ext>
            </a:extLst>
          </p:cNvPr>
          <p:cNvSpPr txBox="1"/>
          <p:nvPr/>
        </p:nvSpPr>
        <p:spPr>
          <a:xfrm>
            <a:off x="8029098" y="5388816"/>
            <a:ext cx="9601437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Glacial Indifference"/>
                <a:sym typeface="Glacial Indifference"/>
              </a:rPr>
              <a:t>Khí sinh học được tạo ra từ việc ủ các chất thải hữa cơ.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Glacial Indifference"/>
              <a:sym typeface="Glacial Indifference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028493-F13D-9F5A-13CE-B7D93A8B26AF}"/>
              </a:ext>
            </a:extLst>
          </p:cNvPr>
          <p:cNvGrpSpPr/>
          <p:nvPr/>
        </p:nvGrpSpPr>
        <p:grpSpPr>
          <a:xfrm>
            <a:off x="304800" y="342900"/>
            <a:ext cx="7924800" cy="4572000"/>
            <a:chOff x="7902849" y="3657128"/>
            <a:chExt cx="9356451" cy="5876381"/>
          </a:xfrm>
        </p:grpSpPr>
        <p:sp>
          <p:nvSpPr>
            <p:cNvPr id="3" name="Freeform 3"/>
            <p:cNvSpPr/>
            <p:nvPr/>
          </p:nvSpPr>
          <p:spPr>
            <a:xfrm rot="-5400000">
              <a:off x="9642884" y="1917093"/>
              <a:ext cx="5876381" cy="9356451"/>
            </a:xfrm>
            <a:custGeom>
              <a:avLst/>
              <a:gdLst/>
              <a:ahLst/>
              <a:cxnLst/>
              <a:rect l="l" t="t" r="r" b="b"/>
              <a:pathLst>
                <a:path w="5876381" h="9356451">
                  <a:moveTo>
                    <a:pt x="0" y="0"/>
                  </a:moveTo>
                  <a:lnTo>
                    <a:pt x="5876381" y="0"/>
                  </a:lnTo>
                  <a:lnTo>
                    <a:pt x="5876381" y="9356451"/>
                  </a:lnTo>
                  <a:lnTo>
                    <a:pt x="0" y="9356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9760275" y="2111135"/>
              <a:ext cx="5626808" cy="8959077"/>
            </a:xfrm>
            <a:custGeom>
              <a:avLst/>
              <a:gdLst/>
              <a:ahLst/>
              <a:cxnLst/>
              <a:rect l="l" t="t" r="r" b="b"/>
              <a:pathLst>
                <a:path w="5626808" h="8959077">
                  <a:moveTo>
                    <a:pt x="0" y="0"/>
                  </a:moveTo>
                  <a:lnTo>
                    <a:pt x="5626808" y="0"/>
                  </a:lnTo>
                  <a:lnTo>
                    <a:pt x="5626808" y="8959077"/>
                  </a:lnTo>
                  <a:lnTo>
                    <a:pt x="0" y="89590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4098" name="Picture 2" descr="Khí Biogas và những ứng dụng thiết thực trong đời sống">
            <a:extLst>
              <a:ext uri="{FF2B5EF4-FFF2-40B4-BE49-F238E27FC236}">
                <a16:creationId xmlns:a16="http://schemas.microsoft.com/office/drawing/2014/main" id="{00206B04-616B-9DA6-C32B-BE9919B9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7700"/>
            <a:ext cx="4438650" cy="40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267</Words>
  <Application>Microsoft Office PowerPoint</Application>
  <PresentationFormat>Custom</PresentationFormat>
  <Paragraphs>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等线</vt:lpstr>
      <vt:lpstr>等线 Light</vt:lpstr>
      <vt:lpstr>Glacial Indifference</vt:lpstr>
      <vt:lpstr>inpin heiti</vt:lpstr>
      <vt:lpstr>Mali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Lake Theme Educational Presentation</dc:title>
  <dc:creator>thao</dc:creator>
  <cp:lastModifiedBy>Techsi.vn</cp:lastModifiedBy>
  <cp:revision>32</cp:revision>
  <dcterms:created xsi:type="dcterms:W3CDTF">2006-08-16T00:00:00Z</dcterms:created>
  <dcterms:modified xsi:type="dcterms:W3CDTF">2024-12-04T08:16:21Z</dcterms:modified>
  <dc:identifier>DAGMZ9ajds0</dc:identifier>
</cp:coreProperties>
</file>