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1" r:id="rId3"/>
    <p:sldId id="272" r:id="rId4"/>
    <p:sldId id="256" r:id="rId5"/>
    <p:sldId id="273" r:id="rId6"/>
    <p:sldId id="274" r:id="rId7"/>
    <p:sldId id="275" r:id="rId8"/>
    <p:sldId id="276" r:id="rId9"/>
    <p:sldId id="277" r:id="rId10"/>
    <p:sldId id="258" r:id="rId11"/>
    <p:sldId id="259" r:id="rId12"/>
    <p:sldId id="286" r:id="rId13"/>
    <p:sldId id="287" r:id="rId14"/>
    <p:sldId id="260" r:id="rId15"/>
    <p:sldId id="267" r:id="rId16"/>
    <p:sldId id="268" r:id="rId17"/>
    <p:sldId id="284" r:id="rId18"/>
    <p:sldId id="270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16161"/>
    <a:srgbClr val="FFCC66"/>
    <a:srgbClr val="DC6288"/>
    <a:srgbClr val="EE54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8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E4DBA-50CC-574B-518B-9E29D1293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F64283-CCAD-7F71-658E-056E031F7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E2575-4F09-9764-4496-003715540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07/11/2024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BE1D1-A848-F801-2912-7D1CD4DC2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414B9-E447-CBBA-6189-B723D940B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098191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BB5FF-49AD-42CD-DAEC-CEB2CE76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808E75-B6F4-4493-1CC3-1A4FB6F1C9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B4E2E-5DD1-03BE-4BC3-F872611AD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07/11/2024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BF49E-9F84-CCB6-2825-0EA0EA8DD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38799-411A-D6AA-F89B-F79FDA24D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678585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260940-23B6-1E81-993A-30D18CE20F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348B6-E4A1-7236-3910-75B3B83FF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4690F-68F5-C330-3639-2B92E8281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07/11/2024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C4CED-67A0-EB23-3BFE-C41BD8545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189AD-C595-079D-42CF-FCE9282F4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6193300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33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84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14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64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31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38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35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08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DBDD2-1B08-A39C-5DBE-D99386F1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94442-0B88-2CAD-89E5-031FBE178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80A52-3A63-0FF8-B181-54988D154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07/11/2024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AAACB-51AA-8BAE-1D06-BE3861F9C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EBDAE-9650-EFB2-94B4-413CFF7EB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7F06D926-4154-1AB9-3666-FCAAA6710B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E5380967-A258-F32D-0FBE-AD3DD62E40F7}"/>
              </a:ext>
            </a:extLst>
          </p:cNvPr>
          <p:cNvSpPr/>
          <p:nvPr userDrawn="1"/>
        </p:nvSpPr>
        <p:spPr>
          <a:xfrm>
            <a:off x="440267" y="365125"/>
            <a:ext cx="11362266" cy="6127750"/>
          </a:xfrm>
          <a:prstGeom prst="round2SameRect">
            <a:avLst/>
          </a:prstGeom>
          <a:solidFill>
            <a:schemeClr val="bg1">
              <a:alpha val="89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3899695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59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42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9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71263-66C2-BA38-379A-5C281446B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0EEA7-0650-0BDF-624B-DED820873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1BC5E-C90F-E02D-4218-7B7A97CAB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07/11/2024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93A5D-5EC4-DB87-E8D6-6C7A2CA0F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36B46-5197-D93D-93EB-1D71FEBF5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32030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68B69-6821-475C-E246-5B2E70050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C4C76-90B3-4358-2CE9-16C1730B1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4F6BD8-06EC-8D3E-2045-4674E7363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29E6F-CD63-458E-7CE6-7036050E7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07/11/2024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17EF54-A9C9-F90E-704A-4A44F7924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C52629-4CD1-5C95-FFB3-27A77BBCE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369761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DE57D-9C0E-BA71-9ABD-CDFC2A8B9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6459-4E4D-4CCA-5A40-EC365C3CD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59C85-7EEC-BE41-C361-11D16278F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A217FB-150D-C73A-3816-2F70ED93E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0F5F3B-5EF1-671F-4BA5-EAA1610488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94B841-80DF-AF71-7545-BC20982CB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07/11/2024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60710E-899D-C7AE-50AF-17F4659D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02A443-B7C4-C5B2-0AF0-5B32EE2CE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324723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76FBC-8234-AB0A-0BB9-149FD9DE1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306283-2CD2-64DF-5B2E-820893747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07/11/2024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3303B-2953-C600-D8F7-2ACED7634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335B1F-2876-22AD-2D63-15E8E787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168681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11CC19-ABF0-B25F-FAB8-61FC69EC3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07/11/2024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3E55F1-5752-D6C3-1A16-AEE38B27A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4FB75-D2E9-7201-BF34-D1BE1C066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829947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28F2C-0F49-C904-A710-B08A2BD1E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D27A4-5144-1654-29D6-097047D72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FBD3DB-6237-399B-9640-BC89E5002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45DEA-9582-FC26-20BC-9D01449E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07/11/2024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096BB-4460-419E-2E86-22419736C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74451-1DEA-9C52-1A17-DE374E758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476608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7EE54-5D1A-BC58-2FDC-780832D1E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14D00A-B16E-8F9B-45FE-55BDEA0DE7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7645E-EF7C-4636-750D-038EC2301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560AD-AF15-D0FB-BF14-5219454E2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07/11/2024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A15586-BCAE-577C-E224-7C7E8A339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82A32-41AD-06A8-0426-FFABCA4E0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192885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66650B-D38D-4AB3-FAF0-C8548C8CC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44210-88D3-E863-108D-56C4BA21A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9F13B-5772-C0CE-101F-9AAB66A5F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EB6BEF-87BC-4D57-ADDD-BF15191124EE}" type="datetimeFigureOut">
              <a:rPr lang="vi-VN" smtClean="0"/>
              <a:t>07/11/2024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35488-4587-36CC-C5CE-5D2E592B94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FA8CA-4007-6499-9D17-7F2F39C41A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AA183F5-028D-1110-A941-A09107AFDC6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0557" y="0"/>
            <a:ext cx="1545996" cy="154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3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7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5A81800F-E335-0D6C-2FB5-480DF81B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A8C0EF-CDB0-04C0-6304-3B659E904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81" y="1665075"/>
            <a:ext cx="9839797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444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859F7AF-0F86-E70D-86AB-C8545660DFC8}"/>
              </a:ext>
            </a:extLst>
          </p:cNvPr>
          <p:cNvSpPr/>
          <p:nvPr/>
        </p:nvSpPr>
        <p:spPr>
          <a:xfrm>
            <a:off x="859536" y="539496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latin typeface="SVN-Nexa Rush Script" panose="020B0606040200020203" pitchFamily="34" charset="0"/>
              </a:rPr>
              <a:t>1</a:t>
            </a:r>
            <a:endParaRPr lang="vi-VN" sz="6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BB09AF-178B-5CFE-B573-FAD50D3BC5C9}"/>
              </a:ext>
            </a:extLst>
          </p:cNvPr>
          <p:cNvSpPr txBox="1"/>
          <p:nvPr/>
        </p:nvSpPr>
        <p:spPr>
          <a:xfrm>
            <a:off x="1867662" y="539496"/>
            <a:ext cx="60944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5400" b="1" dirty="0">
                <a:solidFill>
                  <a:srgbClr val="C00000"/>
                </a:solidFill>
              </a:rPr>
              <a:t>Đặt tính rồi tính.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C2DF59-6BDD-CB3A-4D0C-2153FF05273C}"/>
              </a:ext>
            </a:extLst>
          </p:cNvPr>
          <p:cNvSpPr/>
          <p:nvPr/>
        </p:nvSpPr>
        <p:spPr>
          <a:xfrm>
            <a:off x="802640" y="1788160"/>
            <a:ext cx="1940560" cy="7213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: 3,5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6615A4D-26AF-D9BE-E9F6-E6891B66782B}"/>
              </a:ext>
            </a:extLst>
          </p:cNvPr>
          <p:cNvSpPr/>
          <p:nvPr/>
        </p:nvSpPr>
        <p:spPr>
          <a:xfrm>
            <a:off x="3393440" y="1757680"/>
            <a:ext cx="2184400" cy="7213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702 : 7,2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4A3401C-AA55-3B08-7F0A-E89DD723C8C2}"/>
              </a:ext>
            </a:extLst>
          </p:cNvPr>
          <p:cNvSpPr/>
          <p:nvPr/>
        </p:nvSpPr>
        <p:spPr>
          <a:xfrm>
            <a:off x="6167120" y="1757680"/>
            <a:ext cx="2346960" cy="7213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128 : 0,25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0B509B4-0532-E463-75D7-98174F57887D}"/>
              </a:ext>
            </a:extLst>
          </p:cNvPr>
          <p:cNvSpPr/>
          <p:nvPr/>
        </p:nvSpPr>
        <p:spPr>
          <a:xfrm>
            <a:off x="9164320" y="1757680"/>
            <a:ext cx="2214880" cy="7213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 : 0,45</a:t>
            </a:r>
          </a:p>
        </p:txBody>
      </p:sp>
    </p:spTree>
    <p:extLst>
      <p:ext uri="{BB962C8B-B14F-4D97-AF65-F5344CB8AC3E}">
        <p14:creationId xmlns:p14="http://schemas.microsoft.com/office/powerpoint/2010/main" val="2078777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" grpId="0" animBg="1"/>
      <p:bldP spid="3" grpId="0" animBg="1"/>
      <p:bldP spid="5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2CAEEE0-6291-F49E-169A-2F7BD04217AF}"/>
              </a:ext>
            </a:extLst>
          </p:cNvPr>
          <p:cNvSpPr/>
          <p:nvPr/>
        </p:nvSpPr>
        <p:spPr>
          <a:xfrm>
            <a:off x="6786235" y="1428032"/>
            <a:ext cx="3339137" cy="111217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8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702 : 7,2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88BD061-B5B3-A32F-1034-264DD31AF504}"/>
              </a:ext>
            </a:extLst>
          </p:cNvPr>
          <p:cNvSpPr/>
          <p:nvPr/>
        </p:nvSpPr>
        <p:spPr>
          <a:xfrm>
            <a:off x="1639264" y="1437547"/>
            <a:ext cx="3339137" cy="111217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8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 : 3,5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7E6772-549E-062A-4ADC-63928F3C318A}"/>
              </a:ext>
            </a:extLst>
          </p:cNvPr>
          <p:cNvGrpSpPr/>
          <p:nvPr/>
        </p:nvGrpSpPr>
        <p:grpSpPr>
          <a:xfrm>
            <a:off x="1415517" y="2808219"/>
            <a:ext cx="4086876" cy="1680000"/>
            <a:chOff x="1077182" y="2981647"/>
            <a:chExt cx="6130314" cy="2520000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AC8D3C43-D73F-323D-40DA-B3E12FDB0FD7}"/>
                </a:ext>
              </a:extLst>
            </p:cNvPr>
            <p:cNvSpPr/>
            <p:nvPr/>
          </p:nvSpPr>
          <p:spPr>
            <a:xfrm>
              <a:off x="1077182" y="3109629"/>
              <a:ext cx="6130314" cy="940548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09630"/>
              <a:r>
                <a:rPr lang="en-US" sz="5334" b="1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   7     3,5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CEEFE3C-F34A-D2C5-ECC7-CA717287B900}"/>
                </a:ext>
              </a:extLst>
            </p:cNvPr>
            <p:cNvGrpSpPr/>
            <p:nvPr/>
          </p:nvGrpSpPr>
          <p:grpSpPr>
            <a:xfrm>
              <a:off x="4267200" y="2981647"/>
              <a:ext cx="2700000" cy="2520000"/>
              <a:chOff x="4267200" y="2981647"/>
              <a:chExt cx="2700000" cy="2520000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8781EE7C-0AC7-4019-91E6-9A7D68002B07}"/>
                  </a:ext>
                </a:extLst>
              </p:cNvPr>
              <p:cNvCxnSpPr/>
              <p:nvPr/>
            </p:nvCxnSpPr>
            <p:spPr>
              <a:xfrm>
                <a:off x="4267200" y="2981647"/>
                <a:ext cx="0" cy="252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86C47DCC-9FBC-D5DE-D866-3A69E57A292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5617200" y="2850847"/>
                <a:ext cx="0" cy="270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D9C753F-2A10-429C-D1D9-FA2F03461E4F}"/>
              </a:ext>
            </a:extLst>
          </p:cNvPr>
          <p:cNvCxnSpPr>
            <a:cxnSpLocks/>
          </p:cNvCxnSpPr>
          <p:nvPr/>
        </p:nvCxnSpPr>
        <p:spPr>
          <a:xfrm>
            <a:off x="4210777" y="3429000"/>
            <a:ext cx="208823" cy="6988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FB70CB8-2405-4B7D-6D89-348F8AE4B70F}"/>
              </a:ext>
            </a:extLst>
          </p:cNvPr>
          <p:cNvSpPr txBox="1"/>
          <p:nvPr/>
        </p:nvSpPr>
        <p:spPr>
          <a:xfrm>
            <a:off x="2924132" y="2782973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BDB683E-5C0C-B7D7-5443-0928FF3DC211}"/>
              </a:ext>
            </a:extLst>
          </p:cNvPr>
          <p:cNvSpPr txBox="1"/>
          <p:nvPr/>
        </p:nvSpPr>
        <p:spPr>
          <a:xfrm>
            <a:off x="3718798" y="3713757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FDC3943-2DD2-0352-E358-3BBA18992C69}"/>
              </a:ext>
            </a:extLst>
          </p:cNvPr>
          <p:cNvSpPr txBox="1"/>
          <p:nvPr/>
        </p:nvSpPr>
        <p:spPr>
          <a:xfrm>
            <a:off x="2924132" y="3735482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6CCAA41-4931-EF4F-9C7A-638BC6B90F8F}"/>
              </a:ext>
            </a:extLst>
          </p:cNvPr>
          <p:cNvGrpSpPr/>
          <p:nvPr/>
        </p:nvGrpSpPr>
        <p:grpSpPr>
          <a:xfrm>
            <a:off x="6369446" y="2873757"/>
            <a:ext cx="4298554" cy="1680000"/>
            <a:chOff x="613850" y="2981647"/>
            <a:chExt cx="6447831" cy="2520000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918FBD1C-108C-ACCE-F8FB-634983B06914}"/>
                </a:ext>
              </a:extLst>
            </p:cNvPr>
            <p:cNvSpPr/>
            <p:nvPr/>
          </p:nvSpPr>
          <p:spPr>
            <a:xfrm>
              <a:off x="613850" y="3058099"/>
              <a:ext cx="6130314" cy="940548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r>
                <a:rPr lang="en-US" sz="5334" b="1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702       7,2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E07D679-E8E1-7F72-0237-F9B14C0396EB}"/>
                </a:ext>
              </a:extLst>
            </p:cNvPr>
            <p:cNvGrpSpPr/>
            <p:nvPr/>
          </p:nvGrpSpPr>
          <p:grpSpPr>
            <a:xfrm>
              <a:off x="4541681" y="2981647"/>
              <a:ext cx="2520000" cy="2520000"/>
              <a:chOff x="4541681" y="2981647"/>
              <a:chExt cx="2520000" cy="2520000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F2004927-6D2B-50E5-460A-C85D05734BD3}"/>
                  </a:ext>
                </a:extLst>
              </p:cNvPr>
              <p:cNvCxnSpPr/>
              <p:nvPr/>
            </p:nvCxnSpPr>
            <p:spPr>
              <a:xfrm>
                <a:off x="4547081" y="2981647"/>
                <a:ext cx="0" cy="252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4EEF411E-A618-189A-590A-2D58DF71977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5801681" y="2940847"/>
                <a:ext cx="0" cy="252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FBB499C7-143D-FC7B-B836-683E5C6598EF}"/>
              </a:ext>
            </a:extLst>
          </p:cNvPr>
          <p:cNvSpPr txBox="1"/>
          <p:nvPr/>
        </p:nvSpPr>
        <p:spPr>
          <a:xfrm>
            <a:off x="6689978" y="2815559"/>
            <a:ext cx="1927131" cy="9131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7 020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0DF319C-6339-A46E-91C1-1665D2FBA91C}"/>
              </a:ext>
            </a:extLst>
          </p:cNvPr>
          <p:cNvCxnSpPr>
            <a:cxnSpLocks/>
          </p:cNvCxnSpPr>
          <p:nvPr/>
        </p:nvCxnSpPr>
        <p:spPr>
          <a:xfrm>
            <a:off x="9440664" y="3445580"/>
            <a:ext cx="237683" cy="367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E58EA54D-AAE2-2677-4CF1-ABAE57ED1627}"/>
              </a:ext>
            </a:extLst>
          </p:cNvPr>
          <p:cNvSpPr txBox="1"/>
          <p:nvPr/>
        </p:nvSpPr>
        <p:spPr>
          <a:xfrm>
            <a:off x="9046330" y="3697851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D0F2F34-ED76-1C51-BC09-36B64B7510D3}"/>
              </a:ext>
            </a:extLst>
          </p:cNvPr>
          <p:cNvSpPr txBox="1"/>
          <p:nvPr/>
        </p:nvSpPr>
        <p:spPr>
          <a:xfrm>
            <a:off x="9477152" y="3706956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214F7C7-383B-5FD1-BF2B-AB336DA9F8D0}"/>
              </a:ext>
            </a:extLst>
          </p:cNvPr>
          <p:cNvSpPr txBox="1"/>
          <p:nvPr/>
        </p:nvSpPr>
        <p:spPr>
          <a:xfrm>
            <a:off x="7255507" y="3649401"/>
            <a:ext cx="966931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F96C3A2-F8AE-4C52-4CFB-86DC25CD8E2A}"/>
              </a:ext>
            </a:extLst>
          </p:cNvPr>
          <p:cNvSpPr txBox="1"/>
          <p:nvPr/>
        </p:nvSpPr>
        <p:spPr>
          <a:xfrm rot="10800000" flipV="1">
            <a:off x="9821365" y="3711901"/>
            <a:ext cx="731413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0A9B995-EC80-E3F4-0FC3-9FF270C4C811}"/>
              </a:ext>
            </a:extLst>
          </p:cNvPr>
          <p:cNvSpPr txBox="1"/>
          <p:nvPr/>
        </p:nvSpPr>
        <p:spPr>
          <a:xfrm>
            <a:off x="8076540" y="3639657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732A7BC-165C-4C30-5096-CF63F1947998}"/>
              </a:ext>
            </a:extLst>
          </p:cNvPr>
          <p:cNvSpPr txBox="1"/>
          <p:nvPr/>
        </p:nvSpPr>
        <p:spPr>
          <a:xfrm>
            <a:off x="7593778" y="4348571"/>
            <a:ext cx="966931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65E6A58-961D-00A1-C0FA-6458735A7DF8}"/>
              </a:ext>
            </a:extLst>
          </p:cNvPr>
          <p:cNvSpPr txBox="1"/>
          <p:nvPr/>
        </p:nvSpPr>
        <p:spPr>
          <a:xfrm>
            <a:off x="8399951" y="4343536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CC446A3-B769-BB0B-60A7-0062D9DF79E4}"/>
              </a:ext>
            </a:extLst>
          </p:cNvPr>
          <p:cNvSpPr txBox="1"/>
          <p:nvPr/>
        </p:nvSpPr>
        <p:spPr>
          <a:xfrm rot="10800000" flipV="1">
            <a:off x="10102038" y="3682593"/>
            <a:ext cx="731413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F49D311-1DE1-2E80-B4A9-A4A972DBBD0E}"/>
              </a:ext>
            </a:extLst>
          </p:cNvPr>
          <p:cNvSpPr txBox="1"/>
          <p:nvPr/>
        </p:nvSpPr>
        <p:spPr>
          <a:xfrm>
            <a:off x="8418626" y="5054479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09673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/>
      <p:bldP spid="49" grpId="0" animBg="1"/>
      <p:bldP spid="51" grpId="0" animBg="1"/>
      <p:bldP spid="52" grpId="0"/>
      <p:bldP spid="53" grpId="0"/>
      <p:bldP spid="54" grpId="0" animBg="1"/>
      <p:bldP spid="55" grpId="0"/>
      <p:bldP spid="56" grpId="0"/>
      <p:bldP spid="57" grpId="0"/>
      <p:bldP spid="58" grpId="0" animBg="1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74F6FA2-E183-786D-46ED-CEBDD9F96B2A}"/>
              </a:ext>
            </a:extLst>
          </p:cNvPr>
          <p:cNvSpPr/>
          <p:nvPr/>
        </p:nvSpPr>
        <p:spPr>
          <a:xfrm>
            <a:off x="6786235" y="1428032"/>
            <a:ext cx="3339137" cy="111217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8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54 : 0,45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2646B8DA-2FBA-6E2F-6004-F13938B3261D}"/>
              </a:ext>
            </a:extLst>
          </p:cNvPr>
          <p:cNvSpPr/>
          <p:nvPr/>
        </p:nvSpPr>
        <p:spPr>
          <a:xfrm>
            <a:off x="1639264" y="1437547"/>
            <a:ext cx="3339137" cy="111217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8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128 : 0,25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90293A3-79AD-BB15-775D-46D25344AFFA}"/>
              </a:ext>
            </a:extLst>
          </p:cNvPr>
          <p:cNvGrpSpPr/>
          <p:nvPr/>
        </p:nvGrpSpPr>
        <p:grpSpPr>
          <a:xfrm>
            <a:off x="1415517" y="2808219"/>
            <a:ext cx="4086876" cy="1680000"/>
            <a:chOff x="1077182" y="2981647"/>
            <a:chExt cx="6130314" cy="2520000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EEB8BD03-6D89-C5F3-1D86-92B03CB7A70B}"/>
                </a:ext>
              </a:extLst>
            </p:cNvPr>
            <p:cNvSpPr/>
            <p:nvPr/>
          </p:nvSpPr>
          <p:spPr>
            <a:xfrm>
              <a:off x="1077182" y="3109629"/>
              <a:ext cx="6130314" cy="940548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r>
                <a:rPr lang="en-US" sz="5334" b="1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128    0,25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F73779B-9099-E18F-7734-C702A73BAFB7}"/>
                </a:ext>
              </a:extLst>
            </p:cNvPr>
            <p:cNvGrpSpPr/>
            <p:nvPr/>
          </p:nvGrpSpPr>
          <p:grpSpPr>
            <a:xfrm>
              <a:off x="4267200" y="2981647"/>
              <a:ext cx="2700000" cy="2520000"/>
              <a:chOff x="4267200" y="2981647"/>
              <a:chExt cx="2700000" cy="2520000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5F8CE84E-9B6B-88C1-769A-B311CE78EB24}"/>
                  </a:ext>
                </a:extLst>
              </p:cNvPr>
              <p:cNvCxnSpPr/>
              <p:nvPr/>
            </p:nvCxnSpPr>
            <p:spPr>
              <a:xfrm>
                <a:off x="4267200" y="2981647"/>
                <a:ext cx="0" cy="252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F684B8EB-C506-E43D-052A-74E0A26B640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5617200" y="2850847"/>
                <a:ext cx="0" cy="270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9C00069-F3C5-6675-9E16-397648D0C86E}"/>
              </a:ext>
            </a:extLst>
          </p:cNvPr>
          <p:cNvCxnSpPr>
            <a:cxnSpLocks/>
          </p:cNvCxnSpPr>
          <p:nvPr/>
        </p:nvCxnSpPr>
        <p:spPr>
          <a:xfrm>
            <a:off x="4089373" y="3429000"/>
            <a:ext cx="208823" cy="6988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3CA6C680-B3A1-0D15-69A7-A50DDF59FFB1}"/>
              </a:ext>
            </a:extLst>
          </p:cNvPr>
          <p:cNvSpPr txBox="1"/>
          <p:nvPr/>
        </p:nvSpPr>
        <p:spPr>
          <a:xfrm>
            <a:off x="1138036" y="2738726"/>
            <a:ext cx="2318263" cy="9131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12 800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AE93111-A2D1-96E7-4421-029827F2A3A0}"/>
              </a:ext>
            </a:extLst>
          </p:cNvPr>
          <p:cNvSpPr txBox="1"/>
          <p:nvPr/>
        </p:nvSpPr>
        <p:spPr>
          <a:xfrm>
            <a:off x="3734655" y="3721077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A2CF182-5E97-DCE4-F703-34065901D58E}"/>
              </a:ext>
            </a:extLst>
          </p:cNvPr>
          <p:cNvSpPr txBox="1"/>
          <p:nvPr/>
        </p:nvSpPr>
        <p:spPr>
          <a:xfrm>
            <a:off x="2097822" y="3716907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EF073B4-0AAE-C6D1-88C2-9CCC96D1E3B0}"/>
              </a:ext>
            </a:extLst>
          </p:cNvPr>
          <p:cNvSpPr txBox="1"/>
          <p:nvPr/>
        </p:nvSpPr>
        <p:spPr>
          <a:xfrm>
            <a:off x="2490551" y="3724993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41AEAA3-1680-62C3-56DF-B5463E3A7C61}"/>
              </a:ext>
            </a:extLst>
          </p:cNvPr>
          <p:cNvSpPr txBox="1"/>
          <p:nvPr/>
        </p:nvSpPr>
        <p:spPr>
          <a:xfrm>
            <a:off x="4111528" y="3713758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FB0FE84-6B14-DD07-ECC2-270294B62FA0}"/>
              </a:ext>
            </a:extLst>
          </p:cNvPr>
          <p:cNvSpPr txBox="1"/>
          <p:nvPr/>
        </p:nvSpPr>
        <p:spPr>
          <a:xfrm>
            <a:off x="2498233" y="4470257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721F8BC-94D3-158C-ADAD-4ACBB5AD2D9B}"/>
              </a:ext>
            </a:extLst>
          </p:cNvPr>
          <p:cNvSpPr txBox="1"/>
          <p:nvPr/>
        </p:nvSpPr>
        <p:spPr>
          <a:xfrm>
            <a:off x="2892879" y="4471315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580BB41-C813-474D-B6E0-23539D8CB407}"/>
              </a:ext>
            </a:extLst>
          </p:cNvPr>
          <p:cNvSpPr txBox="1"/>
          <p:nvPr/>
        </p:nvSpPr>
        <p:spPr>
          <a:xfrm>
            <a:off x="4465225" y="3723265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9D806BD-EDE2-58AD-10F4-C925B467E1C6}"/>
              </a:ext>
            </a:extLst>
          </p:cNvPr>
          <p:cNvSpPr txBox="1"/>
          <p:nvPr/>
        </p:nvSpPr>
        <p:spPr>
          <a:xfrm>
            <a:off x="2901220" y="5199005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6B48232-5F03-41B4-DDE6-48DD316DF4F9}"/>
              </a:ext>
            </a:extLst>
          </p:cNvPr>
          <p:cNvGrpSpPr/>
          <p:nvPr/>
        </p:nvGrpSpPr>
        <p:grpSpPr>
          <a:xfrm>
            <a:off x="6857260" y="2873757"/>
            <a:ext cx="4086876" cy="1680000"/>
            <a:chOff x="1345571" y="2981647"/>
            <a:chExt cx="6130314" cy="2520000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4C46FDF4-9725-C872-66A4-E75C65C7567B}"/>
                </a:ext>
              </a:extLst>
            </p:cNvPr>
            <p:cNvSpPr/>
            <p:nvPr/>
          </p:nvSpPr>
          <p:spPr>
            <a:xfrm>
              <a:off x="1345571" y="3012528"/>
              <a:ext cx="6130314" cy="940548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r>
                <a:rPr lang="en-US" sz="5334" b="1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54    0,45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3EFC2D8-2324-E680-3CFB-95B1D9A5D187}"/>
                </a:ext>
              </a:extLst>
            </p:cNvPr>
            <p:cNvGrpSpPr/>
            <p:nvPr/>
          </p:nvGrpSpPr>
          <p:grpSpPr>
            <a:xfrm>
              <a:off x="4267200" y="2981647"/>
              <a:ext cx="2520000" cy="2520000"/>
              <a:chOff x="4267200" y="2981647"/>
              <a:chExt cx="2520000" cy="2520000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938BCA53-3E9E-FC67-DDF2-A1B5B89DE2A7}"/>
                  </a:ext>
                </a:extLst>
              </p:cNvPr>
              <p:cNvCxnSpPr/>
              <p:nvPr/>
            </p:nvCxnSpPr>
            <p:spPr>
              <a:xfrm>
                <a:off x="4267200" y="2981647"/>
                <a:ext cx="0" cy="252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FA581171-19A8-2867-B2F0-A2B8616F0F3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5527200" y="2940847"/>
                <a:ext cx="0" cy="252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6FA7849A-C1BE-8166-4763-A0B744D3DB05}"/>
              </a:ext>
            </a:extLst>
          </p:cNvPr>
          <p:cNvSpPr txBox="1"/>
          <p:nvPr/>
        </p:nvSpPr>
        <p:spPr>
          <a:xfrm>
            <a:off x="6737476" y="2801426"/>
            <a:ext cx="1927131" cy="9131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5 400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4BBD462-FE03-400F-C1DC-87D843808803}"/>
              </a:ext>
            </a:extLst>
          </p:cNvPr>
          <p:cNvCxnSpPr>
            <a:cxnSpLocks/>
          </p:cNvCxnSpPr>
          <p:nvPr/>
        </p:nvCxnSpPr>
        <p:spPr>
          <a:xfrm>
            <a:off x="9302919" y="3427219"/>
            <a:ext cx="237683" cy="367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1DE7F4B9-FB03-1B9E-D6E6-E05E7AF31E82}"/>
              </a:ext>
            </a:extLst>
          </p:cNvPr>
          <p:cNvSpPr txBox="1"/>
          <p:nvPr/>
        </p:nvSpPr>
        <p:spPr>
          <a:xfrm>
            <a:off x="8997206" y="3713757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11EF589-29A6-B411-9E26-D502FC0DAB78}"/>
              </a:ext>
            </a:extLst>
          </p:cNvPr>
          <p:cNvSpPr txBox="1"/>
          <p:nvPr/>
        </p:nvSpPr>
        <p:spPr>
          <a:xfrm>
            <a:off x="7277137" y="3708365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AC600A9-D1E1-F349-2FEA-F7490BD28AF6}"/>
              </a:ext>
            </a:extLst>
          </p:cNvPr>
          <p:cNvSpPr txBox="1"/>
          <p:nvPr/>
        </p:nvSpPr>
        <p:spPr>
          <a:xfrm>
            <a:off x="7669866" y="3716452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6E92AC3-B4D9-A5C3-D99B-0B03B7F95A4F}"/>
              </a:ext>
            </a:extLst>
          </p:cNvPr>
          <p:cNvSpPr txBox="1"/>
          <p:nvPr/>
        </p:nvSpPr>
        <p:spPr>
          <a:xfrm>
            <a:off x="9349475" y="3735482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A36B0AA-5DB3-9DC0-2276-17A5CC365461}"/>
              </a:ext>
            </a:extLst>
          </p:cNvPr>
          <p:cNvSpPr txBox="1"/>
          <p:nvPr/>
        </p:nvSpPr>
        <p:spPr>
          <a:xfrm>
            <a:off x="7662231" y="4470257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1933381-4B3E-3BF9-8600-82948E526260}"/>
              </a:ext>
            </a:extLst>
          </p:cNvPr>
          <p:cNvSpPr txBox="1"/>
          <p:nvPr/>
        </p:nvSpPr>
        <p:spPr>
          <a:xfrm>
            <a:off x="8122346" y="4478344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C900374-18ED-B1A4-EF52-6B6591401049}"/>
              </a:ext>
            </a:extLst>
          </p:cNvPr>
          <p:cNvSpPr txBox="1"/>
          <p:nvPr/>
        </p:nvSpPr>
        <p:spPr>
          <a:xfrm>
            <a:off x="9753600" y="3715108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484CF72-7B5D-D6A3-546B-070C2C65987F}"/>
              </a:ext>
            </a:extLst>
          </p:cNvPr>
          <p:cNvSpPr txBox="1"/>
          <p:nvPr/>
        </p:nvSpPr>
        <p:spPr>
          <a:xfrm>
            <a:off x="8114711" y="5194838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318242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/>
      <p:bldP spid="47" grpId="0"/>
      <p:bldP spid="48" grpId="0" animBg="1"/>
      <p:bldP spid="49" grpId="0"/>
      <p:bldP spid="50" grpId="0"/>
      <p:bldP spid="51" grpId="0" animBg="1"/>
      <p:bldP spid="52" grpId="0"/>
      <p:bldP spid="58" grpId="0" animBg="1"/>
      <p:bldP spid="60" grpId="0" animBg="1"/>
      <p:bldP spid="61" grpId="0"/>
      <p:bldP spid="62" grpId="0"/>
      <p:bldP spid="63" grpId="0" animBg="1"/>
      <p:bldP spid="64" grpId="0"/>
      <p:bldP spid="65" grpId="0"/>
      <p:bldP spid="66" grpId="0" animBg="1"/>
      <p:bldP spid="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73EC75F-24C2-7233-B2F5-B95FB8EFFA2E}"/>
              </a:ext>
            </a:extLst>
          </p:cNvPr>
          <p:cNvGrpSpPr/>
          <p:nvPr/>
        </p:nvGrpSpPr>
        <p:grpSpPr>
          <a:xfrm>
            <a:off x="859536" y="539496"/>
            <a:ext cx="10590784" cy="1754326"/>
            <a:chOff x="859536" y="539496"/>
            <a:chExt cx="10590784" cy="175432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859F7AF-0F86-E70D-86AB-C8545660DFC8}"/>
                </a:ext>
              </a:extLst>
            </p:cNvPr>
            <p:cNvSpPr/>
            <p:nvPr/>
          </p:nvSpPr>
          <p:spPr>
            <a:xfrm>
              <a:off x="859536" y="539496"/>
              <a:ext cx="914400" cy="9144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>
                  <a:latin typeface="SVN-Nexa Rush Script" panose="020B0606040200020203" pitchFamily="34" charset="0"/>
                </a:rPr>
                <a:t>2</a:t>
              </a:r>
              <a:endParaRPr lang="vi-VN" sz="66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7BB09AF-178B-5CFE-B573-FAD50D3BC5C9}"/>
                </a:ext>
              </a:extLst>
            </p:cNvPr>
            <p:cNvSpPr txBox="1"/>
            <p:nvPr/>
          </p:nvSpPr>
          <p:spPr>
            <a:xfrm>
              <a:off x="1867662" y="539496"/>
              <a:ext cx="9582658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Một nhà khảo cổ đã đổ hết 15 </a:t>
              </a:r>
              <a:r>
                <a:rPr lang="vi-VN" sz="3600" b="1" i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vi-VN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dầu vào các rô-bốt chuột chũi, mỗi rô-bốt 0,75 </a:t>
              </a:r>
              <a:r>
                <a:rPr lang="vi-VN" sz="3600" b="1" i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vi-VN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dầu. Vậy có tất cả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rô-bốt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chuột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chũi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EE3BF1C1-2198-3A07-A957-C7C2E40C67BC}"/>
                </a:ext>
              </a:extLst>
            </p:cNvPr>
            <p:cNvSpPr/>
            <p:nvPr/>
          </p:nvSpPr>
          <p:spPr>
            <a:xfrm>
              <a:off x="2560320" y="1737360"/>
              <a:ext cx="680720" cy="48768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B339E85-1481-FB9F-A99C-E20D25997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830" y="2365692"/>
            <a:ext cx="5194990" cy="34966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165806-0A71-4F2E-F3DB-39DFDAF2F260}"/>
              </a:ext>
            </a:extLst>
          </p:cNvPr>
          <p:cNvSpPr txBox="1"/>
          <p:nvPr/>
        </p:nvSpPr>
        <p:spPr>
          <a:xfrm>
            <a:off x="629920" y="3017520"/>
            <a:ext cx="5963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chuột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chũi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 : 0,75 = 20 (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20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380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859F7AF-0F86-E70D-86AB-C8545660DFC8}"/>
              </a:ext>
            </a:extLst>
          </p:cNvPr>
          <p:cNvSpPr/>
          <p:nvPr/>
        </p:nvSpPr>
        <p:spPr>
          <a:xfrm>
            <a:off x="859536" y="539496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latin typeface="SVN-Nexa Rush Script" panose="020B0606040200020203" pitchFamily="34" charset="0"/>
              </a:rPr>
              <a:t>3</a:t>
            </a:r>
            <a:endParaRPr lang="vi-VN" sz="6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319434-B00C-32B9-D136-73B3D25118FD}"/>
              </a:ext>
            </a:extLst>
          </p:cNvPr>
          <p:cNvSpPr txBox="1"/>
          <p:nvPr/>
        </p:nvSpPr>
        <p:spPr>
          <a:xfrm>
            <a:off x="1898142" y="539496"/>
            <a:ext cx="94343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Cho biết trên 1,5 ha đất thu hoạch được 3 tấn hạt điều thô. Hỏi trên mỗi héc-ta đất đó, người ta thu hoạch được bao nhiêu tấn hạt điều thô?</a:t>
            </a:r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58936F14-17F4-3EBD-9EDD-EA1C5820175A}"/>
              </a:ext>
            </a:extLst>
          </p:cNvPr>
          <p:cNvSpPr/>
          <p:nvPr/>
        </p:nvSpPr>
        <p:spPr>
          <a:xfrm rot="-6723883" flipH="1">
            <a:off x="8798894" y="4969033"/>
            <a:ext cx="1403121" cy="1410171"/>
          </a:xfrm>
          <a:custGeom>
            <a:avLst/>
            <a:gdLst/>
            <a:ahLst/>
            <a:cxnLst/>
            <a:rect l="l" t="t" r="r" b="b"/>
            <a:pathLst>
              <a:path w="2104681" h="2115257">
                <a:moveTo>
                  <a:pt x="2104681" y="0"/>
                </a:moveTo>
                <a:lnTo>
                  <a:pt x="0" y="0"/>
                </a:lnTo>
                <a:lnTo>
                  <a:pt x="0" y="2115258"/>
                </a:lnTo>
                <a:lnTo>
                  <a:pt x="2104681" y="2115258"/>
                </a:lnTo>
                <a:lnTo>
                  <a:pt x="210468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5067FE-E209-E208-5889-D5E231332939}"/>
              </a:ext>
            </a:extLst>
          </p:cNvPr>
          <p:cNvSpPr txBox="1"/>
          <p:nvPr/>
        </p:nvSpPr>
        <p:spPr>
          <a:xfrm>
            <a:off x="591570" y="2010339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09630"/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endParaRPr lang="en-US" sz="32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609630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1,5 ha: 3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endParaRPr lang="en-US" sz="32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609630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héc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-ta: ?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endParaRPr lang="en-US" sz="32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4" descr="Đồng Nai: Giá hạt điều tăng sốc">
            <a:extLst>
              <a:ext uri="{FF2B5EF4-FFF2-40B4-BE49-F238E27FC236}">
                <a16:creationId xmlns:a16="http://schemas.microsoft.com/office/drawing/2014/main" id="{1B3D587D-71D4-7FEA-3A8F-444CB9EDB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471" y="2106109"/>
            <a:ext cx="3073400" cy="219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1595BC5-D227-6BAB-3F25-04A92A22A6D9}"/>
              </a:ext>
            </a:extLst>
          </p:cNvPr>
          <p:cNvSpPr txBox="1"/>
          <p:nvPr/>
        </p:nvSpPr>
        <p:spPr>
          <a:xfrm>
            <a:off x="772700" y="3840421"/>
            <a:ext cx="929658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</a:p>
          <a:p>
            <a:pPr algn="ctr" defTabSz="609630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 mỗi héc-ta đất, người ta thu hoạch được số tấn hạt điều thô là:</a:t>
            </a:r>
          </a:p>
          <a:p>
            <a:pPr algn="ctr" defTabSz="609630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: 1,5 = 2 (tấn)</a:t>
            </a:r>
          </a:p>
          <a:p>
            <a:pPr algn="r" defTabSz="609630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2 tấn</a:t>
            </a:r>
          </a:p>
        </p:txBody>
      </p:sp>
    </p:spTree>
    <p:extLst>
      <p:ext uri="{BB962C8B-B14F-4D97-AF65-F5344CB8AC3E}">
        <p14:creationId xmlns:p14="http://schemas.microsoft.com/office/powerpoint/2010/main" val="22891182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5A81800F-E335-0D6C-2FB5-480DF81B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55DD8E-DB69-0EBE-400E-AC996DCB5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057" y="1950673"/>
            <a:ext cx="9095289" cy="254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6354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508000" y="856167"/>
            <a:ext cx="11226800" cy="5722433"/>
            <a:chOff x="0" y="0"/>
            <a:chExt cx="5510277" cy="1189159"/>
          </a:xfrm>
        </p:grpSpPr>
        <p:sp>
          <p:nvSpPr>
            <p:cNvPr id="16" name="Freeform 16"/>
            <p:cNvSpPr/>
            <p:nvPr/>
          </p:nvSpPr>
          <p:spPr>
            <a:xfrm>
              <a:off x="0" y="-4073"/>
              <a:ext cx="5516668" cy="1195762"/>
            </a:xfrm>
            <a:custGeom>
              <a:avLst/>
              <a:gdLst/>
              <a:ahLst/>
              <a:cxnLst/>
              <a:rect l="l" t="t" r="r" b="b"/>
              <a:pathLst>
                <a:path w="5516668" h="1195762">
                  <a:moveTo>
                    <a:pt x="4888890" y="1141284"/>
                  </a:moveTo>
                  <a:cubicBezTo>
                    <a:pt x="4888890" y="1141284"/>
                    <a:pt x="4158015" y="1195762"/>
                    <a:pt x="3465540" y="1193141"/>
                  </a:cubicBezTo>
                  <a:cubicBezTo>
                    <a:pt x="2250489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lnTo>
                    <a:pt x="0" y="62806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740666" y="15681"/>
                    <a:pt x="3017510" y="7673"/>
                  </a:cubicBezTo>
                  <a:cubicBezTo>
                    <a:pt x="3939087" y="0"/>
                    <a:pt x="4655821" y="6979"/>
                    <a:pt x="4655821" y="6979"/>
                  </a:cubicBezTo>
                  <a:cubicBezTo>
                    <a:pt x="5024129" y="14458"/>
                    <a:pt x="5162388" y="42638"/>
                    <a:pt x="5360129" y="165219"/>
                  </a:cubicBezTo>
                  <a:cubicBezTo>
                    <a:pt x="5511146" y="258836"/>
                    <a:pt x="5516668" y="476157"/>
                    <a:pt x="5507527" y="628060"/>
                  </a:cubicBezTo>
                  <a:lnTo>
                    <a:pt x="5507527" y="628061"/>
                  </a:lnTo>
                  <a:cubicBezTo>
                    <a:pt x="5507526" y="942635"/>
                    <a:pt x="5464742" y="1091222"/>
                    <a:pt x="4888890" y="1141284"/>
                  </a:cubicBezTo>
                  <a:close/>
                </a:path>
              </a:pathLst>
            </a:custGeom>
            <a:solidFill>
              <a:srgbClr val="EFC44B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3" name="Group 3"/>
          <p:cNvGrpSpPr/>
          <p:nvPr/>
        </p:nvGrpSpPr>
        <p:grpSpPr>
          <a:xfrm>
            <a:off x="4623833" y="381000"/>
            <a:ext cx="2489200" cy="1016000"/>
            <a:chOff x="0" y="0"/>
            <a:chExt cx="10850347" cy="1189159"/>
          </a:xfrm>
        </p:grpSpPr>
        <p:sp>
          <p:nvSpPr>
            <p:cNvPr id="34" name="Freeform 4"/>
            <p:cNvSpPr/>
            <p:nvPr/>
          </p:nvSpPr>
          <p:spPr>
            <a:xfrm>
              <a:off x="0" y="-4073"/>
              <a:ext cx="10856738" cy="1195762"/>
            </a:xfrm>
            <a:custGeom>
              <a:avLst/>
              <a:gdLst/>
              <a:ahLst/>
              <a:cxnLst/>
              <a:rect l="l" t="t" r="r" b="b"/>
              <a:pathLst>
                <a:path w="10856738" h="1195762">
                  <a:moveTo>
                    <a:pt x="10228960" y="1141284"/>
                  </a:moveTo>
                  <a:cubicBezTo>
                    <a:pt x="10228960" y="1141284"/>
                    <a:pt x="9498085" y="1195762"/>
                    <a:pt x="8039212" y="1193141"/>
                  </a:cubicBezTo>
                  <a:cubicBezTo>
                    <a:pt x="4046073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lnTo>
                    <a:pt x="0" y="62806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370592" y="15681"/>
                    <a:pt x="6566808" y="7673"/>
                  </a:cubicBezTo>
                  <a:cubicBezTo>
                    <a:pt x="9279158" y="0"/>
                    <a:pt x="9995891" y="6979"/>
                    <a:pt x="9995891" y="6979"/>
                  </a:cubicBezTo>
                  <a:cubicBezTo>
                    <a:pt x="10364199" y="14458"/>
                    <a:pt x="10502459" y="42638"/>
                    <a:pt x="10700199" y="165219"/>
                  </a:cubicBezTo>
                  <a:cubicBezTo>
                    <a:pt x="10851216" y="258836"/>
                    <a:pt x="10856738" y="476157"/>
                    <a:pt x="10847598" y="628060"/>
                  </a:cubicBezTo>
                  <a:lnTo>
                    <a:pt x="10847598" y="628061"/>
                  </a:lnTo>
                  <a:cubicBezTo>
                    <a:pt x="10847597" y="942635"/>
                    <a:pt x="10804813" y="1091222"/>
                    <a:pt x="10228960" y="1141284"/>
                  </a:cubicBezTo>
                  <a:close/>
                </a:path>
              </a:pathLst>
            </a:custGeom>
            <a:solidFill>
              <a:srgbClr val="AD3E25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623833" y="559568"/>
            <a:ext cx="248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73200" y="1676161"/>
            <a:ext cx="9652000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: 2,5;               13 : 0,26;               72 : 0,6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2916143"/>
            <a:ext cx="4442353" cy="44423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68E2E9-6E2E-D01A-69D9-112DE4F9FFD8}"/>
              </a:ext>
            </a:extLst>
          </p:cNvPr>
          <p:cNvSpPr txBox="1"/>
          <p:nvPr/>
        </p:nvSpPr>
        <p:spPr>
          <a:xfrm>
            <a:off x="1991360" y="258064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+mj-lt"/>
              </a:rPr>
              <a:t>= 2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4BADFB-A2BC-80C6-87CA-DE17892BD31E}"/>
              </a:ext>
            </a:extLst>
          </p:cNvPr>
          <p:cNvSpPr txBox="1"/>
          <p:nvPr/>
        </p:nvSpPr>
        <p:spPr>
          <a:xfrm>
            <a:off x="5699760" y="247904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+mj-lt"/>
              </a:rPr>
              <a:t>= 50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7DE161-5A22-7739-EEED-1F069B3F4F50}"/>
              </a:ext>
            </a:extLst>
          </p:cNvPr>
          <p:cNvSpPr txBox="1"/>
          <p:nvPr/>
        </p:nvSpPr>
        <p:spPr>
          <a:xfrm>
            <a:off x="9225280" y="246888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+mj-lt"/>
              </a:rPr>
              <a:t>= 120</a:t>
            </a:r>
          </a:p>
        </p:txBody>
      </p:sp>
    </p:spTree>
    <p:extLst>
      <p:ext uri="{BB962C8B-B14F-4D97-AF65-F5344CB8AC3E}">
        <p14:creationId xmlns:p14="http://schemas.microsoft.com/office/powerpoint/2010/main" val="25364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5A81800F-E335-0D6C-2FB5-480DF81B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100A5C-F1D8-9910-E4EA-A96109AD8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168" y="1678753"/>
            <a:ext cx="8748518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43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799D648A-575B-1853-FE7D-9F7ECB8962DB}"/>
              </a:ext>
            </a:extLst>
          </p:cNvPr>
          <p:cNvSpPr/>
          <p:nvPr/>
        </p:nvSpPr>
        <p:spPr>
          <a:xfrm>
            <a:off x="548822" y="2611120"/>
            <a:ext cx="2428772" cy="4246880"/>
          </a:xfrm>
          <a:custGeom>
            <a:avLst/>
            <a:gdLst/>
            <a:ahLst/>
            <a:cxnLst/>
            <a:rect l="l" t="t" r="r" b="b"/>
            <a:pathLst>
              <a:path w="1508964" h="3160134">
                <a:moveTo>
                  <a:pt x="0" y="0"/>
                </a:moveTo>
                <a:lnTo>
                  <a:pt x="1508964" y="0"/>
                </a:lnTo>
                <a:lnTo>
                  <a:pt x="1508964" y="3160134"/>
                </a:lnTo>
                <a:lnTo>
                  <a:pt x="0" y="3160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5" name="Nhóm 2">
            <a:extLst>
              <a:ext uri="{FF2B5EF4-FFF2-40B4-BE49-F238E27FC236}">
                <a16:creationId xmlns:a16="http://schemas.microsoft.com/office/drawing/2014/main" id="{1F14EC97-C3DA-0131-8366-790ABB0465FA}"/>
              </a:ext>
            </a:extLst>
          </p:cNvPr>
          <p:cNvGrpSpPr/>
          <p:nvPr/>
        </p:nvGrpSpPr>
        <p:grpSpPr>
          <a:xfrm flipH="1">
            <a:off x="2892801" y="820008"/>
            <a:ext cx="7277358" cy="1532206"/>
            <a:chOff x="1099123" y="2325302"/>
            <a:chExt cx="7173783" cy="2988536"/>
          </a:xfrm>
        </p:grpSpPr>
        <p:sp>
          <p:nvSpPr>
            <p:cNvPr id="9" name="Bong bóng Lời nói: Hình chữ nhật với Góc Tròn 3">
              <a:extLst>
                <a:ext uri="{FF2B5EF4-FFF2-40B4-BE49-F238E27FC236}">
                  <a16:creationId xmlns:a16="http://schemas.microsoft.com/office/drawing/2014/main" id="{4C26A7E2-E316-23FB-9C8F-4D35CFDD5CF6}"/>
                </a:ext>
              </a:extLst>
            </p:cNvPr>
            <p:cNvSpPr/>
            <p:nvPr/>
          </p:nvSpPr>
          <p:spPr>
            <a:xfrm flipH="1">
              <a:off x="1099123" y="2399373"/>
              <a:ext cx="7173783" cy="2662356"/>
            </a:xfrm>
            <a:prstGeom prst="wedgeRoundRectCallout">
              <a:avLst>
                <a:gd name="adj1" fmla="val -62590"/>
                <a:gd name="adj2" fmla="val 55897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 Placeholder 7">
              <a:extLst>
                <a:ext uri="{FF2B5EF4-FFF2-40B4-BE49-F238E27FC236}">
                  <a16:creationId xmlns:a16="http://schemas.microsoft.com/office/drawing/2014/main" id="{429E8E9F-4976-4FD6-60FC-D63CBC51130B}"/>
                </a:ext>
              </a:extLst>
            </p:cNvPr>
            <p:cNvSpPr txBox="1">
              <a:spLocks/>
            </p:cNvSpPr>
            <p:nvPr/>
          </p:nvSpPr>
          <p:spPr>
            <a:xfrm>
              <a:off x="1553957" y="2325302"/>
              <a:ext cx="6213646" cy="2988536"/>
            </a:xfrm>
            <a:prstGeom prst="wedgeRoundRectCallou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 chia số tự nhiên cho một số tự nhiên ta làm như thế nào?</a:t>
              </a:r>
              <a:endPara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BCD3F72-52D5-9A43-F791-58A4F30B67A9}"/>
              </a:ext>
            </a:extLst>
          </p:cNvPr>
          <p:cNvSpPr/>
          <p:nvPr/>
        </p:nvSpPr>
        <p:spPr>
          <a:xfrm>
            <a:off x="3058160" y="2722880"/>
            <a:ext cx="8544560" cy="35864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</a:rPr>
              <a:t>Khi chia một số tự nhiên cho một số tự nhiên mà còn dư, ta tiếp tục chia như sau: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</a:rPr>
              <a:t>Viết dấu phẩy vào bên phải thương.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</a:rPr>
              <a:t>Viết thêm vào bên phải số dư một chữ số 0 rồi chia tiếp.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</a:rPr>
              <a:t>Nếu còn dư nữa, ta lại viết thêm vào bên phải số dư một chữ số 0 rồi tiếp tục chia và có thể cứ làm như thế mãi.</a:t>
            </a:r>
          </a:p>
        </p:txBody>
      </p:sp>
    </p:spTree>
    <p:extLst>
      <p:ext uri="{BB962C8B-B14F-4D97-AF65-F5344CB8AC3E}">
        <p14:creationId xmlns:p14="http://schemas.microsoft.com/office/powerpoint/2010/main" val="3072962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12EC7-3A68-9EB2-EEDB-9595D7B69A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A07BD6-A688-68A5-9E9E-B0A9620E03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beach with umbrella and sunglasses&#10;&#10;Description automatically generated">
            <a:extLst>
              <a:ext uri="{FF2B5EF4-FFF2-40B4-BE49-F238E27FC236}">
                <a16:creationId xmlns:a16="http://schemas.microsoft.com/office/drawing/2014/main" id="{42417023-534C-C28C-D068-0B4C01685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4AD71E-EF17-F517-5703-0E7B9AC39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608" y="494798"/>
            <a:ext cx="2522539" cy="11630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05DF1D-FE11-8E4A-55F8-754F92631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8330" y="1586660"/>
            <a:ext cx="3170195" cy="9632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0919EE-02FC-C012-F2D4-63D17178FB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393" y="2728719"/>
            <a:ext cx="11040813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188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5A81800F-E335-0D6C-2FB5-480DF81B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625008-620D-DA11-12BA-19D7F7AE1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82" y="1648813"/>
            <a:ext cx="10473836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55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779258-A0AF-561A-A74C-C0542FF6040C}"/>
              </a:ext>
            </a:extLst>
          </p:cNvPr>
          <p:cNvSpPr txBox="1"/>
          <p:nvPr/>
        </p:nvSpPr>
        <p:spPr>
          <a:xfrm>
            <a:off x="2580640" y="548640"/>
            <a:ext cx="73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7E6AE5-FC62-5AEC-3B92-E17F9C2A2A62}"/>
              </a:ext>
            </a:extLst>
          </p:cNvPr>
          <p:cNvSpPr txBox="1"/>
          <p:nvPr/>
        </p:nvSpPr>
        <p:spPr>
          <a:xfrm>
            <a:off x="812800" y="1097280"/>
            <a:ext cx="73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1407E2D-DAB0-D8A8-6CA4-8A7A18670AC6}"/>
              </a:ext>
            </a:extLst>
          </p:cNvPr>
          <p:cNvSpPr/>
          <p:nvPr/>
        </p:nvSpPr>
        <p:spPr>
          <a:xfrm>
            <a:off x="3911600" y="1788160"/>
            <a:ext cx="5598160" cy="7010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4,5 : 9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(4,5 x 10) : (9 x 10).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AF086E-5D90-7C76-4C43-391CD6774A09}"/>
              </a:ext>
            </a:extLst>
          </p:cNvPr>
          <p:cNvSpPr txBox="1"/>
          <p:nvPr/>
        </p:nvSpPr>
        <p:spPr>
          <a:xfrm>
            <a:off x="3952240" y="2651760"/>
            <a:ext cx="73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4,5 : 9  = 0,5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53100A-493D-FFD8-1DB8-5757070F9DD5}"/>
              </a:ext>
            </a:extLst>
          </p:cNvPr>
          <p:cNvSpPr txBox="1"/>
          <p:nvPr/>
        </p:nvSpPr>
        <p:spPr>
          <a:xfrm>
            <a:off x="4033520" y="3291840"/>
            <a:ext cx="73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(4,5 x 10) : (9 x 10) = 45 : 90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6076D6-9B26-C516-3709-1B822AC9A711}"/>
              </a:ext>
            </a:extLst>
          </p:cNvPr>
          <p:cNvSpPr txBox="1"/>
          <p:nvPr/>
        </p:nvSpPr>
        <p:spPr>
          <a:xfrm>
            <a:off x="7223760" y="383032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0,5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B4A35F-B273-779D-B075-216612AF294E}"/>
              </a:ext>
            </a:extLst>
          </p:cNvPr>
          <p:cNvSpPr txBox="1"/>
          <p:nvPr/>
        </p:nvSpPr>
        <p:spPr>
          <a:xfrm>
            <a:off x="3058160" y="4409440"/>
            <a:ext cx="73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4,5 : 9 = (4,5 x 10) : (9 x 10).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3B96223-5C35-96B6-4F18-8EB77B4F9982}"/>
              </a:ext>
            </a:extLst>
          </p:cNvPr>
          <p:cNvSpPr/>
          <p:nvPr/>
        </p:nvSpPr>
        <p:spPr>
          <a:xfrm>
            <a:off x="1361440" y="5252720"/>
            <a:ext cx="9540240" cy="8940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1704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779258-A0AF-561A-A74C-C0542FF6040C}"/>
              </a:ext>
            </a:extLst>
          </p:cNvPr>
          <p:cNvSpPr txBox="1"/>
          <p:nvPr/>
        </p:nvSpPr>
        <p:spPr>
          <a:xfrm>
            <a:off x="1117600" y="518160"/>
            <a:ext cx="73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46D97F-07CF-EE78-0FD4-752328564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3171" y="765174"/>
            <a:ext cx="8634171" cy="437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20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230413F-6FC9-F40F-486F-1A12116AF5E6}"/>
              </a:ext>
            </a:extLst>
          </p:cNvPr>
          <p:cNvSpPr/>
          <p:nvPr/>
        </p:nvSpPr>
        <p:spPr>
          <a:xfrm>
            <a:off x="4318000" y="518160"/>
            <a:ext cx="3586480" cy="640080"/>
          </a:xfrm>
          <a:prstGeom prst="roundRect">
            <a:avLst/>
          </a:prstGeom>
          <a:ln>
            <a:solidFill>
              <a:srgbClr val="E41C83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57 : 9,5 = ? (dm)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FADB7C-0A97-E39B-0AD5-646C171D4A14}"/>
              </a:ext>
            </a:extLst>
          </p:cNvPr>
          <p:cNvSpPr txBox="1"/>
          <p:nvPr/>
        </p:nvSpPr>
        <p:spPr>
          <a:xfrm>
            <a:off x="853440" y="1249680"/>
            <a:ext cx="8798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57 : 9,5 = (57 x 10) : (9,5 x 10) = 570 : 95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2CA322-2501-F8F3-D290-99E16989171A}"/>
              </a:ext>
            </a:extLst>
          </p:cNvPr>
          <p:cNvSpPr txBox="1"/>
          <p:nvPr/>
        </p:nvSpPr>
        <p:spPr>
          <a:xfrm>
            <a:off x="792480" y="2001520"/>
            <a:ext cx="8798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097D31D-F82D-6BAE-C5DB-A5F787E573F0}"/>
              </a:ext>
            </a:extLst>
          </p:cNvPr>
          <p:cNvGrpSpPr/>
          <p:nvPr/>
        </p:nvGrpSpPr>
        <p:grpSpPr>
          <a:xfrm>
            <a:off x="1198880" y="2661920"/>
            <a:ext cx="2418080" cy="1056640"/>
            <a:chOff x="132080" y="2692400"/>
            <a:chExt cx="2418080" cy="105664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FF23E41-4242-02FA-CAE6-D83316AAFD73}"/>
                </a:ext>
              </a:extLst>
            </p:cNvPr>
            <p:cNvSpPr txBox="1"/>
            <p:nvPr/>
          </p:nvSpPr>
          <p:spPr>
            <a:xfrm>
              <a:off x="132080" y="2692400"/>
              <a:ext cx="2418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57     9,5 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A384798-BFAF-C001-7E58-0A89DF0CDD4B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2814320"/>
              <a:ext cx="0" cy="93472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AE2914E-D77C-ED3F-04E4-39055DE1B6D8}"/>
                </a:ext>
              </a:extLst>
            </p:cNvPr>
            <p:cNvCxnSpPr>
              <a:cxnSpLocks/>
            </p:cNvCxnSpPr>
            <p:nvPr/>
          </p:nvCxnSpPr>
          <p:spPr>
            <a:xfrm>
              <a:off x="1209040" y="3291840"/>
              <a:ext cx="1219200" cy="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B7284B8-12C8-5371-C8B1-E3FE64B9C1E8}"/>
              </a:ext>
            </a:extLst>
          </p:cNvPr>
          <p:cNvSpPr txBox="1"/>
          <p:nvPr/>
        </p:nvSpPr>
        <p:spPr>
          <a:xfrm>
            <a:off x="3972560" y="2783840"/>
            <a:ext cx="7691120" cy="2439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 thập phân của số chia có một chữ số.</a:t>
            </a:r>
            <a:endParaRPr lang="vi-VN" sz="28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 thêm một chữ số 0 vào bên phải số bị chia được 570; bỏ dấu phẩy ở số chia được 95.</a:t>
            </a:r>
            <a:endParaRPr lang="vi-VN" sz="28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Thực hiện phép chia 570 : 95.</a:t>
            </a:r>
            <a:endParaRPr lang="vi-VN" sz="28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Vậy: 57 : 9,5 = 6 (dm).</a:t>
            </a:r>
            <a:endParaRPr lang="vi-VN" sz="28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555DAF-D0D8-FF12-E8FB-AC6944E0BAB6}"/>
              </a:ext>
            </a:extLst>
          </p:cNvPr>
          <p:cNvSpPr txBox="1"/>
          <p:nvPr/>
        </p:nvSpPr>
        <p:spPr>
          <a:xfrm>
            <a:off x="2468880" y="315976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2E716F-C5C2-89F7-F516-48AA690B9B62}"/>
              </a:ext>
            </a:extLst>
          </p:cNvPr>
          <p:cNvSpPr txBox="1"/>
          <p:nvPr/>
        </p:nvSpPr>
        <p:spPr>
          <a:xfrm>
            <a:off x="1727200" y="310896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6EAD10-DD0C-D849-A279-A4D77CA374ED}"/>
              </a:ext>
            </a:extLst>
          </p:cNvPr>
          <p:cNvSpPr txBox="1"/>
          <p:nvPr/>
        </p:nvSpPr>
        <p:spPr>
          <a:xfrm>
            <a:off x="1747520" y="263144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318E92-B545-B5CA-9595-FAFDF980328C}"/>
              </a:ext>
            </a:extLst>
          </p:cNvPr>
          <p:cNvCxnSpPr/>
          <p:nvPr/>
        </p:nvCxnSpPr>
        <p:spPr>
          <a:xfrm>
            <a:off x="2611120" y="3098800"/>
            <a:ext cx="1524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766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36BF6E-A9CA-56F1-0C22-15E7E7EC8C65}"/>
              </a:ext>
            </a:extLst>
          </p:cNvPr>
          <p:cNvSpPr/>
          <p:nvPr/>
        </p:nvSpPr>
        <p:spPr>
          <a:xfrm>
            <a:off x="1656080" y="1788160"/>
            <a:ext cx="9255760" cy="3942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rgbClr val="002060"/>
                </a:solidFill>
              </a:rPr>
              <a:t>Muốn chia một số tự nhiên cho một số thập phân ta làm như sau:</a:t>
            </a:r>
            <a:endParaRPr lang="en-US" sz="3200" b="1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</a:rPr>
              <a:t>Đếm xem có bao nhiêu chữ số ở phần thập phân của số chia thì viết thêm vào bên phải số bị chia bấy nhiêu chữ số 0.</a:t>
            </a:r>
            <a:endParaRPr lang="en-US" sz="3200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</a:rPr>
              <a:t>Bỏ dấu phẩy ở số chia rồi thực hiện phép chia như chia các số tự nhiên.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DD28FA-97AF-4D19-A341-301B21E3E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079" y="454066"/>
            <a:ext cx="4453427" cy="12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39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5A81800F-E335-0D6C-2FB5-480DF81B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9F0E1F-005B-1BA1-9E4C-E954D134E3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80" y="1820227"/>
            <a:ext cx="97536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09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578</Words>
  <Application>Microsoft Office PowerPoint</Application>
  <PresentationFormat>Widescreen</PresentationFormat>
  <Paragraphs>94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Cambria</vt:lpstr>
      <vt:lpstr>Lato Regular</vt:lpstr>
      <vt:lpstr>Open Sans</vt:lpstr>
      <vt:lpstr>SVN-Nexa Rush Script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Techsi.vn</cp:lastModifiedBy>
  <cp:revision>18</cp:revision>
  <dcterms:created xsi:type="dcterms:W3CDTF">2024-08-17T17:46:39Z</dcterms:created>
  <dcterms:modified xsi:type="dcterms:W3CDTF">2024-11-07T03:13:59Z</dcterms:modified>
</cp:coreProperties>
</file>