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4"/>
  </p:notesMasterIdLst>
  <p:sldIdLst>
    <p:sldId id="257" r:id="rId3"/>
    <p:sldId id="355" r:id="rId4"/>
    <p:sldId id="338" r:id="rId5"/>
    <p:sldId id="356" r:id="rId6"/>
    <p:sldId id="378" r:id="rId7"/>
    <p:sldId id="379" r:id="rId8"/>
    <p:sldId id="380" r:id="rId9"/>
    <p:sldId id="381" r:id="rId10"/>
    <p:sldId id="382" r:id="rId11"/>
    <p:sldId id="383" r:id="rId12"/>
    <p:sldId id="372" r:id="rId13"/>
    <p:sldId id="384" r:id="rId14"/>
    <p:sldId id="385" r:id="rId15"/>
    <p:sldId id="386" r:id="rId16"/>
    <p:sldId id="387" r:id="rId17"/>
    <p:sldId id="388" r:id="rId18"/>
    <p:sldId id="341" r:id="rId19"/>
    <p:sldId id="368" r:id="rId20"/>
    <p:sldId id="619" r:id="rId21"/>
    <p:sldId id="301" r:id="rId22"/>
    <p:sldId id="35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7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69" d="100"/>
          <a:sy n="69" d="100"/>
        </p:scale>
        <p:origin x="99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Mỗi người chúng ta rất cần phải nhận ra những khó khăn đang xảy ra với bản thân. Và quan trọng hơn là phải biết đề ra những biện pháp, cách thức giải quyết để vượt qua những khó khăn đó. Nếu không tìm được biện pháp thì sẽ không thể vượt qua khó khăn. Vậy các bước vượt qua khó khăn là gì? Có những cách cơ bản nào? Tiết học hôm nay sẽ giúp các em tìm thấy câu trả lời cho những vấn đề trên</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21</a:t>
            </a:fld>
            <a:endParaRPr lang="en-US"/>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2024/11/7</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2024/11/7</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11/7/2024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85683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11/7/2024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6315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11/7/2024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878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11/7/2024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69215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11/7/2024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006602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11/7/2024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267677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11/7/2024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754609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11/7/2024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72350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11/7/2024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3965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11/7/2024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2205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11/7/2024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88072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2024/11/7</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2024/11/7</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2024/11/7</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2024/11/7</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2024/11/7</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2024/11/7</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2024/11/7</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11/7/2024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9580789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0.sv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38.png"/><Relationship Id="rId12"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69.svg"/><Relationship Id="rId11" Type="http://schemas.openxmlformats.org/officeDocument/2006/relationships/image" Target="../media/image40.png"/><Relationship Id="rId5" Type="http://schemas.openxmlformats.org/officeDocument/2006/relationships/image" Target="../media/image37.png"/><Relationship Id="rId15" Type="http://schemas.openxmlformats.org/officeDocument/2006/relationships/image" Target="../media/image42.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39.png"/><Relationship Id="rId14" Type="http://schemas.openxmlformats.org/officeDocument/2006/relationships/image" Target="../media/image76.sv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5" name="Picture 14" descr="A white and orange text&#10;&#10;Description automatically generated">
            <a:extLst>
              <a:ext uri="{FF2B5EF4-FFF2-40B4-BE49-F238E27FC236}">
                <a16:creationId xmlns:a16="http://schemas.microsoft.com/office/drawing/2014/main" id="{88F04A5A-5DC2-7F0B-5932-3F985F6F61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pic>
        <p:nvPicPr>
          <p:cNvPr id="16" name="Picture 15" descr="A round pink label with white text and a black background&#10;&#10;Description automatically generated">
            <a:extLst>
              <a:ext uri="{FF2B5EF4-FFF2-40B4-BE49-F238E27FC236}">
                <a16:creationId xmlns:a16="http://schemas.microsoft.com/office/drawing/2014/main" id="{A64891E5-43B8-DA15-9ADF-1DE4941F165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81448" y="101751"/>
            <a:ext cx="1971600" cy="1971600"/>
          </a:xfrm>
          <a:prstGeom prst="rect">
            <a:avLst/>
          </a:prstGeom>
        </p:spPr>
      </p:pic>
      <p:pic>
        <p:nvPicPr>
          <p:cNvPr id="5" name="Picture 4">
            <a:extLst>
              <a:ext uri="{FF2B5EF4-FFF2-40B4-BE49-F238E27FC236}">
                <a16:creationId xmlns:a16="http://schemas.microsoft.com/office/drawing/2014/main" id="{EC45B9D0-9954-6ECC-C974-FFFF5E1B03E3}"/>
              </a:ext>
            </a:extLst>
          </p:cNvPr>
          <p:cNvPicPr>
            <a:picLocks noChangeAspect="1"/>
          </p:cNvPicPr>
          <p:nvPr/>
        </p:nvPicPr>
        <p:blipFill>
          <a:blip r:embed="rId14"/>
          <a:stretch>
            <a:fillRect/>
          </a:stretch>
        </p:blipFill>
        <p:spPr>
          <a:xfrm>
            <a:off x="938020" y="1512505"/>
            <a:ext cx="3084843" cy="890093"/>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biết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điều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thể</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xảy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ra</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gặp</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khăn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nếu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6" name="Picture 5">
            <a:extLst>
              <a:ext uri="{FF2B5EF4-FFF2-40B4-BE49-F238E27FC236}">
                <a16:creationId xmlns:a16="http://schemas.microsoft.com/office/drawing/2014/main" id="{A0FA1D1E-304D-824A-1775-2C07BB46E258}"/>
              </a:ext>
            </a:extLst>
          </p:cNvPr>
          <p:cNvPicPr>
            <a:picLocks noChangeAspect="1"/>
          </p:cNvPicPr>
          <p:nvPr/>
        </p:nvPicPr>
        <p:blipFill>
          <a:blip r:embed="rId2"/>
          <a:stretch>
            <a:fillRect/>
          </a:stretch>
        </p:blipFill>
        <p:spPr>
          <a:xfrm>
            <a:off x="2445067" y="1602105"/>
            <a:ext cx="8582025" cy="4933950"/>
          </a:xfrm>
          <a:prstGeom prst="rect">
            <a:avLst/>
          </a:prstGeom>
        </p:spPr>
      </p:pic>
      <p:grpSp>
        <p:nvGrpSpPr>
          <p:cNvPr id="8" name="Group 7">
            <a:extLst>
              <a:ext uri="{FF2B5EF4-FFF2-40B4-BE49-F238E27FC236}">
                <a16:creationId xmlns:a16="http://schemas.microsoft.com/office/drawing/2014/main" id="{D52F45E8-D1B6-E436-AAF1-28295224F05B}"/>
              </a:ext>
            </a:extLst>
          </p:cNvPr>
          <p:cNvGrpSpPr/>
          <p:nvPr/>
        </p:nvGrpSpPr>
        <p:grpSpPr>
          <a:xfrm>
            <a:off x="0" y="4054167"/>
            <a:ext cx="4179855" cy="2635558"/>
            <a:chOff x="3955420" y="4581371"/>
            <a:chExt cx="4179855" cy="2635558"/>
          </a:xfrm>
        </p:grpSpPr>
        <p:pic>
          <p:nvPicPr>
            <p:cNvPr id="9" name="Picture 8">
              <a:extLst>
                <a:ext uri="{FF2B5EF4-FFF2-40B4-BE49-F238E27FC236}">
                  <a16:creationId xmlns:a16="http://schemas.microsoft.com/office/drawing/2014/main" id="{8F7AFC2F-28EE-F37C-2E2E-A1C272BCDE46}"/>
                </a:ext>
              </a:extLst>
            </p:cNvPr>
            <p:cNvPicPr>
              <a:picLocks noChangeAspect="1"/>
            </p:cNvPicPr>
            <p:nvPr/>
          </p:nvPicPr>
          <p:blipFill>
            <a:blip r:embed="rId3"/>
            <a:stretch>
              <a:fillRect/>
            </a:stretch>
          </p:blipFill>
          <p:spPr>
            <a:xfrm>
              <a:off x="4506875" y="4581371"/>
              <a:ext cx="2828195" cy="2368106"/>
            </a:xfrm>
            <a:prstGeom prst="rect">
              <a:avLst/>
            </a:prstGeom>
            <a:effectLst/>
          </p:spPr>
        </p:pic>
        <p:sp>
          <p:nvSpPr>
            <p:cNvPr id="14" name="Plaque 13">
              <a:extLst>
                <a:ext uri="{FF2B5EF4-FFF2-40B4-BE49-F238E27FC236}">
                  <a16:creationId xmlns:a16="http://schemas.microsoft.com/office/drawing/2014/main" id="{51BCE8E5-3B31-B5F9-9382-9F483C30EC11}"/>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F8CA0D47-F849-47A6-CD80-5351C764D949}"/>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62753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D2E72A-8507-C52C-1F5F-74482A94A697}"/>
              </a:ext>
            </a:extLst>
          </p:cNvPr>
          <p:cNvPicPr>
            <a:picLocks noChangeAspect="1"/>
          </p:cNvPicPr>
          <p:nvPr/>
        </p:nvPicPr>
        <p:blipFill>
          <a:blip r:embed="rId2"/>
          <a:stretch>
            <a:fillRect/>
          </a:stretch>
        </p:blipFill>
        <p:spPr>
          <a:xfrm>
            <a:off x="429577" y="2861944"/>
            <a:ext cx="4677934" cy="1760855"/>
          </a:xfrm>
          <a:prstGeom prst="rect">
            <a:avLst/>
          </a:prstGeom>
        </p:spPr>
      </p:pic>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3"/>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920241"/>
            <a:ext cx="6315460" cy="40030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sợ hãi, nản chí, không muốn hành động khi gặp khó khăn thì sẽ không thể thành công trong học tập và cuộc sống, bên cạnh đó nếu cứ mãi lo lắng và sợ hãi, không dám hành động thì chúng ta không thể biết mình có thể làm được những gì, không khám phá được những khả năng của bản thân.</a:t>
            </a:r>
          </a:p>
        </p:txBody>
      </p:sp>
    </p:spTree>
    <p:extLst>
      <p:ext uri="{BB962C8B-B14F-4D97-AF65-F5344CB8AC3E}">
        <p14:creationId xmlns:p14="http://schemas.microsoft.com/office/powerpoint/2010/main" val="36539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920241"/>
            <a:ext cx="6315460" cy="370839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khi gặp khó khăn, ta giữ được bình tĩnh để suy nghĩ sáng suốt, xem tất cả mọi khó khăn, thử thách chỉ là tạm thời, chấp nhận thay đổi, thực hiện các biện pháp, điều chỉnh theo nó thì sẽ vượt qua được khó khăn và đạt được thành công.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38B3D60F-500E-D048-8E3D-223E1CABA925}"/>
              </a:ext>
            </a:extLst>
          </p:cNvPr>
          <p:cNvPicPr>
            <a:picLocks noChangeAspect="1"/>
          </p:cNvPicPr>
          <p:nvPr/>
        </p:nvPicPr>
        <p:blipFill>
          <a:blip r:embed="rId3"/>
          <a:stretch>
            <a:fillRect/>
          </a:stretch>
        </p:blipFill>
        <p:spPr>
          <a:xfrm>
            <a:off x="316865" y="2553017"/>
            <a:ext cx="4324350" cy="1609725"/>
          </a:xfrm>
          <a:prstGeom prst="rect">
            <a:avLst/>
          </a:prstGeom>
        </p:spPr>
      </p:pic>
    </p:spTree>
    <p:extLst>
      <p:ext uri="{BB962C8B-B14F-4D97-AF65-F5344CB8AC3E}">
        <p14:creationId xmlns:p14="http://schemas.microsoft.com/office/powerpoint/2010/main" val="2183976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Việc không tin vào khả năng của bản thân và sự hỗ trợ, ủng hộ của những người đáng tin cậy khi gặp khó khăn sẽ làm cho bản thân luôn mặc cảm, tự ti, không hiểu được bản thân, không xác định được điểm mạnh, điểm yếu của bản thân để xác định các biện pháp vượt qua khó khăn; dễ mắc các triệu chứng tâm lí không tốt như trầm cảm, lo âu, mệt mỏi,...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ED11A871-17D4-F118-4D15-A4171DD8B8F9}"/>
              </a:ext>
            </a:extLst>
          </p:cNvPr>
          <p:cNvPicPr>
            <a:picLocks noChangeAspect="1"/>
          </p:cNvPicPr>
          <p:nvPr/>
        </p:nvPicPr>
        <p:blipFill>
          <a:blip r:embed="rId3"/>
          <a:stretch>
            <a:fillRect/>
          </a:stretch>
        </p:blipFill>
        <p:spPr>
          <a:xfrm>
            <a:off x="274002" y="2512694"/>
            <a:ext cx="4442231" cy="1917065"/>
          </a:xfrm>
          <a:prstGeom prst="rect">
            <a:avLst/>
          </a:prstGeom>
        </p:spPr>
      </p:pic>
    </p:spTree>
    <p:extLst>
      <p:ext uri="{BB962C8B-B14F-4D97-AF65-F5344CB8AC3E}">
        <p14:creationId xmlns:p14="http://schemas.microsoft.com/office/powerpoint/2010/main" val="404359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luôn ỷ lại, chờ đợi sự giúp đỡ của người khác khi gặp khó khăn sẽ khiến bản thân có thói quen dựa dẫm, lười lao động, lười suy nghĩ, thụ động trong tư duy, thiều năng lực để đưa ra những quyết định trong những trường hợp cụ thể, không làm chủ được cuộc đời, không có bản lĩnh, sáng tạo, trở thành gánh nặng cho gia đình và xã hội,...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99E20B2E-91A7-4143-89F9-FF3FB279FC66}"/>
              </a:ext>
            </a:extLst>
          </p:cNvPr>
          <p:cNvPicPr>
            <a:picLocks noChangeAspect="1"/>
          </p:cNvPicPr>
          <p:nvPr/>
        </p:nvPicPr>
        <p:blipFill>
          <a:blip r:embed="rId3"/>
          <a:stretch>
            <a:fillRect/>
          </a:stretch>
        </p:blipFill>
        <p:spPr>
          <a:xfrm>
            <a:off x="411162" y="2447925"/>
            <a:ext cx="4257675" cy="1657350"/>
          </a:xfrm>
          <a:prstGeom prst="rect">
            <a:avLst/>
          </a:prstGeom>
        </p:spPr>
      </p:pic>
    </p:spTree>
    <p:extLst>
      <p:ext uri="{BB962C8B-B14F-4D97-AF65-F5344CB8AC3E}">
        <p14:creationId xmlns:p14="http://schemas.microsoft.com/office/powerpoint/2010/main" val="203687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303520" y="1869441"/>
            <a:ext cx="6315460" cy="404367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Khi gặp khó khăn mà không làm gì cả, hi vọng khó khăn đó tự biến mất sẽ không thể đưa đến thành công, vì những khó khăn đã xảy ra không thể tự biến mất được mà đòi hỏi phải có những hành động và biện pháp cụ thể.</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D9595B8-1357-BC79-F599-E556B9038511}"/>
              </a:ext>
            </a:extLst>
          </p:cNvPr>
          <p:cNvPicPr>
            <a:picLocks noChangeAspect="1"/>
          </p:cNvPicPr>
          <p:nvPr/>
        </p:nvPicPr>
        <p:blipFill>
          <a:blip r:embed="rId3"/>
          <a:stretch>
            <a:fillRect/>
          </a:stretch>
        </p:blipFill>
        <p:spPr>
          <a:xfrm>
            <a:off x="422592" y="2998152"/>
            <a:ext cx="4295775" cy="1247775"/>
          </a:xfrm>
          <a:prstGeom prst="rect">
            <a:avLst/>
          </a:prstGeom>
        </p:spPr>
      </p:pic>
    </p:spTree>
    <p:extLst>
      <p:ext uri="{BB962C8B-B14F-4D97-AF65-F5344CB8AC3E}">
        <p14:creationId xmlns:p14="http://schemas.microsoft.com/office/powerpoint/2010/main" val="377110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599440" y="0"/>
            <a:ext cx="10972800"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hãy vận dụng các bước dưới đây để giúp bạn vượt qua khó khăn trong những tình huống ở Hoạt động 1 phần Khám phá.</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8" name="Group 17">
            <a:extLst>
              <a:ext uri="{FF2B5EF4-FFF2-40B4-BE49-F238E27FC236}">
                <a16:creationId xmlns:a16="http://schemas.microsoft.com/office/drawing/2014/main" id="{2551739E-F10D-EBFD-5951-D50B93A22A54}"/>
              </a:ext>
            </a:extLst>
          </p:cNvPr>
          <p:cNvGrpSpPr/>
          <p:nvPr/>
        </p:nvGrpSpPr>
        <p:grpSpPr>
          <a:xfrm>
            <a:off x="447040" y="1534160"/>
            <a:ext cx="4744720" cy="1107440"/>
            <a:chOff x="772160" y="1717040"/>
            <a:chExt cx="4744720" cy="1107440"/>
          </a:xfrm>
        </p:grpSpPr>
        <p:grpSp>
          <p:nvGrpSpPr>
            <p:cNvPr id="16" name="Group 15">
              <a:extLst>
                <a:ext uri="{FF2B5EF4-FFF2-40B4-BE49-F238E27FC236}">
                  <a16:creationId xmlns:a16="http://schemas.microsoft.com/office/drawing/2014/main" id="{40DF96CA-53AB-FA2E-02FE-0F6108CCC7CF}"/>
                </a:ext>
              </a:extLst>
            </p:cNvPr>
            <p:cNvGrpSpPr/>
            <p:nvPr/>
          </p:nvGrpSpPr>
          <p:grpSpPr>
            <a:xfrm>
              <a:off x="772160" y="1717040"/>
              <a:ext cx="4744720" cy="1107440"/>
              <a:chOff x="772160" y="1717040"/>
              <a:chExt cx="4744720" cy="1107440"/>
            </a:xfrm>
          </p:grpSpPr>
          <p:sp>
            <p:nvSpPr>
              <p:cNvPr id="3" name="Rectangle: Rounded Corners 2">
                <a:extLst>
                  <a:ext uri="{FF2B5EF4-FFF2-40B4-BE49-F238E27FC236}">
                    <a16:creationId xmlns:a16="http://schemas.microsoft.com/office/drawing/2014/main" id="{124B63EA-DED9-4EAE-3B2E-9A9CE4CB4B0D}"/>
                  </a:ext>
                </a:extLst>
              </p:cNvPr>
              <p:cNvSpPr/>
              <p:nvPr/>
            </p:nvSpPr>
            <p:spPr>
              <a:xfrm>
                <a:off x="772160" y="1717040"/>
                <a:ext cx="4744720" cy="1107440"/>
              </a:xfrm>
              <a:prstGeom prst="roundRect">
                <a:avLst>
                  <a:gd name="adj" fmla="val 50000"/>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D401EC3-79A1-E6CF-382A-1CDA3660FEF8}"/>
                  </a:ext>
                </a:extLst>
              </p:cNvPr>
              <p:cNvSpPr/>
              <p:nvPr/>
            </p:nvSpPr>
            <p:spPr>
              <a:xfrm>
                <a:off x="93472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1</a:t>
                </a:r>
              </a:p>
            </p:txBody>
          </p:sp>
        </p:grpSp>
        <p:sp>
          <p:nvSpPr>
            <p:cNvPr id="17" name="TextBox 16">
              <a:extLst>
                <a:ext uri="{FF2B5EF4-FFF2-40B4-BE49-F238E27FC236}">
                  <a16:creationId xmlns:a16="http://schemas.microsoft.com/office/drawing/2014/main" id="{50E29D94-7962-1BDA-7D95-201AD7CBCA64}"/>
                </a:ext>
              </a:extLst>
            </p:cNvPr>
            <p:cNvSpPr txBox="1"/>
            <p:nvPr/>
          </p:nvSpPr>
          <p:spPr>
            <a:xfrm>
              <a:off x="1747520" y="2133600"/>
              <a:ext cx="34137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cần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quyết</a:t>
              </a:r>
              <a:endParaRPr lang="en-US" dirty="0">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6DC3A818-A0F2-BD93-BA35-F8C88F53C143}"/>
              </a:ext>
            </a:extLst>
          </p:cNvPr>
          <p:cNvGrpSpPr/>
          <p:nvPr/>
        </p:nvGrpSpPr>
        <p:grpSpPr>
          <a:xfrm>
            <a:off x="3261360" y="2773680"/>
            <a:ext cx="4744720" cy="1107440"/>
            <a:chOff x="772160" y="1717040"/>
            <a:chExt cx="4744720" cy="1107440"/>
          </a:xfrm>
        </p:grpSpPr>
        <p:grpSp>
          <p:nvGrpSpPr>
            <p:cNvPr id="20" name="Group 19">
              <a:extLst>
                <a:ext uri="{FF2B5EF4-FFF2-40B4-BE49-F238E27FC236}">
                  <a16:creationId xmlns:a16="http://schemas.microsoft.com/office/drawing/2014/main" id="{717D7B25-7C1B-F3F9-6748-F48FD270F5E7}"/>
                </a:ext>
              </a:extLst>
            </p:cNvPr>
            <p:cNvGrpSpPr/>
            <p:nvPr/>
          </p:nvGrpSpPr>
          <p:grpSpPr>
            <a:xfrm>
              <a:off x="772160" y="1717040"/>
              <a:ext cx="4744720" cy="1107440"/>
              <a:chOff x="772160" y="1717040"/>
              <a:chExt cx="4744720" cy="1107440"/>
            </a:xfrm>
          </p:grpSpPr>
          <p:sp>
            <p:nvSpPr>
              <p:cNvPr id="22" name="Rectangle: Rounded Corners 21">
                <a:extLst>
                  <a:ext uri="{FF2B5EF4-FFF2-40B4-BE49-F238E27FC236}">
                    <a16:creationId xmlns:a16="http://schemas.microsoft.com/office/drawing/2014/main" id="{C5F697E8-B0DA-8552-7D21-C7B3A118F0A9}"/>
                  </a:ext>
                </a:extLst>
              </p:cNvPr>
              <p:cNvSpPr/>
              <p:nvPr/>
            </p:nvSpPr>
            <p:spPr>
              <a:xfrm>
                <a:off x="772160" y="1717040"/>
                <a:ext cx="4744720" cy="1107440"/>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3B434F-5605-30DF-C53F-97AC0F3A7F66}"/>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2</a:t>
                </a:r>
              </a:p>
            </p:txBody>
          </p:sp>
        </p:grpSp>
        <p:sp>
          <p:nvSpPr>
            <p:cNvPr id="21" name="TextBox 20">
              <a:extLst>
                <a:ext uri="{FF2B5EF4-FFF2-40B4-BE49-F238E27FC236}">
                  <a16:creationId xmlns:a16="http://schemas.microsoft.com/office/drawing/2014/main" id="{93C47BAC-00CD-61BB-FD3F-3D42F548179F}"/>
                </a:ext>
              </a:extLst>
            </p:cNvPr>
            <p:cNvSpPr txBox="1"/>
            <p:nvPr/>
          </p:nvSpPr>
          <p:spPr>
            <a:xfrm>
              <a:off x="1747520" y="1960880"/>
              <a:ext cx="3413760" cy="646331"/>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nguyên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nhân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dẫn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đến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endParaRPr lang="en-US" dirty="0">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F99D8FA9-7675-DBBA-420B-563A8A719F9B}"/>
              </a:ext>
            </a:extLst>
          </p:cNvPr>
          <p:cNvGrpSpPr/>
          <p:nvPr/>
        </p:nvGrpSpPr>
        <p:grpSpPr>
          <a:xfrm>
            <a:off x="4318000" y="4155440"/>
            <a:ext cx="4744720" cy="1107440"/>
            <a:chOff x="772160" y="1717040"/>
            <a:chExt cx="4744720" cy="1107440"/>
          </a:xfrm>
        </p:grpSpPr>
        <p:grpSp>
          <p:nvGrpSpPr>
            <p:cNvPr id="25" name="Group 24">
              <a:extLst>
                <a:ext uri="{FF2B5EF4-FFF2-40B4-BE49-F238E27FC236}">
                  <a16:creationId xmlns:a16="http://schemas.microsoft.com/office/drawing/2014/main" id="{D4518A85-1C5A-0162-510C-F94A953601E5}"/>
                </a:ext>
              </a:extLst>
            </p:cNvPr>
            <p:cNvGrpSpPr/>
            <p:nvPr/>
          </p:nvGrpSpPr>
          <p:grpSpPr>
            <a:xfrm>
              <a:off x="772160" y="1717040"/>
              <a:ext cx="4744720" cy="1107440"/>
              <a:chOff x="772160" y="1717040"/>
              <a:chExt cx="4744720" cy="1107440"/>
            </a:xfrm>
          </p:grpSpPr>
          <p:sp>
            <p:nvSpPr>
              <p:cNvPr id="27" name="Rectangle: Rounded Corners 26">
                <a:extLst>
                  <a:ext uri="{FF2B5EF4-FFF2-40B4-BE49-F238E27FC236}">
                    <a16:creationId xmlns:a16="http://schemas.microsoft.com/office/drawing/2014/main" id="{1F51BC41-FE3D-95FC-A63F-DF8238CB219E}"/>
                  </a:ext>
                </a:extLst>
              </p:cNvPr>
              <p:cNvSpPr/>
              <p:nvPr/>
            </p:nvSpPr>
            <p:spPr>
              <a:xfrm>
                <a:off x="772160" y="1717040"/>
                <a:ext cx="4744720" cy="1107440"/>
              </a:xfrm>
              <a:prstGeom prst="roundRect">
                <a:avLst>
                  <a:gd name="adj" fmla="val 5000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9BACD82-B339-408F-752A-609E7F4CD24A}"/>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26" name="TextBox 25">
              <a:extLst>
                <a:ext uri="{FF2B5EF4-FFF2-40B4-BE49-F238E27FC236}">
                  <a16:creationId xmlns:a16="http://schemas.microsoft.com/office/drawing/2014/main" id="{B3CB0D40-B51A-6DCF-AC29-16C0E9A24724}"/>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Liệt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kê</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vượt</a:t>
              </a:r>
              <a:r>
                <a:rPr lang="en-US" dirty="0">
                  <a:latin typeface="Cambria" panose="02040503050406030204" pitchFamily="18" charset="0"/>
                  <a:ea typeface="Cambria" panose="02040503050406030204" pitchFamily="18" charset="0"/>
                </a:rPr>
                <a:t> qua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những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người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hỗ</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trợ</a:t>
              </a:r>
              <a:endParaRPr lang="en-US" dirty="0">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id="{F9789FB4-BD14-1CD7-00B2-B18B7DB264EB}"/>
              </a:ext>
            </a:extLst>
          </p:cNvPr>
          <p:cNvGrpSpPr/>
          <p:nvPr/>
        </p:nvGrpSpPr>
        <p:grpSpPr>
          <a:xfrm>
            <a:off x="6299200" y="5435600"/>
            <a:ext cx="4744720" cy="1107440"/>
            <a:chOff x="772160" y="1717040"/>
            <a:chExt cx="4744720" cy="1107440"/>
          </a:xfrm>
        </p:grpSpPr>
        <p:grpSp>
          <p:nvGrpSpPr>
            <p:cNvPr id="30" name="Group 29">
              <a:extLst>
                <a:ext uri="{FF2B5EF4-FFF2-40B4-BE49-F238E27FC236}">
                  <a16:creationId xmlns:a16="http://schemas.microsoft.com/office/drawing/2014/main" id="{3B8CEBA5-72F8-472A-17E5-A013F3E5F6CA}"/>
                </a:ext>
              </a:extLst>
            </p:cNvPr>
            <p:cNvGrpSpPr/>
            <p:nvPr/>
          </p:nvGrpSpPr>
          <p:grpSpPr>
            <a:xfrm>
              <a:off x="772160" y="1717040"/>
              <a:ext cx="4744720" cy="1107440"/>
              <a:chOff x="772160" y="1717040"/>
              <a:chExt cx="4744720" cy="1107440"/>
            </a:xfrm>
          </p:grpSpPr>
          <p:sp>
            <p:nvSpPr>
              <p:cNvPr id="32" name="Rectangle: Rounded Corners 31">
                <a:extLst>
                  <a:ext uri="{FF2B5EF4-FFF2-40B4-BE49-F238E27FC236}">
                    <a16:creationId xmlns:a16="http://schemas.microsoft.com/office/drawing/2014/main" id="{C524293A-5975-BAA7-0AC0-859CE273C7C8}"/>
                  </a:ext>
                </a:extLst>
              </p:cNvPr>
              <p:cNvSpPr/>
              <p:nvPr/>
            </p:nvSpPr>
            <p:spPr>
              <a:xfrm>
                <a:off x="772160" y="1717040"/>
                <a:ext cx="4744720" cy="1107440"/>
              </a:xfrm>
              <a:prstGeom prst="roundRect">
                <a:avLst>
                  <a:gd name="adj" fmla="val 50000"/>
                </a:avLst>
              </a:prstGeom>
              <a:solidFill>
                <a:srgbClr val="F076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35F7746-8D39-E09D-9750-21979C87B190}"/>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31" name="TextBox 30">
              <a:extLst>
                <a:ext uri="{FF2B5EF4-FFF2-40B4-BE49-F238E27FC236}">
                  <a16:creationId xmlns:a16="http://schemas.microsoft.com/office/drawing/2014/main" id="{335B8640-7B51-DD19-39AC-6F45D8FC1330}"/>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Lựa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tối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ưu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kiên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trì</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thực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hiện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endParaRPr lang="en-US" dirty="0">
                <a:latin typeface="Cambria" panose="02040503050406030204" pitchFamily="18" charset="0"/>
                <a:ea typeface="Cambria" panose="02040503050406030204" pitchFamily="18" charset="0"/>
              </a:endParaRPr>
            </a:p>
          </p:txBody>
        </p:sp>
      </p:grpSp>
      <p:cxnSp>
        <p:nvCxnSpPr>
          <p:cNvPr id="35" name="Connector: Curved 34">
            <a:extLst>
              <a:ext uri="{FF2B5EF4-FFF2-40B4-BE49-F238E27FC236}">
                <a16:creationId xmlns:a16="http://schemas.microsoft.com/office/drawing/2014/main" id="{3959D860-7764-3A25-9625-C869E8869859}"/>
              </a:ext>
            </a:extLst>
          </p:cNvPr>
          <p:cNvCxnSpPr>
            <a:endCxn id="22" idx="1"/>
          </p:cNvCxnSpPr>
          <p:nvPr/>
        </p:nvCxnSpPr>
        <p:spPr>
          <a:xfrm>
            <a:off x="1645920" y="2651760"/>
            <a:ext cx="1615440" cy="675640"/>
          </a:xfrm>
          <a:prstGeom prst="curvedConnector3">
            <a:avLst>
              <a:gd name="adj1" fmla="val 33648"/>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4E0CB580-067A-29EE-87D2-124148544380}"/>
              </a:ext>
            </a:extLst>
          </p:cNvPr>
          <p:cNvCxnSpPr>
            <a:cxnSpLocks/>
            <a:endCxn id="27" idx="1"/>
          </p:cNvCxnSpPr>
          <p:nvPr/>
        </p:nvCxnSpPr>
        <p:spPr>
          <a:xfrm>
            <a:off x="3464560" y="389128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EBCE4EEF-E872-229E-4FD0-D76E8E39AAB7}"/>
              </a:ext>
            </a:extLst>
          </p:cNvPr>
          <p:cNvCxnSpPr>
            <a:cxnSpLocks/>
          </p:cNvCxnSpPr>
          <p:nvPr/>
        </p:nvCxnSpPr>
        <p:spPr>
          <a:xfrm>
            <a:off x="5455920" y="528320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226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58C78CD-E129-91CF-2FB3-62C1885F6050}"/>
              </a:ext>
            </a:extLst>
          </p:cNvPr>
          <p:cNvGrpSpPr/>
          <p:nvPr/>
        </p:nvGrpSpPr>
        <p:grpSpPr>
          <a:xfrm>
            <a:off x="878623" y="916550"/>
            <a:ext cx="10434754" cy="1576788"/>
            <a:chOff x="453320" y="784778"/>
            <a:chExt cx="10434754" cy="1204350"/>
          </a:xfrm>
        </p:grpSpPr>
        <p:sp>
          <p:nvSpPr>
            <p:cNvPr id="12" name="Speech Bubble: Rectangle with Corners Rounded 11">
              <a:extLst>
                <a:ext uri="{FF2B5EF4-FFF2-40B4-BE49-F238E27FC236}">
                  <a16:creationId xmlns:a16="http://schemas.microsoft.com/office/drawing/2014/main" id="{FD6458FD-70C5-9DBD-E193-152B09BB0066}"/>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F4965A02-9012-BA3F-8C94-859F1F44D8BD}"/>
                </a:ext>
              </a:extLst>
            </p:cNvPr>
            <p:cNvSpPr txBox="1"/>
            <p:nvPr/>
          </p:nvSpPr>
          <p:spPr>
            <a:xfrm>
              <a:off x="591307" y="790222"/>
              <a:ext cx="10160182" cy="11989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en-US" sz="3200" b="1" dirty="0">
                  <a:solidFill>
                    <a:srgbClr val="002060"/>
                  </a:solidFill>
                  <a:latin typeface="Cambria" panose="02040503050406030204" pitchFamily="18" charset="0"/>
                  <a:ea typeface="Cambria" panose="02040503050406030204" pitchFamily="18" charset="0"/>
                </a:rPr>
                <a:t>M</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ỗi nhóm vận dụng các bước vượt qua khó khăn để giải quyết một tình huống trong hoạt động 1 phần Khám phá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5" name="Group 14">
            <a:extLst>
              <a:ext uri="{FF2B5EF4-FFF2-40B4-BE49-F238E27FC236}">
                <a16:creationId xmlns:a16="http://schemas.microsoft.com/office/drawing/2014/main" id="{520D1B44-40C9-DC49-E715-3E66E5284F51}"/>
              </a:ext>
            </a:extLst>
          </p:cNvPr>
          <p:cNvGrpSpPr/>
          <p:nvPr/>
        </p:nvGrpSpPr>
        <p:grpSpPr>
          <a:xfrm>
            <a:off x="762950" y="2591984"/>
            <a:ext cx="5140009" cy="3706304"/>
            <a:chOff x="762950" y="2591984"/>
            <a:chExt cx="5140009" cy="3706304"/>
          </a:xfrm>
        </p:grpSpPr>
        <p:grpSp>
          <p:nvGrpSpPr>
            <p:cNvPr id="3" name="Nhóm 95">
              <a:extLst>
                <a:ext uri="{FF2B5EF4-FFF2-40B4-BE49-F238E27FC236}">
                  <a16:creationId xmlns:a16="http://schemas.microsoft.com/office/drawing/2014/main" id="{81405CE3-787B-E991-2EBF-288DA2B9B39B}"/>
                </a:ext>
              </a:extLst>
            </p:cNvPr>
            <p:cNvGrpSpPr/>
            <p:nvPr/>
          </p:nvGrpSpPr>
          <p:grpSpPr>
            <a:xfrm>
              <a:off x="762950" y="2591984"/>
              <a:ext cx="5140009" cy="3706304"/>
              <a:chOff x="1124976" y="1819729"/>
              <a:chExt cx="6487886" cy="4203699"/>
            </a:xfrm>
          </p:grpSpPr>
          <p:sp>
            <p:nvSpPr>
              <p:cNvPr id="4" name="Hình Bầu dục 97">
                <a:extLst>
                  <a:ext uri="{FF2B5EF4-FFF2-40B4-BE49-F238E27FC236}">
                    <a16:creationId xmlns:a16="http://schemas.microsoft.com/office/drawing/2014/main" id="{BEB566F6-7907-C4B7-D099-266496F5DF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id="{7AAE6BFF-EA70-FA37-4424-4A20C884CA70}"/>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4" name="TextBox 13">
              <a:extLst>
                <a:ext uri="{FF2B5EF4-FFF2-40B4-BE49-F238E27FC236}">
                  <a16:creationId xmlns:a16="http://schemas.microsoft.com/office/drawing/2014/main" id="{B348DE71-706B-A337-5CA3-905B53EC36DF}"/>
                </a:ext>
              </a:extLst>
            </p:cNvPr>
            <p:cNvSpPr txBox="1"/>
            <p:nvPr/>
          </p:nvSpPr>
          <p:spPr>
            <a:xfrm>
              <a:off x="1757680" y="5679440"/>
              <a:ext cx="3799840"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4</a:t>
              </a:r>
            </a:p>
          </p:txBody>
        </p:sp>
      </p:grpSp>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201064-1DC5-0561-D110-4E61A15D6145}"/>
              </a:ext>
            </a:extLst>
          </p:cNvPr>
          <p:cNvSpPr/>
          <p:nvPr/>
        </p:nvSpPr>
        <p:spPr>
          <a:xfrm>
            <a:off x="1404370" y="453387"/>
            <a:ext cx="9202670" cy="8369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Ví</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dụ</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Với</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tình</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huống</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khó</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khăn</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số</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4 SGK tr.20.</a:t>
            </a:r>
            <a:endPar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DE2B61ED-E7DD-0449-A7BF-F48AFA213EAC}"/>
              </a:ext>
            </a:extLst>
          </p:cNvPr>
          <p:cNvPicPr>
            <a:picLocks noChangeAspect="1"/>
          </p:cNvPicPr>
          <p:nvPr/>
        </p:nvPicPr>
        <p:blipFill>
          <a:blip r:embed="rId2"/>
          <a:stretch>
            <a:fillRect/>
          </a:stretch>
        </p:blipFill>
        <p:spPr>
          <a:xfrm>
            <a:off x="400684" y="2341244"/>
            <a:ext cx="4242635" cy="3226435"/>
          </a:xfrm>
          <a:prstGeom prst="rect">
            <a:avLst/>
          </a:prstGeom>
        </p:spPr>
      </p:pic>
      <p:grpSp>
        <p:nvGrpSpPr>
          <p:cNvPr id="7" name="Group 6">
            <a:extLst>
              <a:ext uri="{FF2B5EF4-FFF2-40B4-BE49-F238E27FC236}">
                <a16:creationId xmlns:a16="http://schemas.microsoft.com/office/drawing/2014/main" id="{9A38EDFF-BF13-394C-692C-9A57E2E30C82}"/>
              </a:ext>
            </a:extLst>
          </p:cNvPr>
          <p:cNvGrpSpPr/>
          <p:nvPr/>
        </p:nvGrpSpPr>
        <p:grpSpPr>
          <a:xfrm>
            <a:off x="4673600" y="1506090"/>
            <a:ext cx="7315199" cy="5077590"/>
            <a:chOff x="310800" y="1911333"/>
            <a:chExt cx="5650162" cy="3047186"/>
          </a:xfrm>
        </p:grpSpPr>
        <p:sp>
          <p:nvSpPr>
            <p:cNvPr id="8" name="Google Shape;718;p33">
              <a:extLst>
                <a:ext uri="{FF2B5EF4-FFF2-40B4-BE49-F238E27FC236}">
                  <a16:creationId xmlns:a16="http://schemas.microsoft.com/office/drawing/2014/main" id="{B24496D3-8DCF-A604-8C01-02A2C9FCC63D}"/>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18;p33">
              <a:extLst>
                <a:ext uri="{FF2B5EF4-FFF2-40B4-BE49-F238E27FC236}">
                  <a16:creationId xmlns:a16="http://schemas.microsoft.com/office/drawing/2014/main" id="{0BC8F0DC-83DB-5158-F42D-82F5ECFD4D77}"/>
                </a:ext>
              </a:extLst>
            </p:cNvPr>
            <p:cNvSpPr/>
            <p:nvPr/>
          </p:nvSpPr>
          <p:spPr>
            <a:xfrm>
              <a:off x="495404" y="2294485"/>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1: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Khó khăn là bị ốm khi sắp đến kiểm tra cuối kì.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2: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Nguyên nhân dẫn đến khó khăn là cơ thể mệt mỏi, không thể ôn bài.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3: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 phương án giúp vượt qua: Giữ tâm hồn lạc quan; điều trị theo chỉ dẫn của bác sĩ; chịu khó ăn uống và vận động cơ thể để mau phục hồi; nhờ bạn bè giảng giải; nhờ người thân hỗ trợ chăm sóc,...</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4: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Lựa chọn những phương án phù hợp với hoàn cảnh của bản thân trên đây và kiên trì thực hiện. </a:t>
              </a:r>
            </a:p>
          </p:txBody>
        </p:sp>
        <p:grpSp>
          <p:nvGrpSpPr>
            <p:cNvPr id="12" name="Google Shape;724;p33">
              <a:extLst>
                <a:ext uri="{FF2B5EF4-FFF2-40B4-BE49-F238E27FC236}">
                  <a16:creationId xmlns:a16="http://schemas.microsoft.com/office/drawing/2014/main" id="{47B72575-3771-A719-D648-F49F0F6B56AE}"/>
                </a:ext>
              </a:extLst>
            </p:cNvPr>
            <p:cNvGrpSpPr/>
            <p:nvPr/>
          </p:nvGrpSpPr>
          <p:grpSpPr>
            <a:xfrm>
              <a:off x="2176198" y="1911333"/>
              <a:ext cx="1854260" cy="523163"/>
              <a:chOff x="1798278" y="539501"/>
              <a:chExt cx="1091683" cy="548641"/>
            </a:xfrm>
          </p:grpSpPr>
          <p:sp>
            <p:nvSpPr>
              <p:cNvPr id="13" name="Google Shape;725;p33">
                <a:extLst>
                  <a:ext uri="{FF2B5EF4-FFF2-40B4-BE49-F238E27FC236}">
                    <a16:creationId xmlns:a16="http://schemas.microsoft.com/office/drawing/2014/main" id="{58B75291-59B2-6047-E0D4-C004E268CE9F}"/>
                  </a:ext>
                </a:extLst>
              </p:cNvPr>
              <p:cNvSpPr/>
              <p:nvPr/>
            </p:nvSpPr>
            <p:spPr>
              <a:xfrm>
                <a:off x="1798278"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26;p33">
                <a:extLst>
                  <a:ext uri="{FF2B5EF4-FFF2-40B4-BE49-F238E27FC236}">
                    <a16:creationId xmlns:a16="http://schemas.microsoft.com/office/drawing/2014/main" id="{9295C5AF-0FCB-78D3-E02D-E0AAA5807DA2}"/>
                  </a:ext>
                </a:extLst>
              </p:cNvPr>
              <p:cNvSpPr/>
              <p:nvPr/>
            </p:nvSpPr>
            <p:spPr>
              <a:xfrm>
                <a:off x="2190053" y="789305"/>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27;p33">
                <a:extLst>
                  <a:ext uri="{FF2B5EF4-FFF2-40B4-BE49-F238E27FC236}">
                    <a16:creationId xmlns:a16="http://schemas.microsoft.com/office/drawing/2014/main" id="{E7B9F54B-422B-9D35-9CB4-29F1EF08900B}"/>
                  </a:ext>
                </a:extLst>
              </p:cNvPr>
              <p:cNvSpPr/>
              <p:nvPr/>
            </p:nvSpPr>
            <p:spPr>
              <a:xfrm>
                <a:off x="2450019" y="784388"/>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E6B7B23B-1E6A-5F59-C509-D4ADAF945210}"/>
              </a:ext>
            </a:extLst>
          </p:cNvPr>
          <p:cNvPicPr>
            <a:picLocks noChangeAspect="1"/>
          </p:cNvPicPr>
          <p:nvPr/>
        </p:nvPicPr>
        <p:blipFill>
          <a:blip r:embed="rId3"/>
          <a:stretch>
            <a:fillRect/>
          </a:stretch>
        </p:blipFill>
        <p:spPr>
          <a:xfrm>
            <a:off x="1628365" y="2620187"/>
            <a:ext cx="6517189" cy="1780186"/>
          </a:xfrm>
          <a:prstGeom prst="rect">
            <a:avLst/>
          </a:prstGeom>
        </p:spPr>
      </p:pic>
    </p:spTree>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4" descr="Ảnh có chứa văn bản, phòng ngủ, đồ họa véc-tơ&#10;&#10;Mô tả được tạo tự động">
            <a:extLst>
              <a:ext uri="{FF2B5EF4-FFF2-40B4-BE49-F238E27FC236}">
                <a16:creationId xmlns:a16="http://schemas.microsoft.com/office/drawing/2014/main" id="{64C27683-AD8F-15A5-5331-12CF926E64C1}"/>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 name="Group 2"/>
          <p:cNvGrpSpPr/>
          <p:nvPr/>
        </p:nvGrpSpPr>
        <p:grpSpPr>
          <a:xfrm>
            <a:off x="0" y="5678508"/>
            <a:ext cx="12192000" cy="1179492"/>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5678508"/>
            <a:ext cx="12192000" cy="68822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7"/>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9088802" y="4113621"/>
            <a:ext cx="2927945" cy="2651121"/>
          </a:xfrm>
          <a:prstGeom prst="rect">
            <a:avLst/>
          </a:prstGeom>
        </p:spPr>
      </p:pic>
      <p:pic>
        <p:nvPicPr>
          <p:cNvPr id="8" name="Picture 8"/>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8015785" y="5442739"/>
            <a:ext cx="1489962" cy="1322003"/>
          </a:xfrm>
          <a:prstGeom prst="rect">
            <a:avLst/>
          </a:prstGeom>
        </p:spPr>
      </p:pic>
      <p:pic>
        <p:nvPicPr>
          <p:cNvPr id="9" name="Picture 9"/>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00613" y="384934"/>
            <a:ext cx="3205308" cy="2406895"/>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182545" y="685800"/>
            <a:ext cx="1193400" cy="1510632"/>
          </a:xfrm>
          <a:prstGeom prst="rect">
            <a:avLst/>
          </a:prstGeom>
        </p:spPr>
      </p:pic>
      <p:pic>
        <p:nvPicPr>
          <p:cNvPr id="13" name="Picture 12">
            <a:extLst>
              <a:ext uri="{FF2B5EF4-FFF2-40B4-BE49-F238E27FC236}">
                <a16:creationId xmlns:a16="http://schemas.microsoft.com/office/drawing/2014/main" id="{F26684FB-C23C-EF7E-D7FC-5359147296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4" name="Picture 6">
            <a:extLst>
              <a:ext uri="{FF2B5EF4-FFF2-40B4-BE49-F238E27FC236}">
                <a16:creationId xmlns:a16="http://schemas.microsoft.com/office/drawing/2014/main" id="{2125ADFB-DB68-0F8B-0470-38612E951EC3}"/>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08618">
            <a:off x="3964944" y="326308"/>
            <a:ext cx="4973395" cy="5112836"/>
          </a:xfrm>
          <a:prstGeom prst="rect">
            <a:avLst/>
          </a:prstGeom>
        </p:spPr>
      </p:pic>
      <p:grpSp>
        <p:nvGrpSpPr>
          <p:cNvPr id="10" name="组合 23">
            <a:extLst>
              <a:ext uri="{FF2B5EF4-FFF2-40B4-BE49-F238E27FC236}">
                <a16:creationId xmlns:a16="http://schemas.microsoft.com/office/drawing/2014/main" id="{DDBE026D-FDE8-11EE-8709-88B69832BF27}"/>
              </a:ext>
            </a:extLst>
          </p:cNvPr>
          <p:cNvGrpSpPr/>
          <p:nvPr/>
        </p:nvGrpSpPr>
        <p:grpSpPr>
          <a:xfrm rot="21358975">
            <a:off x="4487160" y="1282300"/>
            <a:ext cx="6977839" cy="845387"/>
            <a:chOff x="1149989" y="3194004"/>
            <a:chExt cx="6977839" cy="845387"/>
          </a:xfrm>
        </p:grpSpPr>
        <p:sp>
          <p:nvSpPr>
            <p:cNvPr id="16" name="文本框 32">
              <a:extLst>
                <a:ext uri="{FF2B5EF4-FFF2-40B4-BE49-F238E27FC236}">
                  <a16:creationId xmlns:a16="http://schemas.microsoft.com/office/drawing/2014/main" id="{5301B6D6-4A9C-B3B2-9CD7-8B604532251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17" name="组合 25">
              <a:extLst>
                <a:ext uri="{FF2B5EF4-FFF2-40B4-BE49-F238E27FC236}">
                  <a16:creationId xmlns:a16="http://schemas.microsoft.com/office/drawing/2014/main" id="{9B44A179-736C-4D6E-60FF-5276791F3BE1}"/>
                </a:ext>
              </a:extLst>
            </p:cNvPr>
            <p:cNvGrpSpPr/>
            <p:nvPr/>
          </p:nvGrpSpPr>
          <p:grpSpPr>
            <a:xfrm rot="19663740">
              <a:off x="1149989" y="3194004"/>
              <a:ext cx="654790" cy="845387"/>
              <a:chOff x="10766636" y="3941730"/>
              <a:chExt cx="1047922" cy="1352954"/>
            </a:xfrm>
          </p:grpSpPr>
          <p:sp>
            <p:nvSpPr>
              <p:cNvPr id="18" name="Freeform 108">
                <a:extLst>
                  <a:ext uri="{FF2B5EF4-FFF2-40B4-BE49-F238E27FC236}">
                    <a16:creationId xmlns:a16="http://schemas.microsoft.com/office/drawing/2014/main" id="{9B0EC4A9-B96E-0809-D5E2-01BAD6AF0CD6}"/>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 name="Freeform 109">
                <a:extLst>
                  <a:ext uri="{FF2B5EF4-FFF2-40B4-BE49-F238E27FC236}">
                    <a16:creationId xmlns:a16="http://schemas.microsoft.com/office/drawing/2014/main" id="{354FFB1C-6470-BC6F-B0C8-DDAEF739A25A}"/>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110">
                <a:extLst>
                  <a:ext uri="{FF2B5EF4-FFF2-40B4-BE49-F238E27FC236}">
                    <a16:creationId xmlns:a16="http://schemas.microsoft.com/office/drawing/2014/main" id="{EEB9968C-77A7-2F81-C934-DC14AAFFC0E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Freeform 111">
                <a:extLst>
                  <a:ext uri="{FF2B5EF4-FFF2-40B4-BE49-F238E27FC236}">
                    <a16:creationId xmlns:a16="http://schemas.microsoft.com/office/drawing/2014/main" id="{986625CC-5DF1-8007-D283-E70C8FDFB00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Freeform 112">
                <a:extLst>
                  <a:ext uri="{FF2B5EF4-FFF2-40B4-BE49-F238E27FC236}">
                    <a16:creationId xmlns:a16="http://schemas.microsoft.com/office/drawing/2014/main" id="{0017BE5F-A685-0364-FC64-585F28803F8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 name="Freeform 113">
                <a:extLst>
                  <a:ext uri="{FF2B5EF4-FFF2-40B4-BE49-F238E27FC236}">
                    <a16:creationId xmlns:a16="http://schemas.microsoft.com/office/drawing/2014/main" id="{5EC6A85F-A76D-5956-145C-31AA512418B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nvGrpSpPr>
          <p:cNvPr id="24" name="组合 23">
            <a:extLst>
              <a:ext uri="{FF2B5EF4-FFF2-40B4-BE49-F238E27FC236}">
                <a16:creationId xmlns:a16="http://schemas.microsoft.com/office/drawing/2014/main" id="{8338630C-ED69-1E22-16E2-9930EFAFAFA2}"/>
              </a:ext>
            </a:extLst>
          </p:cNvPr>
          <p:cNvGrpSpPr/>
          <p:nvPr/>
        </p:nvGrpSpPr>
        <p:grpSpPr>
          <a:xfrm rot="21358975">
            <a:off x="4463448" y="2474045"/>
            <a:ext cx="6977839" cy="845387"/>
            <a:chOff x="1149989" y="3194004"/>
            <a:chExt cx="6977839" cy="845387"/>
          </a:xfrm>
        </p:grpSpPr>
        <p:sp>
          <p:nvSpPr>
            <p:cNvPr id="25" name="文本框 32">
              <a:extLst>
                <a:ext uri="{FF2B5EF4-FFF2-40B4-BE49-F238E27FC236}">
                  <a16:creationId xmlns:a16="http://schemas.microsoft.com/office/drawing/2014/main" id="{0FDF635E-3920-CA7F-1957-12D4FFAABDB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26" name="组合 25">
              <a:extLst>
                <a:ext uri="{FF2B5EF4-FFF2-40B4-BE49-F238E27FC236}">
                  <a16:creationId xmlns:a16="http://schemas.microsoft.com/office/drawing/2014/main" id="{8700628B-3D07-E099-2335-A7342D38B36A}"/>
                </a:ext>
              </a:extLst>
            </p:cNvPr>
            <p:cNvGrpSpPr/>
            <p:nvPr/>
          </p:nvGrpSpPr>
          <p:grpSpPr>
            <a:xfrm rot="19663740">
              <a:off x="1149989" y="3194004"/>
              <a:ext cx="654790" cy="845387"/>
              <a:chOff x="10766636" y="3941730"/>
              <a:chExt cx="1047922" cy="1352954"/>
            </a:xfrm>
          </p:grpSpPr>
          <p:sp>
            <p:nvSpPr>
              <p:cNvPr id="27" name="Freeform 108">
                <a:extLst>
                  <a:ext uri="{FF2B5EF4-FFF2-40B4-BE49-F238E27FC236}">
                    <a16:creationId xmlns:a16="http://schemas.microsoft.com/office/drawing/2014/main" id="{0C074C44-536E-8BFB-8A25-AF2C8C989304}"/>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09">
                <a:extLst>
                  <a:ext uri="{FF2B5EF4-FFF2-40B4-BE49-F238E27FC236}">
                    <a16:creationId xmlns:a16="http://schemas.microsoft.com/office/drawing/2014/main" id="{6B499888-FEEE-AC05-B42C-24FA32AA9C5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0">
                <a:extLst>
                  <a:ext uri="{FF2B5EF4-FFF2-40B4-BE49-F238E27FC236}">
                    <a16:creationId xmlns:a16="http://schemas.microsoft.com/office/drawing/2014/main" id="{E7D102FE-8F55-B2B1-1E4D-B8ABF1BCFC5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1">
                <a:extLst>
                  <a:ext uri="{FF2B5EF4-FFF2-40B4-BE49-F238E27FC236}">
                    <a16:creationId xmlns:a16="http://schemas.microsoft.com/office/drawing/2014/main" id="{8AF9A7EA-A7F8-64B1-8877-A474697A6D83}"/>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112">
                <a:extLst>
                  <a:ext uri="{FF2B5EF4-FFF2-40B4-BE49-F238E27FC236}">
                    <a16:creationId xmlns:a16="http://schemas.microsoft.com/office/drawing/2014/main" id="{5EDAC54A-BCBD-D8B1-5C44-DFF5906DB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 name="Freeform 113">
                <a:extLst>
                  <a:ext uri="{FF2B5EF4-FFF2-40B4-BE49-F238E27FC236}">
                    <a16:creationId xmlns:a16="http://schemas.microsoft.com/office/drawing/2014/main" id="{2568268D-A67F-5A08-FC68-74A3C28205ED}"/>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nvGrpSpPr>
          <p:cNvPr id="33" name="组合 23">
            <a:extLst>
              <a:ext uri="{FF2B5EF4-FFF2-40B4-BE49-F238E27FC236}">
                <a16:creationId xmlns:a16="http://schemas.microsoft.com/office/drawing/2014/main" id="{B45CF899-30ED-8742-1016-2A325B0045F7}"/>
              </a:ext>
            </a:extLst>
          </p:cNvPr>
          <p:cNvGrpSpPr/>
          <p:nvPr/>
        </p:nvGrpSpPr>
        <p:grpSpPr>
          <a:xfrm rot="21358975">
            <a:off x="4599978" y="3665790"/>
            <a:ext cx="6977839" cy="845387"/>
            <a:chOff x="1149989" y="3194004"/>
            <a:chExt cx="6977839" cy="845387"/>
          </a:xfrm>
        </p:grpSpPr>
        <p:sp>
          <p:nvSpPr>
            <p:cNvPr id="34" name="文本框 32">
              <a:extLst>
                <a:ext uri="{FF2B5EF4-FFF2-40B4-BE49-F238E27FC236}">
                  <a16:creationId xmlns:a16="http://schemas.microsoft.com/office/drawing/2014/main" id="{D4CE4ECB-1296-75A7-EC4A-09D577AB9B5C}"/>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35" name="组合 25">
              <a:extLst>
                <a:ext uri="{FF2B5EF4-FFF2-40B4-BE49-F238E27FC236}">
                  <a16:creationId xmlns:a16="http://schemas.microsoft.com/office/drawing/2014/main" id="{BB7797C3-598D-2A57-9E4D-962A9BFBE794}"/>
                </a:ext>
              </a:extLst>
            </p:cNvPr>
            <p:cNvGrpSpPr/>
            <p:nvPr/>
          </p:nvGrpSpPr>
          <p:grpSpPr>
            <a:xfrm rot="19663740">
              <a:off x="1149989" y="3194004"/>
              <a:ext cx="654790" cy="845387"/>
              <a:chOff x="10766636" y="3941730"/>
              <a:chExt cx="1047922" cy="1352954"/>
            </a:xfrm>
          </p:grpSpPr>
          <p:sp>
            <p:nvSpPr>
              <p:cNvPr id="36" name="Freeform 108">
                <a:extLst>
                  <a:ext uri="{FF2B5EF4-FFF2-40B4-BE49-F238E27FC236}">
                    <a16:creationId xmlns:a16="http://schemas.microsoft.com/office/drawing/2014/main" id="{ECDBB31D-A7EC-444A-F9CA-42D636AAC34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 name="Freeform 109">
                <a:extLst>
                  <a:ext uri="{FF2B5EF4-FFF2-40B4-BE49-F238E27FC236}">
                    <a16:creationId xmlns:a16="http://schemas.microsoft.com/office/drawing/2014/main" id="{0DD6EA5E-6E2E-543D-DCBE-B78E2E6A3C2E}"/>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 name="Freeform 110">
                <a:extLst>
                  <a:ext uri="{FF2B5EF4-FFF2-40B4-BE49-F238E27FC236}">
                    <a16:creationId xmlns:a16="http://schemas.microsoft.com/office/drawing/2014/main" id="{41ADB30A-E261-F6F0-D139-6A07522E3DC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Freeform 111">
                <a:extLst>
                  <a:ext uri="{FF2B5EF4-FFF2-40B4-BE49-F238E27FC236}">
                    <a16:creationId xmlns:a16="http://schemas.microsoft.com/office/drawing/2014/main" id="{E2E3ED03-2F34-8F01-4707-356A4C59C0C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 name="Freeform 112">
                <a:extLst>
                  <a:ext uri="{FF2B5EF4-FFF2-40B4-BE49-F238E27FC236}">
                    <a16:creationId xmlns:a16="http://schemas.microsoft.com/office/drawing/2014/main" id="{CDFF91F8-7AA2-2881-DDC6-FA62211F2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Freeform 113">
                <a:extLst>
                  <a:ext uri="{FF2B5EF4-FFF2-40B4-BE49-F238E27FC236}">
                    <a16:creationId xmlns:a16="http://schemas.microsoft.com/office/drawing/2014/main" id="{3A980A43-C220-3E42-33A4-646D799B5556}"/>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pic>
        <p:nvPicPr>
          <p:cNvPr id="15" name="Picture 14">
            <a:extLst>
              <a:ext uri="{FF2B5EF4-FFF2-40B4-BE49-F238E27FC236}">
                <a16:creationId xmlns:a16="http://schemas.microsoft.com/office/drawing/2014/main" id="{9BF7B134-87E6-ABDA-71C4-9670C6D14FBF}"/>
              </a:ext>
            </a:extLst>
          </p:cNvPr>
          <p:cNvPicPr>
            <a:picLocks noChangeAspect="1"/>
          </p:cNvPicPr>
          <p:nvPr/>
        </p:nvPicPr>
        <p:blipFill>
          <a:blip r:embed="rId15"/>
          <a:stretch>
            <a:fillRect/>
          </a:stretch>
        </p:blipFill>
        <p:spPr>
          <a:xfrm>
            <a:off x="109205" y="985965"/>
            <a:ext cx="3267739"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fltVal val="0"/>
                                          </p:val>
                                        </p:tav>
                                        <p:tav tm="100000">
                                          <p:val>
                                            <p:strVal val="#ppt_w"/>
                                          </p:val>
                                        </p:tav>
                                      </p:tavLst>
                                    </p:anim>
                                    <p:anim calcmode="lin" valueType="num">
                                      <p:cBhvr>
                                        <p:cTn id="31" dur="1000" fill="hold"/>
                                        <p:tgtEl>
                                          <p:spTgt spid="24"/>
                                        </p:tgtEl>
                                        <p:attrNameLst>
                                          <p:attrName>ppt_h</p:attrName>
                                        </p:attrNameLst>
                                      </p:cBhvr>
                                      <p:tavLst>
                                        <p:tav tm="0">
                                          <p:val>
                                            <p:fltVal val="0"/>
                                          </p:val>
                                        </p:tav>
                                        <p:tav tm="100000">
                                          <p:val>
                                            <p:strVal val="#ppt_h"/>
                                          </p:val>
                                        </p:tav>
                                      </p:tavLst>
                                    </p:anim>
                                    <p:anim calcmode="lin" valueType="num">
                                      <p:cBhvr>
                                        <p:cTn id="32" dur="1000" fill="hold"/>
                                        <p:tgtEl>
                                          <p:spTgt spid="24"/>
                                        </p:tgtEl>
                                        <p:attrNameLst>
                                          <p:attrName>style.rotation</p:attrName>
                                        </p:attrNameLst>
                                      </p:cBhvr>
                                      <p:tavLst>
                                        <p:tav tm="0">
                                          <p:val>
                                            <p:fltVal val="90"/>
                                          </p:val>
                                        </p:tav>
                                        <p:tav tm="100000">
                                          <p:val>
                                            <p:fltVal val="0"/>
                                          </p:val>
                                        </p:tav>
                                      </p:tavLst>
                                    </p:anim>
                                    <p:animEffect transition="in" filter="fade">
                                      <p:cBhvr>
                                        <p:cTn id="33" dur="10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p:cTn id="38" dur="1000" fill="hold"/>
                                        <p:tgtEl>
                                          <p:spTgt spid="33"/>
                                        </p:tgtEl>
                                        <p:attrNameLst>
                                          <p:attrName>ppt_w</p:attrName>
                                        </p:attrNameLst>
                                      </p:cBhvr>
                                      <p:tavLst>
                                        <p:tav tm="0">
                                          <p:val>
                                            <p:fltVal val="0"/>
                                          </p:val>
                                        </p:tav>
                                        <p:tav tm="100000">
                                          <p:val>
                                            <p:strVal val="#ppt_w"/>
                                          </p:val>
                                        </p:tav>
                                      </p:tavLst>
                                    </p:anim>
                                    <p:anim calcmode="lin" valueType="num">
                                      <p:cBhvr>
                                        <p:cTn id="39" dur="1000" fill="hold"/>
                                        <p:tgtEl>
                                          <p:spTgt spid="33"/>
                                        </p:tgtEl>
                                        <p:attrNameLst>
                                          <p:attrName>ppt_h</p:attrName>
                                        </p:attrNameLst>
                                      </p:cBhvr>
                                      <p:tavLst>
                                        <p:tav tm="0">
                                          <p:val>
                                            <p:fltVal val="0"/>
                                          </p:val>
                                        </p:tav>
                                        <p:tav tm="100000">
                                          <p:val>
                                            <p:strVal val="#ppt_h"/>
                                          </p:val>
                                        </p:tav>
                                      </p:tavLst>
                                    </p:anim>
                                    <p:anim calcmode="lin" valueType="num">
                                      <p:cBhvr>
                                        <p:cTn id="40" dur="1000" fill="hold"/>
                                        <p:tgtEl>
                                          <p:spTgt spid="33"/>
                                        </p:tgtEl>
                                        <p:attrNameLst>
                                          <p:attrName>style.rotation</p:attrName>
                                        </p:attrNameLst>
                                      </p:cBhvr>
                                      <p:tavLst>
                                        <p:tav tm="0">
                                          <p:val>
                                            <p:fltVal val="90"/>
                                          </p:val>
                                        </p:tav>
                                        <p:tav tm="100000">
                                          <p:val>
                                            <p:fltVal val="0"/>
                                          </p:val>
                                        </p:tav>
                                      </p:tavLst>
                                    </p:anim>
                                    <p:animEffect transition="in" filter="fade">
                                      <p:cBhvr>
                                        <p:cTn id="4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hay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không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ý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kiến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nào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dưới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đây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5" name="Picture 4">
            <a:extLst>
              <a:ext uri="{FF2B5EF4-FFF2-40B4-BE49-F238E27FC236}">
                <a16:creationId xmlns:a16="http://schemas.microsoft.com/office/drawing/2014/main" id="{6DB4CB72-92BD-1196-61C4-CA8E3A179ED4}"/>
              </a:ext>
            </a:extLst>
          </p:cNvPr>
          <p:cNvPicPr>
            <a:picLocks noChangeAspect="1"/>
          </p:cNvPicPr>
          <p:nvPr/>
        </p:nvPicPr>
        <p:blipFill>
          <a:blip r:embed="rId2"/>
          <a:stretch>
            <a:fillRect/>
          </a:stretch>
        </p:blipFill>
        <p:spPr>
          <a:xfrm>
            <a:off x="1991360" y="1589539"/>
            <a:ext cx="7948930" cy="4982076"/>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en-US" sz="4000" dirty="0">
                <a:latin typeface="Cambria" panose="02040503050406030204" pitchFamily="18" charset="0"/>
                <a:ea typeface="Cambria" panose="02040503050406030204" pitchFamily="18" charset="0"/>
              </a:rPr>
              <a:t>K</a:t>
            </a:r>
            <a:r>
              <a:rPr lang="vi-VN" sz="4000" dirty="0">
                <a:latin typeface="Cambria" panose="02040503050406030204" pitchFamily="18" charset="0"/>
                <a:ea typeface="Cambria" panose="02040503050406030204" pitchFamily="18" charset="0"/>
              </a:rPr>
              <a:t>hông đồng tình. Vì có một số khó khăn dù là trẻ em cũng có thể gặp và phải tự mình vượt qua</a:t>
            </a:r>
            <a:endParaRPr lang="en-US" sz="3600" dirty="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95CDC5C-DAAC-B04A-6CC2-C7528AD9B886}"/>
              </a:ext>
            </a:extLst>
          </p:cNvPr>
          <p:cNvPicPr>
            <a:picLocks noChangeAspect="1"/>
          </p:cNvPicPr>
          <p:nvPr/>
        </p:nvPicPr>
        <p:blipFill>
          <a:blip r:embed="rId3"/>
          <a:stretch>
            <a:fillRect/>
          </a:stretch>
        </p:blipFill>
        <p:spPr>
          <a:xfrm>
            <a:off x="356869" y="2826384"/>
            <a:ext cx="4215265" cy="1776095"/>
          </a:xfrm>
          <a:prstGeom prst="rect">
            <a:avLst/>
          </a:prstGeom>
        </p:spPr>
      </p:pic>
    </p:spTree>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khi ấy, sự hỗ trợ của người đáng tin cậy giúp ta có thêm sức mạnh để </a:t>
            </a:r>
          </a:p>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vượt qua khó khă</a:t>
            </a:r>
            <a:r>
              <a:rPr lang="en-US" sz="4000" dirty="0">
                <a:solidFill>
                  <a:prstClr val="black"/>
                </a:solidFill>
                <a:latin typeface="Cambria" panose="02040503050406030204" pitchFamily="18" charset="0"/>
                <a:ea typeface="Cambria" panose="02040503050406030204" pitchFamily="18" charset="0"/>
              </a:rPr>
              <a:t>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C4F91A9-C571-7676-5019-3605947F71B1}"/>
              </a:ext>
            </a:extLst>
          </p:cNvPr>
          <p:cNvPicPr>
            <a:picLocks noChangeAspect="1"/>
          </p:cNvPicPr>
          <p:nvPr/>
        </p:nvPicPr>
        <p:blipFill>
          <a:blip r:embed="rId3"/>
          <a:stretch>
            <a:fillRect/>
          </a:stretch>
        </p:blipFill>
        <p:spPr>
          <a:xfrm>
            <a:off x="272732" y="2769870"/>
            <a:ext cx="4745038" cy="1822450"/>
          </a:xfrm>
          <a:prstGeom prst="rect">
            <a:avLst/>
          </a:prstGeom>
        </p:spPr>
      </p:pic>
    </p:spTree>
    <p:extLst>
      <p:ext uri="{BB962C8B-B14F-4D97-AF65-F5344CB8AC3E}">
        <p14:creationId xmlns:p14="http://schemas.microsoft.com/office/powerpoint/2010/main" val="1828928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bất cứ người nào cũng luôn có những khó khăn xuất hiện trong cuộc sống và cũng đều cần vượt qua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1DCA8772-6306-B9F0-8D3D-E7EE77B081F8}"/>
              </a:ext>
            </a:extLst>
          </p:cNvPr>
          <p:cNvPicPr>
            <a:picLocks noChangeAspect="1"/>
          </p:cNvPicPr>
          <p:nvPr/>
        </p:nvPicPr>
        <p:blipFill>
          <a:blip r:embed="rId3"/>
          <a:stretch>
            <a:fillRect/>
          </a:stretch>
        </p:blipFill>
        <p:spPr>
          <a:xfrm>
            <a:off x="273367" y="2623502"/>
            <a:ext cx="4462988" cy="1877378"/>
          </a:xfrm>
          <a:prstGeom prst="rect">
            <a:avLst/>
          </a:prstGeom>
        </p:spPr>
      </p:pic>
    </p:spTree>
    <p:extLst>
      <p:ext uri="{BB962C8B-B14F-4D97-AF65-F5344CB8AC3E}">
        <p14:creationId xmlns:p14="http://schemas.microsoft.com/office/powerpoint/2010/main" val="477242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ý chí và tinh thần vượt khó không phải là bẩm sinh mà mỗi người đều có thể rèn luyện được.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F1B2F88-FAA0-7D10-826A-F283EAD649E9}"/>
              </a:ext>
            </a:extLst>
          </p:cNvPr>
          <p:cNvPicPr>
            <a:picLocks noChangeAspect="1"/>
          </p:cNvPicPr>
          <p:nvPr/>
        </p:nvPicPr>
        <p:blipFill>
          <a:blip r:embed="rId3"/>
          <a:stretch>
            <a:fillRect/>
          </a:stretch>
        </p:blipFill>
        <p:spPr>
          <a:xfrm>
            <a:off x="148589" y="2757804"/>
            <a:ext cx="4482955" cy="1753235"/>
          </a:xfrm>
          <a:prstGeom prst="rect">
            <a:avLst/>
          </a:prstGeom>
        </p:spPr>
      </p:pic>
    </p:spTree>
    <p:extLst>
      <p:ext uri="{BB962C8B-B14F-4D97-AF65-F5344CB8AC3E}">
        <p14:creationId xmlns:p14="http://schemas.microsoft.com/office/powerpoint/2010/main" val="835386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9466" y="1963088"/>
            <a:ext cx="6376536" cy="4456285"/>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việc vượt khó giúp chúng ta gặt hái được thành công và chính thành công ấy sẽ mang lại cho chúng ta nhiều niềm vui trong cuộc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8F77813-961D-A520-1C0A-441224B52E55}"/>
              </a:ext>
            </a:extLst>
          </p:cNvPr>
          <p:cNvPicPr>
            <a:picLocks noChangeAspect="1"/>
          </p:cNvPicPr>
          <p:nvPr/>
        </p:nvPicPr>
        <p:blipFill>
          <a:blip r:embed="rId3"/>
          <a:stretch>
            <a:fillRect/>
          </a:stretch>
        </p:blipFill>
        <p:spPr>
          <a:xfrm>
            <a:off x="411480" y="2946082"/>
            <a:ext cx="4269278" cy="1697038"/>
          </a:xfrm>
          <a:prstGeom prst="rect">
            <a:avLst/>
          </a:prstGeom>
        </p:spPr>
      </p:pic>
    </p:spTree>
    <p:extLst>
      <p:ext uri="{BB962C8B-B14F-4D97-AF65-F5344CB8AC3E}">
        <p14:creationId xmlns:p14="http://schemas.microsoft.com/office/powerpoint/2010/main" val="1538575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9466" y="1963088"/>
            <a:ext cx="6376536" cy="401994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3600" dirty="0">
                <a:solidFill>
                  <a:prstClr val="black"/>
                </a:solidFill>
                <a:latin typeface="Cambria" panose="02040503050406030204" pitchFamily="18" charset="0"/>
                <a:ea typeface="Cambria" panose="02040503050406030204" pitchFamily="18" charset="0"/>
              </a:rPr>
              <a:t>K</a:t>
            </a:r>
            <a:r>
              <a:rPr lang="vi-VN" sz="3600" dirty="0">
                <a:solidFill>
                  <a:prstClr val="black"/>
                </a:solidFill>
                <a:latin typeface="Cambria" panose="02040503050406030204" pitchFamily="18" charset="0"/>
                <a:ea typeface="Cambria" panose="02040503050406030204" pitchFamily="18" charset="0"/>
              </a:rPr>
              <a:t>hông đồng tình. Vì vượt khó đôi khi sẽ khiến bản thân mệt mỏi, tuy nhiên khi vượt qua được khó khăn sẽ giúp ta thành công và có nhiều niềm vui trong cuộc sống.</a:t>
            </a:r>
          </a:p>
        </p:txBody>
      </p:sp>
      <p:pic>
        <p:nvPicPr>
          <p:cNvPr id="5" name="Picture 4">
            <a:extLst>
              <a:ext uri="{FF2B5EF4-FFF2-40B4-BE49-F238E27FC236}">
                <a16:creationId xmlns:a16="http://schemas.microsoft.com/office/drawing/2014/main" id="{D9891B04-8220-FDF1-D5F6-F21CCDB34F3D}"/>
              </a:ext>
            </a:extLst>
          </p:cNvPr>
          <p:cNvPicPr>
            <a:picLocks noChangeAspect="1"/>
          </p:cNvPicPr>
          <p:nvPr/>
        </p:nvPicPr>
        <p:blipFill>
          <a:blip r:embed="rId3"/>
          <a:stretch>
            <a:fillRect/>
          </a:stretch>
        </p:blipFill>
        <p:spPr>
          <a:xfrm>
            <a:off x="255587" y="2764472"/>
            <a:ext cx="4440609" cy="1787208"/>
          </a:xfrm>
          <a:prstGeom prst="rect">
            <a:avLst/>
          </a:prstGeom>
        </p:spPr>
      </p:pic>
    </p:spTree>
    <p:extLst>
      <p:ext uri="{BB962C8B-B14F-4D97-AF65-F5344CB8AC3E}">
        <p14:creationId xmlns:p14="http://schemas.microsoft.com/office/powerpoint/2010/main" val="4278465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924</Words>
  <Application>Microsoft Office PowerPoint</Application>
  <PresentationFormat>Widescreen</PresentationFormat>
  <Paragraphs>39</Paragraphs>
  <Slides>21</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微软雅黑</vt:lpstr>
      <vt:lpstr>Arial</vt:lpstr>
      <vt:lpstr>Calibri</vt:lpstr>
      <vt:lpstr>Calibri Light</vt:lpstr>
      <vt:lpstr>Cambria</vt:lpstr>
      <vt:lpstr>等线</vt:lpstr>
      <vt:lpstr>等线 Light</vt:lpstr>
      <vt:lpstr>HappyZcool-2016</vt:lpstr>
      <vt:lpstr>字魂59号-创粗黑</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56</cp:revision>
  <dcterms:created xsi:type="dcterms:W3CDTF">2024-07-25T04:00:23Z</dcterms:created>
  <dcterms:modified xsi:type="dcterms:W3CDTF">2024-11-07T03:17:08Z</dcterms:modified>
</cp:coreProperties>
</file>