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2" r:id="rId3"/>
    <p:sldId id="283" r:id="rId4"/>
    <p:sldId id="284" r:id="rId5"/>
    <p:sldId id="285" r:id="rId6"/>
    <p:sldId id="261" r:id="rId7"/>
    <p:sldId id="286" r:id="rId8"/>
    <p:sldId id="289" r:id="rId9"/>
    <p:sldId id="293" r:id="rId10"/>
    <p:sldId id="291" r:id="rId11"/>
    <p:sldId id="25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0837679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4551578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5345150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068904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9562571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1122625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1118628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7366388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1700291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3593256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596440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05923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9669753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8792221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177823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060981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5057359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4390000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7767820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942550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983746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9638527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8" name="图片 7">
            <a:extLst>
              <a:ext uri="{FF2B5EF4-FFF2-40B4-BE49-F238E27FC236}">
                <a16:creationId xmlns:a16="http://schemas.microsoft.com/office/drawing/2014/main" id="{61E6B67B-B297-45D6-8A79-297EBA0CCC7C}"/>
              </a:ext>
            </a:extLst>
          </p:cNvPr>
          <p:cNvPicPr>
            <a:picLocks noChangeAspect="1"/>
          </p:cNvPicPr>
          <p:nvPr/>
        </p:nvPicPr>
        <p:blipFill>
          <a:blip r:embed="rId3"/>
          <a:stretch>
            <a:fillRect/>
          </a:stretch>
        </p:blipFill>
        <p:spPr>
          <a:xfrm>
            <a:off x="1237878" y="-278970"/>
            <a:ext cx="9716244" cy="7377019"/>
          </a:xfrm>
          <a:prstGeom prst="rect">
            <a:avLst/>
          </a:prstGeom>
        </p:spPr>
      </p:pic>
      <p:pic>
        <p:nvPicPr>
          <p:cNvPr id="17" name="图片 16">
            <a:extLst>
              <a:ext uri="{FF2B5EF4-FFF2-40B4-BE49-F238E27FC236}">
                <a16:creationId xmlns:a16="http://schemas.microsoft.com/office/drawing/2014/main" id="{C9EA1C39-8937-4958-8232-EB9C3A41FF92}"/>
              </a:ext>
            </a:extLst>
          </p:cNvPr>
          <p:cNvPicPr>
            <a:picLocks noChangeAspect="1"/>
          </p:cNvPicPr>
          <p:nvPr/>
        </p:nvPicPr>
        <p:blipFill>
          <a:blip r:embed="rId4"/>
          <a:srcRect b="30343"/>
          <a:stretch>
            <a:fillRect/>
          </a:stretch>
        </p:blipFill>
        <p:spPr>
          <a:xfrm>
            <a:off x="0" y="4661267"/>
            <a:ext cx="12191999" cy="2196733"/>
          </a:xfrm>
          <a:custGeom>
            <a:avLst/>
            <a:gdLst>
              <a:gd name="connsiteX0" fmla="*/ 0 w 12191999"/>
              <a:gd name="connsiteY0" fmla="*/ 0 h 2196733"/>
              <a:gd name="connsiteX1" fmla="*/ 12191999 w 12191999"/>
              <a:gd name="connsiteY1" fmla="*/ 0 h 2196733"/>
              <a:gd name="connsiteX2" fmla="*/ 12191999 w 12191999"/>
              <a:gd name="connsiteY2" fmla="*/ 2196733 h 2196733"/>
              <a:gd name="connsiteX3" fmla="*/ 0 w 12191999"/>
              <a:gd name="connsiteY3" fmla="*/ 2196733 h 2196733"/>
            </a:gdLst>
            <a:ahLst/>
            <a:cxnLst>
              <a:cxn ang="0">
                <a:pos x="connsiteX0" y="connsiteY0"/>
              </a:cxn>
              <a:cxn ang="0">
                <a:pos x="connsiteX1" y="connsiteY1"/>
              </a:cxn>
              <a:cxn ang="0">
                <a:pos x="connsiteX2" y="connsiteY2"/>
              </a:cxn>
              <a:cxn ang="0">
                <a:pos x="connsiteX3" y="connsiteY3"/>
              </a:cxn>
            </a:cxnLst>
            <a:rect l="l" t="t" r="r" b="b"/>
            <a:pathLst>
              <a:path w="12191999" h="2196733">
                <a:moveTo>
                  <a:pt x="0" y="0"/>
                </a:moveTo>
                <a:lnTo>
                  <a:pt x="12191999" y="0"/>
                </a:lnTo>
                <a:lnTo>
                  <a:pt x="12191999" y="2196733"/>
                </a:lnTo>
                <a:lnTo>
                  <a:pt x="0" y="2196733"/>
                </a:lnTo>
                <a:close/>
              </a:path>
            </a:pathLst>
          </a:custGeom>
        </p:spPr>
      </p:pic>
      <p:pic>
        <p:nvPicPr>
          <p:cNvPr id="13" name="图片 12">
            <a:extLst>
              <a:ext uri="{FF2B5EF4-FFF2-40B4-BE49-F238E27FC236}">
                <a16:creationId xmlns:a16="http://schemas.microsoft.com/office/drawing/2014/main" id="{690DB983-D742-46F2-8990-4416A7464570}"/>
              </a:ext>
            </a:extLst>
          </p:cNvPr>
          <p:cNvPicPr>
            <a:picLocks noChangeAspect="1"/>
          </p:cNvPicPr>
          <p:nvPr/>
        </p:nvPicPr>
        <p:blipFill>
          <a:blip r:embed="rId5"/>
          <a:stretch>
            <a:fillRect/>
          </a:stretch>
        </p:blipFill>
        <p:spPr>
          <a:xfrm>
            <a:off x="9149822" y="0"/>
            <a:ext cx="2316340" cy="2690238"/>
          </a:xfrm>
          <a:prstGeom prst="rect">
            <a:avLst/>
          </a:prstGeom>
        </p:spPr>
      </p:pic>
      <p:pic>
        <p:nvPicPr>
          <p:cNvPr id="14" name="图片 13">
            <a:extLst>
              <a:ext uri="{FF2B5EF4-FFF2-40B4-BE49-F238E27FC236}">
                <a16:creationId xmlns:a16="http://schemas.microsoft.com/office/drawing/2014/main" id="{09F01421-FF59-4D9F-99D5-2782E5174429}"/>
              </a:ext>
            </a:extLst>
          </p:cNvPr>
          <p:cNvPicPr>
            <a:picLocks noChangeAspect="1"/>
          </p:cNvPicPr>
          <p:nvPr/>
        </p:nvPicPr>
        <p:blipFill>
          <a:blip r:embed="rId6"/>
          <a:stretch>
            <a:fillRect/>
          </a:stretch>
        </p:blipFill>
        <p:spPr>
          <a:xfrm>
            <a:off x="60781" y="796525"/>
            <a:ext cx="2179553" cy="1937380"/>
          </a:xfrm>
          <a:prstGeom prst="rect">
            <a:avLst/>
          </a:prstGeom>
        </p:spPr>
      </p:pic>
      <p:pic>
        <p:nvPicPr>
          <p:cNvPr id="15" name="图片 14">
            <a:extLst>
              <a:ext uri="{FF2B5EF4-FFF2-40B4-BE49-F238E27FC236}">
                <a16:creationId xmlns:a16="http://schemas.microsoft.com/office/drawing/2014/main" id="{19CC74B2-68CE-44F5-83E8-C212EC574A17}"/>
              </a:ext>
            </a:extLst>
          </p:cNvPr>
          <p:cNvPicPr>
            <a:picLocks noChangeAspect="1"/>
          </p:cNvPicPr>
          <p:nvPr/>
        </p:nvPicPr>
        <p:blipFill>
          <a:blip r:embed="rId7"/>
          <a:stretch>
            <a:fillRect/>
          </a:stretch>
        </p:blipFill>
        <p:spPr>
          <a:xfrm>
            <a:off x="2043507" y="3744766"/>
            <a:ext cx="1769652" cy="3032462"/>
          </a:xfrm>
          <a:prstGeom prst="rect">
            <a:avLst/>
          </a:prstGeom>
        </p:spPr>
      </p:pic>
      <p:grpSp>
        <p:nvGrpSpPr>
          <p:cNvPr id="2" name="Group 1"/>
          <p:cNvGrpSpPr/>
          <p:nvPr/>
        </p:nvGrpSpPr>
        <p:grpSpPr>
          <a:xfrm>
            <a:off x="515922" y="474502"/>
            <a:ext cx="2402013" cy="624011"/>
            <a:chOff x="515922" y="474502"/>
            <a:chExt cx="2402013" cy="624011"/>
          </a:xfrm>
        </p:grpSpPr>
        <p:pic>
          <p:nvPicPr>
            <p:cNvPr id="29" name="图片 28">
              <a:extLst>
                <a:ext uri="{FF2B5EF4-FFF2-40B4-BE49-F238E27FC236}">
                  <a16:creationId xmlns:a16="http://schemas.microsoft.com/office/drawing/2014/main" id="{90FD6CE8-A32E-4332-B0D5-968166A130F9}"/>
                </a:ext>
              </a:extLst>
            </p:cNvPr>
            <p:cNvPicPr>
              <a:picLocks noChangeAspect="1"/>
            </p:cNvPicPr>
            <p:nvPr/>
          </p:nvPicPr>
          <p:blipFill>
            <a:blip r:embed="rId8"/>
            <a:stretch>
              <a:fillRect/>
            </a:stretch>
          </p:blipFill>
          <p:spPr>
            <a:xfrm>
              <a:off x="515922" y="474502"/>
              <a:ext cx="2402013" cy="624011"/>
            </a:xfrm>
            <a:prstGeom prst="rect">
              <a:avLst/>
            </a:prstGeom>
          </p:spPr>
        </p:pic>
        <p:sp>
          <p:nvSpPr>
            <p:cNvPr id="30" name="文本框 29">
              <a:extLst>
                <a:ext uri="{FF2B5EF4-FFF2-40B4-BE49-F238E27FC236}">
                  <a16:creationId xmlns:a16="http://schemas.microsoft.com/office/drawing/2014/main" id="{C91706A9-83BA-4CD9-9533-7C8E4253BD20}"/>
                </a:ext>
              </a:extLst>
            </p:cNvPr>
            <p:cNvSpPr txBox="1"/>
            <p:nvPr/>
          </p:nvSpPr>
          <p:spPr>
            <a:xfrm>
              <a:off x="643315"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H</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sp>
          <p:nvSpPr>
            <p:cNvPr id="31" name="文本框 30">
              <a:extLst>
                <a:ext uri="{FF2B5EF4-FFF2-40B4-BE49-F238E27FC236}">
                  <a16:creationId xmlns:a16="http://schemas.microsoft.com/office/drawing/2014/main" id="{5F08E699-E348-4F04-9520-D5DC66CFF461}"/>
                </a:ext>
              </a:extLst>
            </p:cNvPr>
            <p:cNvSpPr txBox="1"/>
            <p:nvPr/>
          </p:nvSpPr>
          <p:spPr>
            <a:xfrm>
              <a:off x="1231053"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Đ</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sp>
          <p:nvSpPr>
            <p:cNvPr id="32" name="文本框 31">
              <a:extLst>
                <a:ext uri="{FF2B5EF4-FFF2-40B4-BE49-F238E27FC236}">
                  <a16:creationId xmlns:a16="http://schemas.microsoft.com/office/drawing/2014/main" id="{CA229366-E5B3-4CBD-9817-DCCF4D89F2BF}"/>
                </a:ext>
              </a:extLst>
            </p:cNvPr>
            <p:cNvSpPr txBox="1"/>
            <p:nvPr/>
          </p:nvSpPr>
          <p:spPr>
            <a:xfrm>
              <a:off x="1818791"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T</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sp>
          <p:nvSpPr>
            <p:cNvPr id="33" name="文本框 32">
              <a:extLst>
                <a:ext uri="{FF2B5EF4-FFF2-40B4-BE49-F238E27FC236}">
                  <a16:creationId xmlns:a16="http://schemas.microsoft.com/office/drawing/2014/main" id="{DD267A4F-C313-4687-A377-4DD7BE9DEB01}"/>
                </a:ext>
              </a:extLst>
            </p:cNvPr>
            <p:cNvSpPr txBox="1"/>
            <p:nvPr/>
          </p:nvSpPr>
          <p:spPr>
            <a:xfrm>
              <a:off x="2406528"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N</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grpSp>
      <p:pic>
        <p:nvPicPr>
          <p:cNvPr id="36" name="图片 35">
            <a:extLst>
              <a:ext uri="{FF2B5EF4-FFF2-40B4-BE49-F238E27FC236}">
                <a16:creationId xmlns:a16="http://schemas.microsoft.com/office/drawing/2014/main" id="{123FD0BF-950B-41C4-A39B-2CCA9BEE3345}"/>
              </a:ext>
            </a:extLst>
          </p:cNvPr>
          <p:cNvPicPr>
            <a:picLocks noChangeAspect="1"/>
          </p:cNvPicPr>
          <p:nvPr/>
        </p:nvPicPr>
        <p:blipFill>
          <a:blip r:embed="rId9"/>
          <a:stretch>
            <a:fillRect/>
          </a:stretch>
        </p:blipFill>
        <p:spPr>
          <a:xfrm>
            <a:off x="7846105" y="3744766"/>
            <a:ext cx="3862971" cy="3055220"/>
          </a:xfrm>
          <a:prstGeom prst="rect">
            <a:avLst/>
          </a:prstGeom>
        </p:spPr>
      </p:pic>
      <p:pic>
        <p:nvPicPr>
          <p:cNvPr id="20" name="图片 11">
            <a:extLst>
              <a:ext uri="{FF2B5EF4-FFF2-40B4-BE49-F238E27FC236}">
                <a16:creationId xmlns:a16="http://schemas.microsoft.com/office/drawing/2014/main" id="{8A370DF3-9C5E-4DDC-9A1C-96BF54691F75}"/>
              </a:ext>
            </a:extLst>
          </p:cNvPr>
          <p:cNvPicPr>
            <a:picLocks noChangeAspect="1"/>
          </p:cNvPicPr>
          <p:nvPr/>
        </p:nvPicPr>
        <p:blipFill>
          <a:blip r:embed="rId10"/>
          <a:stretch>
            <a:fillRect/>
          </a:stretch>
        </p:blipFill>
        <p:spPr>
          <a:xfrm>
            <a:off x="-263751" y="3216685"/>
            <a:ext cx="2670279" cy="3962743"/>
          </a:xfrm>
          <a:prstGeom prst="rect">
            <a:avLst/>
          </a:prstGeom>
          <a:effectLst>
            <a:outerShdw blurRad="63500" algn="ctr" rotWithShape="0">
              <a:prstClr val="black">
                <a:alpha val="40000"/>
              </a:prstClr>
            </a:outerShdw>
          </a:effec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93254" y="19217"/>
            <a:ext cx="1031393" cy="1031393"/>
          </a:xfrm>
          <a:prstGeom prst="rect">
            <a:avLst/>
          </a:prstGeom>
        </p:spPr>
      </p:pic>
      <p:pic>
        <p:nvPicPr>
          <p:cNvPr id="4" name="Picture 3">
            <a:extLst>
              <a:ext uri="{FF2B5EF4-FFF2-40B4-BE49-F238E27FC236}">
                <a16:creationId xmlns:a16="http://schemas.microsoft.com/office/drawing/2014/main" id="{39C6F878-E328-FA70-194A-1B891732C7D3}"/>
              </a:ext>
            </a:extLst>
          </p:cNvPr>
          <p:cNvPicPr>
            <a:picLocks noChangeAspect="1"/>
          </p:cNvPicPr>
          <p:nvPr/>
        </p:nvPicPr>
        <p:blipFill>
          <a:blip r:embed="rId12"/>
          <a:stretch>
            <a:fillRect/>
          </a:stretch>
        </p:blipFill>
        <p:spPr>
          <a:xfrm>
            <a:off x="5045102" y="537916"/>
            <a:ext cx="2292295" cy="1286367"/>
          </a:xfrm>
          <a:prstGeom prst="rect">
            <a:avLst/>
          </a:prstGeom>
        </p:spPr>
      </p:pic>
      <p:pic>
        <p:nvPicPr>
          <p:cNvPr id="12" name="Picture 11">
            <a:extLst>
              <a:ext uri="{FF2B5EF4-FFF2-40B4-BE49-F238E27FC236}">
                <a16:creationId xmlns:a16="http://schemas.microsoft.com/office/drawing/2014/main" id="{18A5337D-CBE3-B70C-8F95-C6BF9C40E123}"/>
              </a:ext>
            </a:extLst>
          </p:cNvPr>
          <p:cNvPicPr>
            <a:picLocks noChangeAspect="1"/>
          </p:cNvPicPr>
          <p:nvPr/>
        </p:nvPicPr>
        <p:blipFill>
          <a:blip r:embed="rId13"/>
          <a:stretch>
            <a:fillRect/>
          </a:stretch>
        </p:blipFill>
        <p:spPr>
          <a:xfrm>
            <a:off x="2404014" y="1438276"/>
            <a:ext cx="7444753" cy="3115180"/>
          </a:xfrm>
          <a:prstGeom prst="rect">
            <a:avLst/>
          </a:prstGeom>
        </p:spPr>
      </p:pic>
    </p:spTree>
    <p:extLst>
      <p:ext uri="{BB962C8B-B14F-4D97-AF65-F5344CB8AC3E}">
        <p14:creationId xmlns:p14="http://schemas.microsoft.com/office/powerpoint/2010/main" val="399859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14"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3"/>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A0F98E-8E09-4A68-B372-30040E7713C0}"/>
              </a:ext>
            </a:extLst>
          </p:cNvPr>
          <p:cNvPicPr>
            <a:picLocks noChangeAspect="1"/>
          </p:cNvPicPr>
          <p:nvPr/>
        </p:nvPicPr>
        <p:blipFill>
          <a:blip r:embed="rId2"/>
          <a:stretch>
            <a:fillRect/>
          </a:stretch>
        </p:blipFill>
        <p:spPr>
          <a:xfrm>
            <a:off x="9919512" y="4174435"/>
            <a:ext cx="2013371" cy="2683565"/>
          </a:xfrm>
          <a:prstGeom prst="rect">
            <a:avLst/>
          </a:prstGeom>
          <a:effectLst>
            <a:outerShdw blurRad="63500" algn="ctr" rotWithShape="0">
              <a:prstClr val="black">
                <a:alpha val="40000"/>
              </a:prstClr>
            </a:outerShdw>
          </a:effectLst>
        </p:spPr>
      </p:pic>
      <p:sp>
        <p:nvSpPr>
          <p:cNvPr id="4" name="Rectangle 3"/>
          <p:cNvSpPr/>
          <p:nvPr/>
        </p:nvSpPr>
        <p:spPr>
          <a:xfrm>
            <a:off x="872299" y="2466275"/>
            <a:ext cx="9047213" cy="3416320"/>
          </a:xfrm>
          <a:prstGeom prst="rect">
            <a:avLst/>
          </a:prstGeom>
          <a:ln w="57150">
            <a:solidFill>
              <a:srgbClr val="0070C0"/>
            </a:solidFill>
            <a:prstDash val="lgDash"/>
          </a:ln>
        </p:spPr>
        <p:txBody>
          <a:bodyPr wrap="square">
            <a:spAutoFit/>
          </a:bodyPr>
          <a:lstStyle/>
          <a:p>
            <a:pPr lvl="0" algn="just"/>
            <a:r>
              <a:rPr lang="vi-VN" sz="3600" b="1" i="1" dirty="0">
                <a:latin typeface="Cambria" panose="02040503050406030204" pitchFamily="18" charset="0"/>
                <a:ea typeface="Cambria" panose="02040503050406030204" pitchFamily="18" charset="0"/>
                <a:cs typeface="#9Slide03 Arima Madurai Light" panose="00000400000000000000" pitchFamily="2" charset="0"/>
              </a:rPr>
              <a:t> </a:t>
            </a:r>
            <a:r>
              <a:rPr lang="en-US" sz="3600" b="1" i="1" dirty="0">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latin typeface="Cambria" panose="02040503050406030204" pitchFamily="18" charset="0"/>
                <a:ea typeface="Cambria" panose="02040503050406030204" pitchFamily="18" charset="0"/>
                <a:cs typeface="#9Slide03 Arima Madurai Light" panose="00000400000000000000" pitchFamily="2" charset="0"/>
              </a:rPr>
              <a:t>Những tình huống các nhóm đưa ra hôm nay là những sự việc đã từng xảy ra trong cuộc sống hằng ngày của các em ở trường, ở nhà và ngoài xã hội. Bằng cách lựa chọn cách cân bằng cảm xúc phù hợp, các em sẽ vượt qua được những cảm xúc</a:t>
            </a:r>
            <a:r>
              <a:rPr lang="en-US" sz="3600" b="1" i="1" dirty="0">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latin typeface="Cambria" panose="02040503050406030204" pitchFamily="18" charset="0"/>
                <a:ea typeface="Cambria" panose="02040503050406030204" pitchFamily="18" charset="0"/>
                <a:cs typeface="#9Slide03 Arima Madurai Light" panose="00000400000000000000" pitchFamily="2" charset="0"/>
              </a:rPr>
              <a:t>tiêu cực.</a:t>
            </a:r>
          </a:p>
        </p:txBody>
      </p:sp>
      <p:pic>
        <p:nvPicPr>
          <p:cNvPr id="9" name="图片 11">
            <a:extLst>
              <a:ext uri="{FF2B5EF4-FFF2-40B4-BE49-F238E27FC236}">
                <a16:creationId xmlns:a16="http://schemas.microsoft.com/office/drawing/2014/main" id="{8A370DF3-9C5E-4DDC-9A1C-96BF54691F75}"/>
              </a:ext>
            </a:extLst>
          </p:cNvPr>
          <p:cNvPicPr>
            <a:picLocks noChangeAspect="1"/>
          </p:cNvPicPr>
          <p:nvPr/>
        </p:nvPicPr>
        <p:blipFill>
          <a:blip r:embed="rId3"/>
          <a:stretch>
            <a:fillRect/>
          </a:stretch>
        </p:blipFill>
        <p:spPr>
          <a:xfrm>
            <a:off x="192036" y="-278508"/>
            <a:ext cx="1939891" cy="2878834"/>
          </a:xfrm>
          <a:prstGeom prst="rect">
            <a:avLst/>
          </a:prstGeom>
          <a:effectLst>
            <a:outerShdw blurRad="63500" algn="ctr" rotWithShape="0">
              <a:prstClr val="black">
                <a:alpha val="40000"/>
              </a:prstClr>
            </a:outerShdw>
          </a:effectLst>
        </p:spPr>
      </p:pic>
      <p:pic>
        <p:nvPicPr>
          <p:cNvPr id="5" name="Picture 4" descr="A close up of a logo&#10;&#10;Description automatically generated">
            <a:extLst>
              <a:ext uri="{FF2B5EF4-FFF2-40B4-BE49-F238E27FC236}">
                <a16:creationId xmlns:a16="http://schemas.microsoft.com/office/drawing/2014/main" id="{C754111F-535F-D056-3B5E-45E664948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400050"/>
            <a:ext cx="5095412" cy="1468704"/>
          </a:xfrm>
          <a:prstGeom prst="rect">
            <a:avLst/>
          </a:prstGeom>
        </p:spPr>
      </p:pic>
    </p:spTree>
    <p:extLst>
      <p:ext uri="{BB962C8B-B14F-4D97-AF65-F5344CB8AC3E}">
        <p14:creationId xmlns:p14="http://schemas.microsoft.com/office/powerpoint/2010/main" val="4107776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A46D860-BDD3-4997-B7F9-BF84AB1FB50F}"/>
              </a:ext>
            </a:extLst>
          </p:cNvPr>
          <p:cNvSpPr/>
          <p:nvPr/>
        </p:nvSpPr>
        <p:spPr>
          <a:xfrm>
            <a:off x="0" y="1920908"/>
            <a:ext cx="12192000" cy="3539113"/>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0" name="图片 7">
            <a:extLst>
              <a:ext uri="{FF2B5EF4-FFF2-40B4-BE49-F238E27FC236}">
                <a16:creationId xmlns:a16="http://schemas.microsoft.com/office/drawing/2014/main" id="{2BA805CE-F036-45B3-8AC2-8337DCAAB7FE}"/>
              </a:ext>
            </a:extLst>
          </p:cNvPr>
          <p:cNvPicPr>
            <a:picLocks noChangeAspect="1"/>
          </p:cNvPicPr>
          <p:nvPr/>
        </p:nvPicPr>
        <p:blipFill>
          <a:blip r:embed="rId2"/>
          <a:stretch>
            <a:fillRect/>
          </a:stretch>
        </p:blipFill>
        <p:spPr>
          <a:xfrm>
            <a:off x="206619" y="2210717"/>
            <a:ext cx="3544557" cy="3133481"/>
          </a:xfrm>
          <a:prstGeom prst="rect">
            <a:avLst/>
          </a:prstGeom>
          <a:effectLst>
            <a:outerShdw blurRad="12700" dist="12700" dir="18900000" algn="bl" rotWithShape="0">
              <a:prstClr val="black">
                <a:alpha val="40000"/>
              </a:prstClr>
            </a:outerShdw>
          </a:effectLst>
        </p:spPr>
      </p:pic>
      <p:pic>
        <p:nvPicPr>
          <p:cNvPr id="3" name="图片 9">
            <a:extLst>
              <a:ext uri="{FF2B5EF4-FFF2-40B4-BE49-F238E27FC236}">
                <a16:creationId xmlns:a16="http://schemas.microsoft.com/office/drawing/2014/main" id="{0B9728CB-034E-20FE-A9EF-445966EE48A1}"/>
              </a:ext>
            </a:extLst>
          </p:cNvPr>
          <p:cNvPicPr>
            <a:picLocks noChangeAspect="1"/>
          </p:cNvPicPr>
          <p:nvPr/>
        </p:nvPicPr>
        <p:blipFill>
          <a:blip r:embed="rId3"/>
          <a:stretch>
            <a:fillRect/>
          </a:stretch>
        </p:blipFill>
        <p:spPr>
          <a:xfrm rot="946996">
            <a:off x="10086352" y="-231671"/>
            <a:ext cx="1780186" cy="5730737"/>
          </a:xfrm>
          <a:prstGeom prst="rect">
            <a:avLst/>
          </a:prstGeom>
        </p:spPr>
      </p:pic>
      <p:sp>
        <p:nvSpPr>
          <p:cNvPr id="4" name="TextBox 3">
            <a:extLst>
              <a:ext uri="{FF2B5EF4-FFF2-40B4-BE49-F238E27FC236}">
                <a16:creationId xmlns:a16="http://schemas.microsoft.com/office/drawing/2014/main" id="{540008F3-0FF2-D29A-EBBA-1CBC30051847}"/>
              </a:ext>
            </a:extLst>
          </p:cNvPr>
          <p:cNvSpPr txBox="1"/>
          <p:nvPr/>
        </p:nvSpPr>
        <p:spPr>
          <a:xfrm>
            <a:off x="3429000" y="2628900"/>
            <a:ext cx="6867525" cy="221701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3200" b="1" i="0" dirty="0" err="1">
                <a:solidFill>
                  <a:srgbClr val="000000"/>
                </a:solidFill>
                <a:effectLst/>
                <a:latin typeface="Cambria" panose="02040503050406030204" pitchFamily="18" charset="0"/>
                <a:ea typeface="Cambria" panose="02040503050406030204" pitchFamily="18" charset="0"/>
              </a:rPr>
              <a:t>Vận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bằng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cảm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xúc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quả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cuộc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sống</a:t>
            </a:r>
            <a:r>
              <a:rPr lang="en-US" sz="3200" b="1" i="0" dirty="0">
                <a:solidFill>
                  <a:srgbClr val="000000"/>
                </a:solidFill>
                <a:effectLst/>
                <a:latin typeface="Cambria" panose="02040503050406030204" pitchFamily="18" charset="0"/>
                <a:ea typeface="Cambria" panose="02040503050406030204" pitchFamily="18" charset="0"/>
              </a:rPr>
              <a:t>.</a:t>
            </a:r>
          </a:p>
          <a:p>
            <a:pPr marL="457200" indent="-457200" algn="just">
              <a:lnSpc>
                <a:spcPct val="150000"/>
              </a:lnSpc>
              <a:buFont typeface="Arial" panose="020B0604020202020204" pitchFamily="34" charset="0"/>
              <a:buChar char="•"/>
            </a:pPr>
            <a:r>
              <a:rPr lang="en-US" sz="3200" b="1" i="0" dirty="0" err="1">
                <a:solidFill>
                  <a:srgbClr val="000000"/>
                </a:solidFill>
                <a:effectLst/>
                <a:latin typeface="Cambria" panose="02040503050406030204" pitchFamily="18" charset="0"/>
                <a:ea typeface="Cambria" panose="02040503050406030204" pitchFamily="18" charset="0"/>
              </a:rPr>
              <a:t>Ghi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lại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kết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quả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làm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đó</a:t>
            </a:r>
            <a:r>
              <a:rPr lang="en-US" sz="3200" b="1"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79165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5" name="图片 4">
            <a:extLst>
              <a:ext uri="{FF2B5EF4-FFF2-40B4-BE49-F238E27FC236}">
                <a16:creationId xmlns:a16="http://schemas.microsoft.com/office/drawing/2014/main" id="{77693E56-69F3-4042-9A13-F13B4F7EA418}"/>
              </a:ext>
            </a:extLst>
          </p:cNvPr>
          <p:cNvPicPr>
            <a:picLocks noChangeAspect="1"/>
          </p:cNvPicPr>
          <p:nvPr/>
        </p:nvPicPr>
        <p:blipFill>
          <a:blip r:embed="rId3"/>
          <a:stretch>
            <a:fillRect/>
          </a:stretch>
        </p:blipFill>
        <p:spPr>
          <a:xfrm>
            <a:off x="747696" y="-954727"/>
            <a:ext cx="13429383" cy="9690862"/>
          </a:xfrm>
          <a:prstGeom prst="rect">
            <a:avLst/>
          </a:prstGeom>
          <a:effectLst>
            <a:outerShdw blurRad="63500" algn="ctr" rotWithShape="0">
              <a:prstClr val="black">
                <a:alpha val="40000"/>
              </a:prstClr>
            </a:outerShdw>
          </a:effectLst>
        </p:spPr>
      </p:pic>
      <p:pic>
        <p:nvPicPr>
          <p:cNvPr id="12" name="图片 11">
            <a:extLst>
              <a:ext uri="{FF2B5EF4-FFF2-40B4-BE49-F238E27FC236}">
                <a16:creationId xmlns:a16="http://schemas.microsoft.com/office/drawing/2014/main" id="{8A370DF3-9C5E-4DDC-9A1C-96BF54691F75}"/>
              </a:ext>
            </a:extLst>
          </p:cNvPr>
          <p:cNvPicPr>
            <a:picLocks noChangeAspect="1"/>
          </p:cNvPicPr>
          <p:nvPr/>
        </p:nvPicPr>
        <p:blipFill>
          <a:blip r:embed="rId4"/>
          <a:stretch>
            <a:fillRect/>
          </a:stretch>
        </p:blipFill>
        <p:spPr>
          <a:xfrm>
            <a:off x="238335" y="-270339"/>
            <a:ext cx="2504866" cy="3717267"/>
          </a:xfrm>
          <a:prstGeom prst="rect">
            <a:avLst/>
          </a:prstGeom>
          <a:effectLst>
            <a:outerShdw blurRad="63500" algn="ctr" rotWithShape="0">
              <a:prstClr val="black">
                <a:alpha val="40000"/>
              </a:prstClr>
            </a:outerShdw>
          </a:effectLst>
        </p:spPr>
      </p:pic>
      <p:pic>
        <p:nvPicPr>
          <p:cNvPr id="2" name="Picture 1">
            <a:extLst>
              <a:ext uri="{FF2B5EF4-FFF2-40B4-BE49-F238E27FC236}">
                <a16:creationId xmlns:a16="http://schemas.microsoft.com/office/drawing/2014/main" id="{C64DBC76-B86B-0175-C693-01DC52A0D8FF}"/>
              </a:ext>
            </a:extLst>
          </p:cNvPr>
          <p:cNvPicPr>
            <a:picLocks noChangeAspect="1"/>
          </p:cNvPicPr>
          <p:nvPr/>
        </p:nvPicPr>
        <p:blipFill>
          <a:blip r:embed="rId5"/>
          <a:stretch>
            <a:fillRect/>
          </a:stretch>
        </p:blipFill>
        <p:spPr>
          <a:xfrm>
            <a:off x="1546829" y="2461126"/>
            <a:ext cx="9498391" cy="3078747"/>
          </a:xfrm>
          <a:prstGeom prst="rect">
            <a:avLst/>
          </a:prstGeom>
        </p:spPr>
      </p:pic>
    </p:spTree>
    <p:extLst>
      <p:ext uri="{BB962C8B-B14F-4D97-AF65-F5344CB8AC3E}">
        <p14:creationId xmlns:p14="http://schemas.microsoft.com/office/powerpoint/2010/main" val="3254989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AF894E0-47D0-4583-B4E9-9B61F39026EB}"/>
              </a:ext>
            </a:extLst>
          </p:cNvPr>
          <p:cNvPicPr>
            <a:picLocks noChangeAspect="1"/>
          </p:cNvPicPr>
          <p:nvPr/>
        </p:nvPicPr>
        <p:blipFill>
          <a:blip r:embed="rId2"/>
          <a:stretch>
            <a:fillRect/>
          </a:stretch>
        </p:blipFill>
        <p:spPr>
          <a:xfrm>
            <a:off x="0" y="292919"/>
            <a:ext cx="12192000" cy="6485521"/>
          </a:xfrm>
          <a:prstGeom prst="rect">
            <a:avLst/>
          </a:prstGeom>
        </p:spPr>
      </p:pic>
      <p:pic>
        <p:nvPicPr>
          <p:cNvPr id="9" name="图片 8">
            <a:extLst>
              <a:ext uri="{FF2B5EF4-FFF2-40B4-BE49-F238E27FC236}">
                <a16:creationId xmlns:a16="http://schemas.microsoft.com/office/drawing/2014/main" id="{BAC0F698-1713-446A-92C5-227DC73D753E}"/>
              </a:ext>
            </a:extLst>
          </p:cNvPr>
          <p:cNvPicPr>
            <a:picLocks noChangeAspect="1"/>
          </p:cNvPicPr>
          <p:nvPr/>
        </p:nvPicPr>
        <p:blipFill>
          <a:blip r:embed="rId3"/>
          <a:stretch>
            <a:fillRect/>
          </a:stretch>
        </p:blipFill>
        <p:spPr>
          <a:xfrm>
            <a:off x="10229062" y="1621500"/>
            <a:ext cx="1460018" cy="1961439"/>
          </a:xfrm>
          <a:prstGeom prst="rect">
            <a:avLst/>
          </a:prstGeom>
        </p:spPr>
      </p:pic>
      <p:pic>
        <p:nvPicPr>
          <p:cNvPr id="18" name="图片 17">
            <a:extLst>
              <a:ext uri="{FF2B5EF4-FFF2-40B4-BE49-F238E27FC236}">
                <a16:creationId xmlns:a16="http://schemas.microsoft.com/office/drawing/2014/main" id="{585DE722-1597-4FC1-BBD3-61E30C4F699F}"/>
              </a:ext>
            </a:extLst>
          </p:cNvPr>
          <p:cNvPicPr>
            <a:picLocks noChangeAspect="1"/>
          </p:cNvPicPr>
          <p:nvPr/>
        </p:nvPicPr>
        <p:blipFill>
          <a:blip r:embed="rId4"/>
          <a:stretch>
            <a:fillRect/>
          </a:stretch>
        </p:blipFill>
        <p:spPr>
          <a:xfrm>
            <a:off x="5103148" y="1076583"/>
            <a:ext cx="518764" cy="490494"/>
          </a:xfrm>
          <a:prstGeom prst="rect">
            <a:avLst/>
          </a:prstGeom>
          <a:effectLst>
            <a:outerShdw blurRad="63500" algn="ctr" rotWithShape="0">
              <a:prstClr val="black">
                <a:alpha val="40000"/>
              </a:prstClr>
            </a:outerShdw>
          </a:effectLst>
        </p:spPr>
      </p:pic>
      <p:pic>
        <p:nvPicPr>
          <p:cNvPr id="16" name="图片 8">
            <a:extLst>
              <a:ext uri="{FF2B5EF4-FFF2-40B4-BE49-F238E27FC236}">
                <a16:creationId xmlns:a16="http://schemas.microsoft.com/office/drawing/2014/main" id="{BAC0F698-1713-446A-92C5-227DC73D753E}"/>
              </a:ext>
            </a:extLst>
          </p:cNvPr>
          <p:cNvPicPr>
            <a:picLocks noChangeAspect="1"/>
          </p:cNvPicPr>
          <p:nvPr/>
        </p:nvPicPr>
        <p:blipFill>
          <a:blip r:embed="rId3"/>
          <a:stretch>
            <a:fillRect/>
          </a:stretch>
        </p:blipFill>
        <p:spPr>
          <a:xfrm>
            <a:off x="10337260" y="947871"/>
            <a:ext cx="1460018" cy="1961439"/>
          </a:xfrm>
          <a:prstGeom prst="rect">
            <a:avLst/>
          </a:prstGeom>
        </p:spPr>
      </p:pic>
      <p:pic>
        <p:nvPicPr>
          <p:cNvPr id="17" name="图片 17">
            <a:extLst>
              <a:ext uri="{FF2B5EF4-FFF2-40B4-BE49-F238E27FC236}">
                <a16:creationId xmlns:a16="http://schemas.microsoft.com/office/drawing/2014/main" id="{BEA32798-8EB2-44A5-BA93-130103067E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9903" y="2407936"/>
            <a:ext cx="4450064" cy="4450064"/>
          </a:xfrm>
          <a:prstGeom prst="rect">
            <a:avLst/>
          </a:prstGeom>
          <a:effectLst>
            <a:outerShdw blurRad="63500" sx="102000" sy="102000" algn="ctr" rotWithShape="0">
              <a:prstClr val="black">
                <a:alpha val="40000"/>
              </a:prstClr>
            </a:outerShdw>
          </a:effectLst>
        </p:spPr>
      </p:pic>
      <p:pic>
        <p:nvPicPr>
          <p:cNvPr id="24" name="图片 10">
            <a:extLst>
              <a:ext uri="{FF2B5EF4-FFF2-40B4-BE49-F238E27FC236}">
                <a16:creationId xmlns:a16="http://schemas.microsoft.com/office/drawing/2014/main" id="{45E0A661-0E40-4C4D-A712-21210906A1B1}"/>
              </a:ext>
            </a:extLst>
          </p:cNvPr>
          <p:cNvPicPr>
            <a:picLocks noChangeAspect="1"/>
          </p:cNvPicPr>
          <p:nvPr/>
        </p:nvPicPr>
        <p:blipFill>
          <a:blip r:embed="rId6"/>
          <a:srcRect r="46145"/>
          <a:stretch>
            <a:fillRect/>
          </a:stretch>
        </p:blipFill>
        <p:spPr>
          <a:xfrm>
            <a:off x="478571" y="2723521"/>
            <a:ext cx="1969986" cy="2828789"/>
          </a:xfrm>
          <a:custGeom>
            <a:avLst/>
            <a:gdLst>
              <a:gd name="connsiteX0" fmla="*/ 0 w 1969986"/>
              <a:gd name="connsiteY0" fmla="*/ 0 h 2828789"/>
              <a:gd name="connsiteX1" fmla="*/ 1969986 w 1969986"/>
              <a:gd name="connsiteY1" fmla="*/ 0 h 2828789"/>
              <a:gd name="connsiteX2" fmla="*/ 1969986 w 1969986"/>
              <a:gd name="connsiteY2" fmla="*/ 2828789 h 2828789"/>
              <a:gd name="connsiteX3" fmla="*/ 0 w 1969986"/>
              <a:gd name="connsiteY3" fmla="*/ 2828789 h 2828789"/>
              <a:gd name="connsiteX4" fmla="*/ 0 w 1969986"/>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86" h="2828789">
                <a:moveTo>
                  <a:pt x="0" y="0"/>
                </a:moveTo>
                <a:lnTo>
                  <a:pt x="1969986" y="0"/>
                </a:lnTo>
                <a:lnTo>
                  <a:pt x="1969986" y="2828789"/>
                </a:lnTo>
                <a:lnTo>
                  <a:pt x="0" y="2828789"/>
                </a:lnTo>
                <a:lnTo>
                  <a:pt x="0" y="0"/>
                </a:lnTo>
                <a:close/>
              </a:path>
            </a:pathLst>
          </a:custGeom>
        </p:spPr>
      </p:pic>
      <p:pic>
        <p:nvPicPr>
          <p:cNvPr id="25" name="图片 8">
            <a:extLst>
              <a:ext uri="{FF2B5EF4-FFF2-40B4-BE49-F238E27FC236}">
                <a16:creationId xmlns:a16="http://schemas.microsoft.com/office/drawing/2014/main" id="{DA2B922C-7FCA-4D6E-9E40-753382CC94EA}"/>
              </a:ext>
            </a:extLst>
          </p:cNvPr>
          <p:cNvPicPr>
            <a:picLocks noChangeAspect="1"/>
          </p:cNvPicPr>
          <p:nvPr/>
        </p:nvPicPr>
        <p:blipFill>
          <a:blip r:embed="rId6"/>
          <a:srcRect l="53855"/>
          <a:stretch>
            <a:fillRect/>
          </a:stretch>
        </p:blipFill>
        <p:spPr>
          <a:xfrm>
            <a:off x="544182" y="545485"/>
            <a:ext cx="1687931" cy="2828789"/>
          </a:xfrm>
          <a:custGeom>
            <a:avLst/>
            <a:gdLst>
              <a:gd name="connsiteX0" fmla="*/ 0 w 1687931"/>
              <a:gd name="connsiteY0" fmla="*/ 0 h 2828789"/>
              <a:gd name="connsiteX1" fmla="*/ 1687931 w 1687931"/>
              <a:gd name="connsiteY1" fmla="*/ 0 h 2828789"/>
              <a:gd name="connsiteX2" fmla="*/ 1687931 w 1687931"/>
              <a:gd name="connsiteY2" fmla="*/ 2828789 h 2828789"/>
              <a:gd name="connsiteX3" fmla="*/ 0 w 1687931"/>
              <a:gd name="connsiteY3" fmla="*/ 2828789 h 2828789"/>
              <a:gd name="connsiteX4" fmla="*/ 0 w 1687931"/>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1" h="2828789">
                <a:moveTo>
                  <a:pt x="0" y="0"/>
                </a:moveTo>
                <a:lnTo>
                  <a:pt x="1687931" y="0"/>
                </a:lnTo>
                <a:lnTo>
                  <a:pt x="1687931" y="2828789"/>
                </a:lnTo>
                <a:lnTo>
                  <a:pt x="0" y="2828789"/>
                </a:lnTo>
                <a:lnTo>
                  <a:pt x="0" y="0"/>
                </a:lnTo>
                <a:close/>
              </a:path>
            </a:pathLst>
          </a:custGeom>
        </p:spPr>
      </p:pic>
      <p:pic>
        <p:nvPicPr>
          <p:cNvPr id="4" name="Picture 3">
            <a:extLst>
              <a:ext uri="{FF2B5EF4-FFF2-40B4-BE49-F238E27FC236}">
                <a16:creationId xmlns:a16="http://schemas.microsoft.com/office/drawing/2014/main" id="{7566CE97-F78C-E05E-8B56-CFEAA4D779BE}"/>
              </a:ext>
            </a:extLst>
          </p:cNvPr>
          <p:cNvPicPr>
            <a:picLocks noChangeAspect="1"/>
          </p:cNvPicPr>
          <p:nvPr/>
        </p:nvPicPr>
        <p:blipFill>
          <a:blip r:embed="rId7"/>
          <a:stretch>
            <a:fillRect/>
          </a:stretch>
        </p:blipFill>
        <p:spPr>
          <a:xfrm>
            <a:off x="2111558" y="2054986"/>
            <a:ext cx="7492633" cy="2938527"/>
          </a:xfrm>
          <a:prstGeom prst="rect">
            <a:avLst/>
          </a:prstGeom>
        </p:spPr>
      </p:pic>
    </p:spTree>
    <p:extLst>
      <p:ext uri="{BB962C8B-B14F-4D97-AF65-F5344CB8AC3E}">
        <p14:creationId xmlns:p14="http://schemas.microsoft.com/office/powerpoint/2010/main" val="2230849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6" name="图片 4">
            <a:extLst>
              <a:ext uri="{FF2B5EF4-FFF2-40B4-BE49-F238E27FC236}">
                <a16:creationId xmlns:a16="http://schemas.microsoft.com/office/drawing/2014/main" id="{77693E56-69F3-4042-9A13-F13B4F7EA418}"/>
              </a:ext>
            </a:extLst>
          </p:cNvPr>
          <p:cNvPicPr>
            <a:picLocks noChangeAspect="1"/>
          </p:cNvPicPr>
          <p:nvPr/>
        </p:nvPicPr>
        <p:blipFill>
          <a:blip r:embed="rId3"/>
          <a:stretch>
            <a:fillRect/>
          </a:stretch>
        </p:blipFill>
        <p:spPr>
          <a:xfrm>
            <a:off x="308851" y="-228366"/>
            <a:ext cx="10833156" cy="7817382"/>
          </a:xfrm>
          <a:prstGeom prst="rect">
            <a:avLst/>
          </a:prstGeom>
          <a:effectLst>
            <a:outerShdw blurRad="63500" algn="ctr" rotWithShape="0">
              <a:prstClr val="black">
                <a:alpha val="40000"/>
              </a:prstClr>
            </a:outerShdw>
          </a:effectLst>
        </p:spPr>
      </p:pic>
      <p:pic>
        <p:nvPicPr>
          <p:cNvPr id="10" name="图片 11">
            <a:extLst>
              <a:ext uri="{FF2B5EF4-FFF2-40B4-BE49-F238E27FC236}">
                <a16:creationId xmlns:a16="http://schemas.microsoft.com/office/drawing/2014/main" id="{8A370DF3-9C5E-4DDC-9A1C-96BF54691F75}"/>
              </a:ext>
            </a:extLst>
          </p:cNvPr>
          <p:cNvPicPr>
            <a:picLocks noChangeAspect="1"/>
          </p:cNvPicPr>
          <p:nvPr/>
        </p:nvPicPr>
        <p:blipFill>
          <a:blip r:embed="rId4"/>
          <a:stretch>
            <a:fillRect/>
          </a:stretch>
        </p:blipFill>
        <p:spPr>
          <a:xfrm>
            <a:off x="-118215" y="320275"/>
            <a:ext cx="2154049" cy="3196648"/>
          </a:xfrm>
          <a:prstGeom prst="rect">
            <a:avLst/>
          </a:prstGeom>
          <a:effectLst>
            <a:outerShdw blurRad="63500" algn="ctr" rotWithShape="0">
              <a:prstClr val="black">
                <a:alpha val="40000"/>
              </a:prstClr>
            </a:outerShdw>
          </a:effectLst>
        </p:spPr>
      </p:pic>
      <p:sp>
        <p:nvSpPr>
          <p:cNvPr id="2" name="Rectangle 1"/>
          <p:cNvSpPr/>
          <p:nvPr/>
        </p:nvSpPr>
        <p:spPr>
          <a:xfrm>
            <a:off x="1433590" y="2184862"/>
            <a:ext cx="6951466" cy="312085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C000">
                    <a:lumMod val="75000"/>
                  </a:srgbClr>
                </a:solidFill>
                <a:effectLst/>
                <a:uLnTx/>
                <a:uFillTx/>
                <a:latin typeface="SVN-Whimsy" panose="02040603050506020204" pitchFamily="18" charset="0"/>
                <a:ea typeface="Times New Roman" panose="02020603050405020304" pitchFamily="18" charset="0"/>
                <a:cs typeface="+mn-cs"/>
              </a:rPr>
              <a:t>Hoạt động 1: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ED7D31">
                    <a:lumMod val="75000"/>
                  </a:srgbClr>
                </a:solidFill>
                <a:effectLst/>
                <a:uLnTx/>
                <a:uFillTx/>
                <a:latin typeface="+mj-lt"/>
                <a:ea typeface="Times New Roman" panose="02020603050405020304" pitchFamily="18" charset="0"/>
                <a:cs typeface="+mn-cs"/>
              </a:rPr>
              <a:t>Nhận diện</a:t>
            </a:r>
            <a:r>
              <a:rPr kumimoji="0" lang="nl-NL" sz="6000" b="1" i="0" u="none" strike="noStrike" kern="1200" cap="none" spc="0" normalizeH="0" noProof="0" dirty="0">
                <a:ln>
                  <a:noFill/>
                </a:ln>
                <a:solidFill>
                  <a:srgbClr val="ED7D31">
                    <a:lumMod val="75000"/>
                  </a:srgbClr>
                </a:solidFill>
                <a:effectLst/>
                <a:uLnTx/>
                <a:uFillTx/>
                <a:latin typeface="+mj-lt"/>
                <a:ea typeface="Times New Roman" panose="02020603050405020304" pitchFamily="18" charset="0"/>
                <a:cs typeface="+mn-cs"/>
              </a:rPr>
              <a:t> các cách cân bằng cảm xúc</a:t>
            </a:r>
            <a:endParaRPr kumimoji="0" lang="en-US" sz="5400" b="0" i="0" u="none" strike="noStrike" kern="1200" cap="none" spc="0" normalizeH="0" baseline="0" noProof="0" dirty="0">
              <a:ln>
                <a:noFill/>
              </a:ln>
              <a:solidFill>
                <a:srgbClr val="C00000"/>
              </a:solidFill>
              <a:effectLst/>
              <a:uLnTx/>
              <a:uFillTx/>
              <a:latin typeface="+mj-lt"/>
              <a:ea typeface="Times New Roman" panose="02020603050405020304" pitchFamily="18" charset="0"/>
              <a:cs typeface="+mn-cs"/>
            </a:endParaRPr>
          </a:p>
        </p:txBody>
      </p:sp>
      <p:pic>
        <p:nvPicPr>
          <p:cNvPr id="11" name="图片 1">
            <a:extLst>
              <a:ext uri="{FF2B5EF4-FFF2-40B4-BE49-F238E27FC236}">
                <a16:creationId xmlns:a16="http://schemas.microsoft.com/office/drawing/2014/main" id="{06A0F98E-8E09-4A68-B372-30040E7713C0}"/>
              </a:ext>
            </a:extLst>
          </p:cNvPr>
          <p:cNvPicPr>
            <a:picLocks noChangeAspect="1"/>
          </p:cNvPicPr>
          <p:nvPr/>
        </p:nvPicPr>
        <p:blipFill>
          <a:blip r:embed="rId5"/>
          <a:stretch>
            <a:fillRect/>
          </a:stretch>
        </p:blipFill>
        <p:spPr>
          <a:xfrm>
            <a:off x="8204843" y="1793637"/>
            <a:ext cx="3799588" cy="506436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11498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9">
            <a:extLst>
              <a:ext uri="{FF2B5EF4-FFF2-40B4-BE49-F238E27FC236}">
                <a16:creationId xmlns:a16="http://schemas.microsoft.com/office/drawing/2014/main" id="{378A371D-C62C-4898-B66F-CD38053E1800}"/>
              </a:ext>
            </a:extLst>
          </p:cNvPr>
          <p:cNvPicPr>
            <a:picLocks noChangeAspect="1"/>
          </p:cNvPicPr>
          <p:nvPr/>
        </p:nvPicPr>
        <p:blipFill>
          <a:blip r:embed="rId2"/>
          <a:stretch>
            <a:fillRect/>
          </a:stretch>
        </p:blipFill>
        <p:spPr>
          <a:xfrm rot="828066">
            <a:off x="9519998" y="265274"/>
            <a:ext cx="1780186" cy="5730737"/>
          </a:xfrm>
          <a:prstGeom prst="rect">
            <a:avLst/>
          </a:prstGeom>
        </p:spPr>
      </p:pic>
      <p:sp>
        <p:nvSpPr>
          <p:cNvPr id="2" name="Rectangle 1"/>
          <p:cNvSpPr/>
          <p:nvPr/>
        </p:nvSpPr>
        <p:spPr>
          <a:xfrm>
            <a:off x="233973" y="160665"/>
            <a:ext cx="4499390" cy="769441"/>
          </a:xfrm>
          <a:prstGeom prst="rect">
            <a:avLst/>
          </a:prstGeom>
          <a:solidFill>
            <a:schemeClr val="accent4">
              <a:lumMod val="40000"/>
              <a:lumOff val="60000"/>
            </a:schemeClr>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prstClr val="black"/>
                </a:solidFill>
                <a:effectLst/>
                <a:uLnTx/>
                <a:uFillTx/>
                <a:ea typeface="+mn-ea"/>
                <a:cs typeface="+mn-cs"/>
              </a:rPr>
              <a:t>Làm việc nhóm 4</a:t>
            </a:r>
            <a:endParaRPr kumimoji="0" lang="en-US" sz="4400" b="0" i="0" u="none" strike="noStrike" kern="1200" cap="none" spc="0" normalizeH="0" baseline="0" noProof="0" dirty="0">
              <a:ln>
                <a:noFill/>
              </a:ln>
              <a:solidFill>
                <a:prstClr val="black"/>
              </a:solidFill>
              <a:effectLst/>
              <a:uLnTx/>
              <a:uFillTx/>
              <a:ea typeface="+mn-ea"/>
              <a:cs typeface="+mn-cs"/>
            </a:endParaRPr>
          </a:p>
        </p:txBody>
      </p:sp>
      <p:sp>
        <p:nvSpPr>
          <p:cNvPr id="6" name="Rectangle 5"/>
          <p:cNvSpPr/>
          <p:nvPr/>
        </p:nvSpPr>
        <p:spPr>
          <a:xfrm>
            <a:off x="156797" y="1330930"/>
            <a:ext cx="8502193" cy="5366405"/>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571500" lvl="0" indent="-571500" algn="just">
              <a:lnSpc>
                <a:spcPct val="120000"/>
              </a:lnSpc>
              <a:buFont typeface="Arial" panose="020B0604020202020204" pitchFamily="34" charset="0"/>
              <a:buChar char="•"/>
            </a:pPr>
            <a:r>
              <a:rPr lang="nl-NL" sz="3600" dirty="0">
                <a:solidFill>
                  <a:prstClr val="black"/>
                </a:solidFill>
                <a:ea typeface="Times New Roman" panose="02020603050405020304" pitchFamily="18" charset="0"/>
              </a:rPr>
              <a:t>Kể về một cảm xúc mình đã trải qua và gọi tên cảm xúc đó một cách ngắn gọn.</a:t>
            </a:r>
          </a:p>
          <a:p>
            <a:pPr marL="571500" lvl="0" indent="-571500" algn="just">
              <a:lnSpc>
                <a:spcPct val="120000"/>
              </a:lnSpc>
              <a:buFont typeface="Arial" panose="020B0604020202020204" pitchFamily="34" charset="0"/>
              <a:buChar char="•"/>
            </a:pPr>
            <a:r>
              <a:rPr lang="nl-NL" sz="3600" dirty="0">
                <a:solidFill>
                  <a:prstClr val="black"/>
                </a:solidFill>
                <a:ea typeface="Times New Roman" panose="02020603050405020304" pitchFamily="18" charset="0"/>
              </a:rPr>
              <a:t>Chia sẻ lí do chúng ta phải cân bằng cảm xúc.</a:t>
            </a:r>
          </a:p>
          <a:p>
            <a:pPr marL="571500" lvl="0" indent="-571500" algn="just">
              <a:lnSpc>
                <a:spcPct val="120000"/>
              </a:lnSpc>
              <a:buFont typeface="Arial" panose="020B0604020202020204" pitchFamily="34" charset="0"/>
              <a:buChar char="•"/>
            </a:pPr>
            <a:r>
              <a:rPr lang="nl-NL" sz="3600" dirty="0">
                <a:solidFill>
                  <a:prstClr val="black"/>
                </a:solidFill>
                <a:ea typeface="Times New Roman" panose="02020603050405020304" pitchFamily="18" charset="0"/>
              </a:rPr>
              <a:t>Thảo luận về các cách cân bằng cảm xúc em đã từng nghe, từng thực hiện. Ghi lại các cách hiệu quả vào thẻ từ. Mỗi thẻ từ các em ghi một cách cân bằng cảm xúc.</a:t>
            </a:r>
          </a:p>
        </p:txBody>
      </p:sp>
      <p:pic>
        <p:nvPicPr>
          <p:cNvPr id="11" name="Picture 10"/>
          <p:cNvPicPr>
            <a:picLocks noChangeAspect="1"/>
          </p:cNvPicPr>
          <p:nvPr/>
        </p:nvPicPr>
        <p:blipFill>
          <a:blip r:embed="rId3"/>
          <a:stretch>
            <a:fillRect/>
          </a:stretch>
        </p:blipFill>
        <p:spPr>
          <a:xfrm>
            <a:off x="8382731" y="2714624"/>
            <a:ext cx="4322703" cy="4322703"/>
          </a:xfrm>
          <a:prstGeom prst="rect">
            <a:avLst/>
          </a:prstGeom>
        </p:spPr>
      </p:pic>
    </p:spTree>
    <p:extLst>
      <p:ext uri="{BB962C8B-B14F-4D97-AF65-F5344CB8AC3E}">
        <p14:creationId xmlns:p14="http://schemas.microsoft.com/office/powerpoint/2010/main" val="524775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D7C5B-7D92-EDD6-06D2-21B319024A6A}"/>
              </a:ext>
            </a:extLst>
          </p:cNvPr>
          <p:cNvSpPr/>
          <p:nvPr/>
        </p:nvSpPr>
        <p:spPr>
          <a:xfrm>
            <a:off x="2333624" y="194904"/>
            <a:ext cx="8772525" cy="1381084"/>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Ví</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dụ</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Hai bạn Tuấn và Nam rượt đuổi nhau, xô em té ngã ở sân trường</a:t>
            </a:r>
            <a:endPar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a:lnSpc>
                <a:spcPct val="120000"/>
              </a:lnSpc>
            </a:pP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=&gt;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Cảm</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xúc</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tức</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giận</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0" name="图片 1">
            <a:extLst>
              <a:ext uri="{FF2B5EF4-FFF2-40B4-BE49-F238E27FC236}">
                <a16:creationId xmlns:a16="http://schemas.microsoft.com/office/drawing/2014/main" id="{92009FDC-F029-5E25-B0A8-E00D9DB2C8AD}"/>
              </a:ext>
            </a:extLst>
          </p:cNvPr>
          <p:cNvPicPr>
            <a:picLocks noChangeAspect="1"/>
          </p:cNvPicPr>
          <p:nvPr/>
        </p:nvPicPr>
        <p:blipFill>
          <a:blip r:embed="rId2"/>
          <a:stretch>
            <a:fillRect/>
          </a:stretch>
        </p:blipFill>
        <p:spPr>
          <a:xfrm>
            <a:off x="472478" y="2881837"/>
            <a:ext cx="2983156" cy="3976163"/>
          </a:xfrm>
          <a:prstGeom prst="rect">
            <a:avLst/>
          </a:prstGeom>
          <a:effectLst>
            <a:outerShdw blurRad="63500" algn="ctr" rotWithShape="0">
              <a:prstClr val="black">
                <a:alpha val="40000"/>
              </a:prstClr>
            </a:outerShdw>
          </a:effectLst>
        </p:spPr>
      </p:pic>
      <p:sp>
        <p:nvSpPr>
          <p:cNvPr id="11" name="Rectangle 10">
            <a:extLst>
              <a:ext uri="{FF2B5EF4-FFF2-40B4-BE49-F238E27FC236}">
                <a16:creationId xmlns:a16="http://schemas.microsoft.com/office/drawing/2014/main" id="{9C9792B4-B30F-DE47-9BA1-4B0BF0C41E1F}"/>
              </a:ext>
            </a:extLst>
          </p:cNvPr>
          <p:cNvSpPr/>
          <p:nvPr/>
        </p:nvSpPr>
        <p:spPr>
          <a:xfrm>
            <a:off x="3162299" y="1852254"/>
            <a:ext cx="8772525" cy="1381084"/>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Lí</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do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cân</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bằng</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cảm</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xúc</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Giúp</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chúng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ta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duy</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trì</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sự</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cân</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bằng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cuộc</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đối mặt và vượt qua các thách thức một cách bình tĩnh và tự tin</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CEE56EBF-ACD6-D2BA-326D-930A1C42FCB8}"/>
              </a:ext>
            </a:extLst>
          </p:cNvPr>
          <p:cNvSpPr/>
          <p:nvPr/>
        </p:nvSpPr>
        <p:spPr>
          <a:xfrm>
            <a:off x="3314699" y="3585804"/>
            <a:ext cx="8772525" cy="2710678"/>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Cách cân bằng cảm xúc:</a:t>
            </a: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Hít thở sâu để lấy lại bình tĩnh</a:t>
            </a: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Điều chỉnh suy nghĩ cho tích cực</a:t>
            </a: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Tâm sự, chia sẻ với người tin cậy để giải tỏa cảm xúc.</a:t>
            </a:r>
            <a:endParaRPr lang="en-US" sz="2400" b="1" dirty="0">
              <a:latin typeface="Cambria" panose="02040503050406030204" pitchFamily="18" charset="0"/>
              <a:ea typeface="Cambria" panose="02040503050406030204" pitchFamily="18" charset="0"/>
              <a:cs typeface="Arial" panose="020B0604020202020204" pitchFamily="34" charset="0"/>
            </a:endParaRP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Đặt mình vào vị trí người khác để thông cảm.</a:t>
            </a:r>
            <a:endParaRPr lang="en-US" sz="2400" b="1" dirty="0">
              <a:latin typeface="Cambria" panose="02040503050406030204" pitchFamily="18" charset="0"/>
              <a:ea typeface="Cambria" panose="02040503050406030204" pitchFamily="18" charset="0"/>
              <a:cs typeface="Arial" panose="020B0604020202020204" pitchFamily="34" charset="0"/>
            </a:endParaRPr>
          </a:p>
          <a:p>
            <a:pPr marL="342900" lvl="0" indent="-342900" algn="just">
              <a:lnSpc>
                <a:spcPct val="120000"/>
              </a:lnSpc>
              <a:buFont typeface="Arial" panose="020B0604020202020204" pitchFamily="34" charset="0"/>
              <a:buChar char="•"/>
            </a:pPr>
            <a:r>
              <a:rPr kumimoji="0" lang="en-US" sz="24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311097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A0F98E-8E09-4A68-B372-30040E7713C0}"/>
              </a:ext>
            </a:extLst>
          </p:cNvPr>
          <p:cNvPicPr>
            <a:picLocks noChangeAspect="1"/>
          </p:cNvPicPr>
          <p:nvPr/>
        </p:nvPicPr>
        <p:blipFill>
          <a:blip r:embed="rId2"/>
          <a:stretch>
            <a:fillRect/>
          </a:stretch>
        </p:blipFill>
        <p:spPr>
          <a:xfrm>
            <a:off x="9240642" y="3269589"/>
            <a:ext cx="2692241" cy="3588411"/>
          </a:xfrm>
          <a:prstGeom prst="rect">
            <a:avLst/>
          </a:prstGeom>
          <a:effectLst>
            <a:outerShdw blurRad="63500" algn="ctr" rotWithShape="0">
              <a:prstClr val="black">
                <a:alpha val="40000"/>
              </a:prstClr>
            </a:outerShdw>
          </a:effectLst>
        </p:spPr>
      </p:pic>
      <p:sp>
        <p:nvSpPr>
          <p:cNvPr id="4" name="Rectangle 3"/>
          <p:cNvSpPr/>
          <p:nvPr/>
        </p:nvSpPr>
        <p:spPr>
          <a:xfrm>
            <a:off x="1133475" y="2533674"/>
            <a:ext cx="8343899" cy="2862322"/>
          </a:xfrm>
          <a:prstGeom prst="rect">
            <a:avLst/>
          </a:prstGeom>
          <a:ln>
            <a:solidFill>
              <a:schemeClr val="bg1"/>
            </a:solidFill>
            <a:prstDash val="lgDash"/>
          </a:ln>
        </p:spPr>
        <p:txBody>
          <a:bodyPr wrap="square">
            <a:spAutoFit/>
          </a:bodyPr>
          <a:lstStyle/>
          <a:p>
            <a:pPr lvl="0" algn="just"/>
            <a:r>
              <a:rPr lang="vi-VN"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 </a:t>
            </a:r>
            <a:r>
              <a:rPr lang="en-US"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Tuỳ vào mỗi tình huống, chúng ta sẽ lựa chọn cách khác nhau để vượt qua những cảm xúc tiêu cực và tìm lại</a:t>
            </a:r>
            <a:r>
              <a:rPr lang="en-US"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niềm vui cho chính mình, lan toả năng lượng tích cực đến người xung quanh.</a:t>
            </a:r>
          </a:p>
        </p:txBody>
      </p:sp>
      <p:pic>
        <p:nvPicPr>
          <p:cNvPr id="9" name="图片 11">
            <a:extLst>
              <a:ext uri="{FF2B5EF4-FFF2-40B4-BE49-F238E27FC236}">
                <a16:creationId xmlns:a16="http://schemas.microsoft.com/office/drawing/2014/main" id="{8A370DF3-9C5E-4DDC-9A1C-96BF54691F75}"/>
              </a:ext>
            </a:extLst>
          </p:cNvPr>
          <p:cNvPicPr>
            <a:picLocks noChangeAspect="1"/>
          </p:cNvPicPr>
          <p:nvPr/>
        </p:nvPicPr>
        <p:blipFill>
          <a:blip r:embed="rId3"/>
          <a:stretch>
            <a:fillRect/>
          </a:stretch>
        </p:blipFill>
        <p:spPr>
          <a:xfrm>
            <a:off x="192036" y="-278508"/>
            <a:ext cx="1939891" cy="2878834"/>
          </a:xfrm>
          <a:prstGeom prst="rect">
            <a:avLst/>
          </a:prstGeom>
          <a:effectLst>
            <a:outerShdw blurRad="63500" algn="ctr" rotWithShape="0">
              <a:prstClr val="black">
                <a:alpha val="40000"/>
              </a:prstClr>
            </a:outerShdw>
          </a:effectLst>
        </p:spPr>
      </p:pic>
      <p:pic>
        <p:nvPicPr>
          <p:cNvPr id="5" name="Picture 4" descr="A close up of a logo&#10;&#10;Description automatically generated">
            <a:extLst>
              <a:ext uri="{FF2B5EF4-FFF2-40B4-BE49-F238E27FC236}">
                <a16:creationId xmlns:a16="http://schemas.microsoft.com/office/drawing/2014/main" id="{C754111F-535F-D056-3B5E-45E664948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400050"/>
            <a:ext cx="5095412" cy="1468704"/>
          </a:xfrm>
          <a:prstGeom prst="rect">
            <a:avLst/>
          </a:prstGeom>
        </p:spPr>
      </p:pic>
    </p:spTree>
    <p:extLst>
      <p:ext uri="{BB962C8B-B14F-4D97-AF65-F5344CB8AC3E}">
        <p14:creationId xmlns:p14="http://schemas.microsoft.com/office/powerpoint/2010/main" val="2266484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6" name="图片 4">
            <a:extLst>
              <a:ext uri="{FF2B5EF4-FFF2-40B4-BE49-F238E27FC236}">
                <a16:creationId xmlns:a16="http://schemas.microsoft.com/office/drawing/2014/main" id="{77693E56-69F3-4042-9A13-F13B4F7EA418}"/>
              </a:ext>
            </a:extLst>
          </p:cNvPr>
          <p:cNvPicPr>
            <a:picLocks noChangeAspect="1"/>
          </p:cNvPicPr>
          <p:nvPr/>
        </p:nvPicPr>
        <p:blipFill>
          <a:blip r:embed="rId3"/>
          <a:stretch>
            <a:fillRect/>
          </a:stretch>
        </p:blipFill>
        <p:spPr>
          <a:xfrm>
            <a:off x="308851" y="-228366"/>
            <a:ext cx="10833156" cy="7817382"/>
          </a:xfrm>
          <a:prstGeom prst="rect">
            <a:avLst/>
          </a:prstGeom>
          <a:effectLst>
            <a:outerShdw blurRad="63500" algn="ctr" rotWithShape="0">
              <a:prstClr val="black">
                <a:alpha val="40000"/>
              </a:prstClr>
            </a:outerShdw>
          </a:effectLst>
        </p:spPr>
      </p:pic>
      <p:pic>
        <p:nvPicPr>
          <p:cNvPr id="10" name="图片 11">
            <a:extLst>
              <a:ext uri="{FF2B5EF4-FFF2-40B4-BE49-F238E27FC236}">
                <a16:creationId xmlns:a16="http://schemas.microsoft.com/office/drawing/2014/main" id="{8A370DF3-9C5E-4DDC-9A1C-96BF54691F75}"/>
              </a:ext>
            </a:extLst>
          </p:cNvPr>
          <p:cNvPicPr>
            <a:picLocks noChangeAspect="1"/>
          </p:cNvPicPr>
          <p:nvPr/>
        </p:nvPicPr>
        <p:blipFill>
          <a:blip r:embed="rId4"/>
          <a:stretch>
            <a:fillRect/>
          </a:stretch>
        </p:blipFill>
        <p:spPr>
          <a:xfrm>
            <a:off x="-118215" y="320275"/>
            <a:ext cx="2154049" cy="3196648"/>
          </a:xfrm>
          <a:prstGeom prst="rect">
            <a:avLst/>
          </a:prstGeom>
          <a:effectLst>
            <a:outerShdw blurRad="63500" algn="ctr" rotWithShape="0">
              <a:prstClr val="black">
                <a:alpha val="40000"/>
              </a:prstClr>
            </a:outerShdw>
          </a:effectLst>
        </p:spPr>
      </p:pic>
      <p:sp>
        <p:nvSpPr>
          <p:cNvPr id="2" name="Rectangle 1"/>
          <p:cNvSpPr/>
          <p:nvPr/>
        </p:nvSpPr>
        <p:spPr>
          <a:xfrm>
            <a:off x="958809" y="1911571"/>
            <a:ext cx="7431120" cy="312085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70C0"/>
                </a:solidFill>
                <a:effectLst/>
                <a:uLnTx/>
                <a:uFillTx/>
                <a:latin typeface="SVN-Whimsy" panose="02040603050506020204" pitchFamily="18" charset="0"/>
                <a:ea typeface="Times New Roman" panose="02020603050405020304" pitchFamily="18" charset="0"/>
                <a:cs typeface="+mn-cs"/>
              </a:rPr>
              <a:t>Hoạt động 2: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FF0000"/>
                </a:solidFill>
                <a:effectLst/>
                <a:uLnTx/>
                <a:uFillTx/>
                <a:latin typeface="+mj-lt"/>
                <a:cs typeface="+mn-cs"/>
              </a:rPr>
              <a:t>Lựa</a:t>
            </a:r>
            <a:r>
              <a:rPr kumimoji="0" lang="nl-NL" sz="6000" b="1" i="0" u="none" strike="noStrike" kern="1200" cap="none" spc="0" normalizeH="0" noProof="0" dirty="0">
                <a:ln>
                  <a:noFill/>
                </a:ln>
                <a:solidFill>
                  <a:srgbClr val="FF0000"/>
                </a:solidFill>
                <a:effectLst/>
                <a:uLnTx/>
                <a:uFillTx/>
                <a:latin typeface="+mj-lt"/>
                <a:cs typeface="+mn-cs"/>
              </a:rPr>
              <a:t> chọn cách cân bằng cảm xúc phù hợp</a:t>
            </a:r>
            <a:endParaRPr kumimoji="0" lang="en-US" sz="199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mn-cs"/>
            </a:endParaRPr>
          </a:p>
        </p:txBody>
      </p:sp>
      <p:pic>
        <p:nvPicPr>
          <p:cNvPr id="11" name="图片 1">
            <a:extLst>
              <a:ext uri="{FF2B5EF4-FFF2-40B4-BE49-F238E27FC236}">
                <a16:creationId xmlns:a16="http://schemas.microsoft.com/office/drawing/2014/main" id="{06A0F98E-8E09-4A68-B372-30040E7713C0}"/>
              </a:ext>
            </a:extLst>
          </p:cNvPr>
          <p:cNvPicPr>
            <a:picLocks noChangeAspect="1"/>
          </p:cNvPicPr>
          <p:nvPr/>
        </p:nvPicPr>
        <p:blipFill>
          <a:blip r:embed="rId5"/>
          <a:stretch>
            <a:fillRect/>
          </a:stretch>
        </p:blipFill>
        <p:spPr>
          <a:xfrm>
            <a:off x="8204843" y="1793637"/>
            <a:ext cx="3799588" cy="506436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3606164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9">
            <a:extLst>
              <a:ext uri="{FF2B5EF4-FFF2-40B4-BE49-F238E27FC236}">
                <a16:creationId xmlns:a16="http://schemas.microsoft.com/office/drawing/2014/main" id="{378A371D-C62C-4898-B66F-CD38053E1800}"/>
              </a:ext>
            </a:extLst>
          </p:cNvPr>
          <p:cNvPicPr>
            <a:picLocks noChangeAspect="1"/>
          </p:cNvPicPr>
          <p:nvPr/>
        </p:nvPicPr>
        <p:blipFill>
          <a:blip r:embed="rId2"/>
          <a:stretch>
            <a:fillRect/>
          </a:stretch>
        </p:blipFill>
        <p:spPr>
          <a:xfrm rot="828066">
            <a:off x="9519998" y="265274"/>
            <a:ext cx="1780186" cy="5730737"/>
          </a:xfrm>
          <a:prstGeom prst="rect">
            <a:avLst/>
          </a:prstGeom>
        </p:spPr>
      </p:pic>
      <p:sp>
        <p:nvSpPr>
          <p:cNvPr id="2" name="Rectangle 1"/>
          <p:cNvSpPr/>
          <p:nvPr/>
        </p:nvSpPr>
        <p:spPr>
          <a:xfrm>
            <a:off x="153133" y="175174"/>
            <a:ext cx="4510307" cy="769441"/>
          </a:xfrm>
          <a:prstGeom prst="rect">
            <a:avLst/>
          </a:prstGeom>
          <a:solidFill>
            <a:schemeClr val="accent4">
              <a:lumMod val="40000"/>
              <a:lumOff val="60000"/>
            </a:schemeClr>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prstClr val="black"/>
                </a:solidFill>
                <a:effectLst/>
                <a:uLnTx/>
                <a:uFillTx/>
                <a:latin typeface="+mj-lt"/>
                <a:ea typeface="+mn-ea"/>
                <a:cs typeface="+mn-cs"/>
              </a:rPr>
              <a:t>Làm việc nhóm </a:t>
            </a:r>
            <a:r>
              <a:rPr kumimoji="0" lang="nl-NL" sz="4400" b="1" i="0" u="none" strike="noStrike" kern="1200" cap="none" spc="0" normalizeH="0" baseline="0" noProof="0" dirty="0">
                <a:ln>
                  <a:noFill/>
                </a:ln>
                <a:solidFill>
                  <a:prstClr val="black"/>
                </a:solidFill>
                <a:effectLst/>
                <a:uLnTx/>
                <a:uFillTx/>
                <a:latin typeface="#9Slide05 SVNRingdena" pitchFamily="2" charset="0"/>
                <a:ea typeface="+mn-ea"/>
                <a:cs typeface="+mn-cs"/>
              </a:rPr>
              <a:t>4</a:t>
            </a:r>
            <a:endParaRPr kumimoji="0" lang="en-US" sz="4400" b="0" i="0" u="none" strike="noStrike" kern="1200" cap="none" spc="0" normalizeH="0" baseline="0" noProof="0" dirty="0">
              <a:ln>
                <a:noFill/>
              </a:ln>
              <a:solidFill>
                <a:prstClr val="black"/>
              </a:solidFill>
              <a:effectLst/>
              <a:uLnTx/>
              <a:uFillTx/>
              <a:latin typeface="#9Slide05 SVNRingdena" pitchFamily="2" charset="0"/>
              <a:ea typeface="+mn-ea"/>
              <a:cs typeface="+mn-cs"/>
            </a:endParaRPr>
          </a:p>
        </p:txBody>
      </p:sp>
      <p:sp>
        <p:nvSpPr>
          <p:cNvPr id="6" name="Rectangle 5"/>
          <p:cNvSpPr/>
          <p:nvPr/>
        </p:nvSpPr>
        <p:spPr>
          <a:xfrm>
            <a:off x="143607" y="1300030"/>
            <a:ext cx="9028967" cy="2710678"/>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571500" lvl="0" indent="-571500" algn="just">
              <a:lnSpc>
                <a:spcPct val="120000"/>
              </a:lnSpc>
              <a:buFont typeface="Arial" panose="020B0604020202020204" pitchFamily="34" charset="0"/>
              <a:buChar char="•"/>
            </a:pPr>
            <a:r>
              <a:rPr lang="nl-NL" sz="2400" dirty="0">
                <a:solidFill>
                  <a:prstClr val="black"/>
                </a:solidFill>
                <a:latin typeface="Cambria" panose="02040503050406030204" pitchFamily="18" charset="0"/>
                <a:ea typeface="Cambria" panose="02040503050406030204" pitchFamily="18" charset="0"/>
              </a:rPr>
              <a:t>Nhớ lại và mô tả tình huống khiến em có những cảm xúc tiêu cực. (Tình huống ấy diễn ra khi nào? Ở đâu? Ai đã làm gì khiến em có cảm xúc tiêu cực?...)</a:t>
            </a:r>
          </a:p>
          <a:p>
            <a:pPr marL="571500" lvl="0" indent="-571500" algn="just">
              <a:lnSpc>
                <a:spcPct val="120000"/>
              </a:lnSpc>
              <a:buFont typeface="Arial" panose="020B0604020202020204" pitchFamily="34" charset="0"/>
              <a:buChar char="•"/>
            </a:pPr>
            <a:r>
              <a:rPr lang="nl-NL" sz="2400" dirty="0">
                <a:solidFill>
                  <a:prstClr val="black"/>
                </a:solidFill>
                <a:latin typeface="Cambria" panose="02040503050406030204" pitchFamily="18" charset="0"/>
                <a:ea typeface="Cambria" panose="02040503050406030204" pitchFamily="18" charset="0"/>
              </a:rPr>
              <a:t>Để cân bằng lại cảm xúc, em đã làm gì?</a:t>
            </a:r>
          </a:p>
          <a:p>
            <a:pPr marL="571500" lvl="0" indent="-571500" algn="just">
              <a:lnSpc>
                <a:spcPct val="12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Nghe các phương án cân bằng cảm xúc của các bạn khác, em thích nhất phương án nào?</a:t>
            </a:r>
            <a:endParaRPr kumimoji="0" lang="nl-NL"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1" name="Picture 10"/>
          <p:cNvPicPr>
            <a:picLocks noChangeAspect="1"/>
          </p:cNvPicPr>
          <p:nvPr/>
        </p:nvPicPr>
        <p:blipFill>
          <a:blip r:embed="rId3"/>
          <a:stretch>
            <a:fillRect/>
          </a:stretch>
        </p:blipFill>
        <p:spPr>
          <a:xfrm>
            <a:off x="8382731" y="2714624"/>
            <a:ext cx="4322703" cy="4322703"/>
          </a:xfrm>
          <a:prstGeom prst="rect">
            <a:avLst/>
          </a:prstGeom>
        </p:spPr>
      </p:pic>
      <p:pic>
        <p:nvPicPr>
          <p:cNvPr id="4" name="Picture 3">
            <a:extLst>
              <a:ext uri="{FF2B5EF4-FFF2-40B4-BE49-F238E27FC236}">
                <a16:creationId xmlns:a16="http://schemas.microsoft.com/office/drawing/2014/main" id="{7A6D37D4-5F35-FFC6-7C40-1DE750987F5C}"/>
              </a:ext>
            </a:extLst>
          </p:cNvPr>
          <p:cNvPicPr>
            <a:picLocks noChangeAspect="1"/>
          </p:cNvPicPr>
          <p:nvPr/>
        </p:nvPicPr>
        <p:blipFill>
          <a:blip r:embed="rId4"/>
          <a:stretch>
            <a:fillRect/>
          </a:stretch>
        </p:blipFill>
        <p:spPr>
          <a:xfrm>
            <a:off x="3248025" y="4124325"/>
            <a:ext cx="4114800" cy="2476500"/>
          </a:xfrm>
          <a:prstGeom prst="rect">
            <a:avLst/>
          </a:prstGeom>
        </p:spPr>
      </p:pic>
    </p:spTree>
    <p:extLst>
      <p:ext uri="{BB962C8B-B14F-4D97-AF65-F5344CB8AC3E}">
        <p14:creationId xmlns:p14="http://schemas.microsoft.com/office/powerpoint/2010/main" val="464874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D7C5B-7D92-EDD6-06D2-21B319024A6A}"/>
              </a:ext>
            </a:extLst>
          </p:cNvPr>
          <p:cNvSpPr/>
          <p:nvPr/>
        </p:nvSpPr>
        <p:spPr>
          <a:xfrm>
            <a:off x="2333624" y="194904"/>
            <a:ext cx="8772525" cy="937885"/>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Ví</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dụ</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Tuấn chạy vội ra sân làm rơi và gãy hết hộp bút sáp màu mẹ mới mua sáng nay cho em.</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0" name="图片 1">
            <a:extLst>
              <a:ext uri="{FF2B5EF4-FFF2-40B4-BE49-F238E27FC236}">
                <a16:creationId xmlns:a16="http://schemas.microsoft.com/office/drawing/2014/main" id="{92009FDC-F029-5E25-B0A8-E00D9DB2C8AD}"/>
              </a:ext>
            </a:extLst>
          </p:cNvPr>
          <p:cNvPicPr>
            <a:picLocks noChangeAspect="1"/>
          </p:cNvPicPr>
          <p:nvPr/>
        </p:nvPicPr>
        <p:blipFill>
          <a:blip r:embed="rId2"/>
          <a:stretch>
            <a:fillRect/>
          </a:stretch>
        </p:blipFill>
        <p:spPr>
          <a:xfrm>
            <a:off x="415328" y="2881837"/>
            <a:ext cx="2983156" cy="3976163"/>
          </a:xfrm>
          <a:prstGeom prst="rect">
            <a:avLst/>
          </a:prstGeom>
          <a:effectLst>
            <a:outerShdw blurRad="63500" algn="ctr" rotWithShape="0">
              <a:prstClr val="black">
                <a:alpha val="40000"/>
              </a:prstClr>
            </a:outerShdw>
          </a:effectLst>
        </p:spPr>
      </p:pic>
      <p:sp>
        <p:nvSpPr>
          <p:cNvPr id="11" name="Rectangle 10">
            <a:extLst>
              <a:ext uri="{FF2B5EF4-FFF2-40B4-BE49-F238E27FC236}">
                <a16:creationId xmlns:a16="http://schemas.microsoft.com/office/drawing/2014/main" id="{9C9792B4-B30F-DE47-9BA1-4B0BF0C41E1F}"/>
              </a:ext>
            </a:extLst>
          </p:cNvPr>
          <p:cNvSpPr/>
          <p:nvPr/>
        </p:nvSpPr>
        <p:spPr>
          <a:xfrm>
            <a:off x="3133724" y="1595079"/>
            <a:ext cx="8772525" cy="1381084"/>
          </a:xfrm>
          <a:prstGeom prst="rect">
            <a:avLst/>
          </a:prstGeom>
          <a:solidFill>
            <a:schemeClr val="accent2">
              <a:lumMod val="60000"/>
              <a:lumOff val="40000"/>
            </a:schemeClr>
          </a:solidFill>
          <a:ln w="38100">
            <a:solidFill>
              <a:schemeClr val="tx1"/>
            </a:solidFill>
            <a:prstDash val="lgDash"/>
          </a:ln>
        </p:spPr>
        <p:txBody>
          <a:bodyPr wrap="square">
            <a:spAutoFit/>
          </a:bodyPr>
          <a:lstStyle/>
          <a:p>
            <a:pPr marL="342900" lvl="0" indent="-342900" algn="just">
              <a:lnSpc>
                <a:spcPct val="120000"/>
              </a:lnSpc>
              <a:buFontTx/>
              <a:buChar char="-"/>
            </a:pP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Cách</a:t>
            </a:r>
            <a:r>
              <a:rPr kumimoji="0" lang="en-US" sz="24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cân</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bằng</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xúc</a:t>
            </a: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p>
          <a:p>
            <a:pPr lvl="0" algn="just">
              <a:lnSpc>
                <a:spcPct val="120000"/>
              </a:lnSpc>
            </a:pP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Hít thở sâu để lấy lại bình tĩnh.</a:t>
            </a:r>
            <a:endPar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a:lnSpc>
                <a:spcPct val="120000"/>
              </a:lnSpc>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 Đặt mình vào vị trí người khác để thông cảm.</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CEE56EBF-ACD6-D2BA-326D-930A1C42FCB8}"/>
              </a:ext>
            </a:extLst>
          </p:cNvPr>
          <p:cNvSpPr/>
          <p:nvPr/>
        </p:nvSpPr>
        <p:spPr>
          <a:xfrm>
            <a:off x="3314699" y="3585804"/>
            <a:ext cx="8772525" cy="2710678"/>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Nhận xét về hiệu quả của các cách cân bằng cảm xúc:</a:t>
            </a:r>
            <a:endPar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a:p>
            <a:pPr lvl="0" algn="just">
              <a:lnSpc>
                <a:spcPct val="120000"/>
              </a:lnSpc>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Hít thở sâu để lấy lại bình tĩnh</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 Giúp em điềm tĩnh lại, không nóng vội, vồ vập, cẩn thận suy xét lại sự việc và đưa ra hướng giải quyết tốt nhất.</a:t>
            </a:r>
            <a:endPar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a:lnSpc>
                <a:spcPct val="120000"/>
              </a:lnSpc>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 Đặt mình vào vị trí người khác để thông cảm</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 Giúp em nhận biết và hiểu được cảm xúc của họ.</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097201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550</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微软雅黑</vt:lpstr>
      <vt:lpstr>#9Slide03 Arima Madurai Light</vt:lpstr>
      <vt:lpstr>#9Slide05 Phobia</vt:lpstr>
      <vt:lpstr>#9Slide05 SVNRingdena</vt:lpstr>
      <vt:lpstr>Arial</vt:lpstr>
      <vt:lpstr>Calibri</vt:lpstr>
      <vt:lpstr>Cambria</vt:lpstr>
      <vt:lpstr>SVN-Whimsy</vt:lpstr>
      <vt:lpstr>Times New Roman</vt:lpstr>
      <vt:lpstr>思源黑体 CN Heavy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25</cp:revision>
  <dcterms:created xsi:type="dcterms:W3CDTF">2024-07-01T08:12:24Z</dcterms:created>
  <dcterms:modified xsi:type="dcterms:W3CDTF">2024-10-11T08:06:16Z</dcterms:modified>
</cp:coreProperties>
</file>