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92" r:id="rId3"/>
    <p:sldId id="313" r:id="rId4"/>
    <p:sldId id="311" r:id="rId5"/>
    <p:sldId id="312" r:id="rId6"/>
    <p:sldId id="308" r:id="rId7"/>
    <p:sldId id="306" r:id="rId8"/>
    <p:sldId id="290" r:id="rId9"/>
    <p:sldId id="360" r:id="rId10"/>
    <p:sldId id="314" r:id="rId11"/>
    <p:sldId id="291" r:id="rId12"/>
    <p:sldId id="316" r:id="rId13"/>
    <p:sldId id="317" r:id="rId14"/>
    <p:sldId id="356" r:id="rId15"/>
    <p:sldId id="320" r:id="rId16"/>
    <p:sldId id="302" r:id="rId17"/>
    <p:sldId id="324" r:id="rId18"/>
    <p:sldId id="329" r:id="rId19"/>
    <p:sldId id="336" r:id="rId20"/>
    <p:sldId id="357" r:id="rId21"/>
    <p:sldId id="321" r:id="rId22"/>
    <p:sldId id="334" r:id="rId23"/>
    <p:sldId id="358" r:id="rId24"/>
    <p:sldId id="340" r:id="rId25"/>
    <p:sldId id="343" r:id="rId26"/>
    <p:sldId id="359"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98C1"/>
    <a:srgbClr val="E345BA"/>
    <a:srgbClr val="50BAEE"/>
    <a:srgbClr val="FFF7E7"/>
    <a:srgbClr val="0064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5" autoAdjust="0"/>
    <p:restoredTop sz="94660"/>
  </p:normalViewPr>
  <p:slideViewPr>
    <p:cSldViewPr snapToGrid="0" showGuides="1">
      <p:cViewPr varScale="1">
        <p:scale>
          <a:sx n="71" d="100"/>
          <a:sy n="71" d="100"/>
        </p:scale>
        <p:origin x="1050" y="72"/>
      </p:cViewPr>
      <p:guideLst>
        <p:guide orient="horz" pos="213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B6791E-3DD2-463E-BB9C-BB619D3149E0}"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8ADAD-847F-4094-82FA-E9CD5DCD82CC}" type="slidenum">
              <a:rPr lang="en-US" smtClean="0"/>
              <a:t>‹#›</a:t>
            </a:fld>
            <a:endParaRPr lang="en-US"/>
          </a:p>
        </p:txBody>
      </p:sp>
    </p:spTree>
    <p:extLst>
      <p:ext uri="{BB962C8B-B14F-4D97-AF65-F5344CB8AC3E}">
        <p14:creationId xmlns:p14="http://schemas.microsoft.com/office/powerpoint/2010/main" val="189639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80405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81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10/9/2023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502337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10/9/2023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800669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10/9/2023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00475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10/9/2023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0368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10/9/2023</a:t>
            </a:fld>
            <a:endParaRPr lang="en-US" sz="3273">
              <a:solidFill>
                <a:prstClr val="black"/>
              </a:solidFill>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264633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10/9/2023</a:t>
            </a:fld>
            <a:endParaRPr lang="en-US" sz="3273">
              <a:solidFill>
                <a:prstClr val="black"/>
              </a:solidFill>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583298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10/9/2023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71481287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10/9/2023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739244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10/9/2023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10880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40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10/9/2023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349154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10/9/2023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88804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8548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99375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2023/10/9</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531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2023/10/9</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1237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5360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69796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311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2.xml"/><Relationship Id="rId16"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7" name="Picture 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8"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4"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6" name="Picture 15">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7" name="Picture 16">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8" name="Picture 17">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9" name="Picture 18">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318133" y="-1405951"/>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vi-VN" sz="2540" b="0" i="0" u="none" strike="noStrike" kern="1200" cap="none" spc="0" normalizeH="0" baseline="0" noProof="0" dirty="0" smtClean="0">
                <a:ln>
                  <a:noFill/>
                </a:ln>
                <a:solidFill>
                  <a:srgbClr val="50AE47"/>
                </a:solidFill>
                <a:effectLst/>
                <a:uLnTx/>
                <a:uFillTx/>
                <a:latin typeface="#9Slide07 HoneyCream" pitchFamily="2" charset="0"/>
                <a:ea typeface="+mj-ea"/>
                <a:cs typeface="+mj-cs"/>
              </a:rPr>
              <a:t>By: Tư Bùi</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168914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608160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99" y="0"/>
            <a:ext cx="1838960" cy="1838960"/>
          </a:xfrm>
          <a:prstGeom prst="rect">
            <a:avLst/>
          </a:prstGeom>
        </p:spPr>
      </p:pic>
      <p:pic>
        <p:nvPicPr>
          <p:cNvPr id="12" name="Picture 11"/>
          <p:cNvPicPr>
            <a:picLocks noChangeAspect="1"/>
          </p:cNvPicPr>
          <p:nvPr/>
        </p:nvPicPr>
        <p:blipFill>
          <a:blip r:embed="rId4"/>
          <a:stretch>
            <a:fillRect/>
          </a:stretch>
        </p:blipFill>
        <p:spPr>
          <a:xfrm>
            <a:off x="596951" y="139923"/>
            <a:ext cx="10540898" cy="6559865"/>
          </a:xfrm>
          <a:prstGeom prst="rect">
            <a:avLst/>
          </a:prstGeom>
        </p:spPr>
      </p:pic>
    </p:spTree>
    <p:extLst>
      <p:ext uri="{BB962C8B-B14F-4D97-AF65-F5344CB8AC3E}">
        <p14:creationId xmlns:p14="http://schemas.microsoft.com/office/powerpoint/2010/main" val="1139888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2119" y="1130644"/>
            <a:ext cx="10551204" cy="1832085"/>
          </a:xfrm>
          <a:prstGeom prst="rect">
            <a:avLst/>
          </a:prstGeom>
        </p:spPr>
      </p:pic>
      <p:sp>
        <p:nvSpPr>
          <p:cNvPr id="19" name="圆角矩形 17">
            <a:extLst>
              <a:ext uri="{FF2B5EF4-FFF2-40B4-BE49-F238E27FC236}">
                <a16:creationId xmlns:a16="http://schemas.microsoft.com/office/drawing/2014/main" id="{A8E535DF-15BD-D423-EF0C-7F74D154BE25}"/>
              </a:ext>
            </a:extLst>
          </p:cNvPr>
          <p:cNvSpPr/>
          <p:nvPr/>
        </p:nvSpPr>
        <p:spPr>
          <a:xfrm>
            <a:off x="2165238" y="2633472"/>
            <a:ext cx="9382170" cy="188366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5" name="TextBox 4"/>
          <p:cNvSpPr txBox="1"/>
          <p:nvPr/>
        </p:nvSpPr>
        <p:spPr>
          <a:xfrm>
            <a:off x="4064924" y="2888237"/>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22" name="TextBox 21"/>
          <p:cNvSpPr txBox="1"/>
          <p:nvPr/>
        </p:nvSpPr>
        <p:spPr>
          <a:xfrm>
            <a:off x="5964610" y="2899852"/>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10777386" y="3333763"/>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24" name="TextBox 23"/>
          <p:cNvSpPr txBox="1"/>
          <p:nvPr/>
        </p:nvSpPr>
        <p:spPr>
          <a:xfrm>
            <a:off x="4592525" y="3395482"/>
            <a:ext cx="770022" cy="677108"/>
          </a:xfrm>
          <a:prstGeom prst="rect">
            <a:avLst/>
          </a:prstGeom>
          <a:noFill/>
        </p:spPr>
        <p:txBody>
          <a:bodyPr wrap="square" rtlCol="0">
            <a:spAutoFit/>
          </a:bodyPr>
          <a:lstStyle/>
          <a:p>
            <a:r>
              <a:rPr lang="vi-VN" sz="3800" b="1" dirty="0" smtClean="0">
                <a:solidFill>
                  <a:srgbClr val="FF0000"/>
                </a:solidFill>
                <a:latin typeface="Cambria" panose="02040503050406030204" pitchFamily="18" charset="0"/>
                <a:ea typeface="Cambria" panose="02040503050406030204" pitchFamily="18" charset="0"/>
              </a:rPr>
              <a:t>/</a:t>
            </a:r>
            <a:endParaRPr lang="en-US" sz="3800" b="1" dirty="0">
              <a:solidFill>
                <a:srgbClr val="FF0000"/>
              </a:solidFill>
              <a:latin typeface="Cambria" panose="02040503050406030204" pitchFamily="18" charset="0"/>
              <a:ea typeface="Cambria" panose="02040503050406030204" pitchFamily="18" charset="0"/>
            </a:endParaRPr>
          </a:p>
        </p:txBody>
      </p:sp>
      <p:sp>
        <p:nvSpPr>
          <p:cNvPr id="3" name="Rectangle 2"/>
          <p:cNvSpPr/>
          <p:nvPr/>
        </p:nvSpPr>
        <p:spPr>
          <a:xfrm>
            <a:off x="2302788" y="3014228"/>
            <a:ext cx="8943588" cy="1077218"/>
          </a:xfrm>
          <a:prstGeom prst="rect">
            <a:avLst/>
          </a:prstGeom>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Bụi hồng, bụi dạ lí, bụi mẫu đơn trông không khác gì nhau nên tôi đành để dở dang bài văn.</a:t>
            </a:r>
            <a:endParaRPr lang="en-US" sz="3200" b="1" dirty="0"/>
          </a:p>
        </p:txBody>
      </p:sp>
    </p:spTree>
    <p:extLst>
      <p:ext uri="{BB962C8B-B14F-4D97-AF65-F5344CB8AC3E}">
        <p14:creationId xmlns:p14="http://schemas.microsoft.com/office/powerpoint/2010/main" val="37366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等线" panose="020F0502020204030204"/>
              <a:cs typeface="+mn-cs"/>
            </a:endParaRPr>
          </a:p>
        </p:txBody>
      </p:sp>
      <p:grpSp>
        <p:nvGrpSpPr>
          <p:cNvPr id="12" name="组合 9">
            <a:extLst>
              <a:ext uri="{FF2B5EF4-FFF2-40B4-BE49-F238E27FC236}">
                <a16:creationId xmlns:a16="http://schemas.microsoft.com/office/drawing/2014/main" id="{9F511887-A714-CE19-1D74-AED819E4A93C}"/>
              </a:ext>
            </a:extLst>
          </p:cNvPr>
          <p:cNvGrpSpPr/>
          <p:nvPr/>
        </p:nvGrpSpPr>
        <p:grpSpPr>
          <a:xfrm>
            <a:off x="825949" y="1371969"/>
            <a:ext cx="6997251" cy="2778409"/>
            <a:chOff x="4068184" y="253841"/>
            <a:chExt cx="6605260" cy="6607125"/>
          </a:xfrm>
        </p:grpSpPr>
        <p:pic>
          <p:nvPicPr>
            <p:cNvPr id="13" name="图片 7">
              <a:extLst>
                <a:ext uri="{FF2B5EF4-FFF2-40B4-BE49-F238E27FC236}">
                  <a16:creationId xmlns:a16="http://schemas.microsoft.com/office/drawing/2014/main" id="{5D8AB774-7E5A-443E-FE1D-B59274B575C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68184" y="253841"/>
              <a:ext cx="6605260" cy="6607125"/>
            </a:xfrm>
            <a:prstGeom prst="rect">
              <a:avLst/>
            </a:prstGeom>
          </p:spPr>
        </p:pic>
        <p:sp>
          <p:nvSpPr>
            <p:cNvPr id="14" name="文本框 4">
              <a:extLst>
                <a:ext uri="{FF2B5EF4-FFF2-40B4-BE49-F238E27FC236}">
                  <a16:creationId xmlns:a16="http://schemas.microsoft.com/office/drawing/2014/main" id="{40ABCEEE-D77C-00FB-F7AE-AC02FC707073}"/>
                </a:ext>
              </a:extLst>
            </p:cNvPr>
            <p:cNvSpPr txBox="1"/>
            <p:nvPr/>
          </p:nvSpPr>
          <p:spPr>
            <a:xfrm>
              <a:off x="4886325" y="2663574"/>
              <a:ext cx="5061154" cy="600164"/>
            </a:xfrm>
            <a:prstGeom prst="rect">
              <a:avLst/>
            </a:prstGeom>
            <a:noFill/>
          </p:spPr>
          <p:txBody>
            <a:bodyPr wrap="square">
              <a:spAutoFit/>
            </a:bodyPr>
            <a:lstStyle/>
            <a:p>
              <a:pPr algn="just">
                <a:lnSpc>
                  <a:spcPct val="150000"/>
                </a:lnSpc>
              </a:pPr>
              <a:endParaRPr lang="zh-CN" altLang="en-US" sz="2400" b="1"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pic>
        <p:nvPicPr>
          <p:cNvPr id="8" name="Picture 7"/>
          <p:cNvPicPr>
            <a:picLocks noChangeAspect="1"/>
          </p:cNvPicPr>
          <p:nvPr/>
        </p:nvPicPr>
        <p:blipFill>
          <a:blip r:embed="rId3"/>
          <a:stretch>
            <a:fillRect/>
          </a:stretch>
        </p:blipFill>
        <p:spPr>
          <a:xfrm>
            <a:off x="-361608" y="526793"/>
            <a:ext cx="12915215" cy="2234381"/>
          </a:xfrm>
          <a:prstGeom prst="rect">
            <a:avLst/>
          </a:prstGeom>
        </p:spPr>
      </p:pic>
      <p:sp>
        <p:nvSpPr>
          <p:cNvPr id="9" name="TextBox 8"/>
          <p:cNvSpPr txBox="1"/>
          <p:nvPr/>
        </p:nvSpPr>
        <p:spPr>
          <a:xfrm>
            <a:off x="1364758" y="2302844"/>
            <a:ext cx="11104345" cy="707886"/>
          </a:xfrm>
          <a:prstGeom prst="rect">
            <a:avLst/>
          </a:prstGeom>
          <a:noFill/>
        </p:spPr>
        <p:txBody>
          <a:bodyPr wrap="square" rtlCol="0">
            <a:spAutoFit/>
          </a:bodyPr>
          <a:lstStyle/>
          <a:p>
            <a:r>
              <a:rPr lang="vi-VN" sz="4000" b="1" i="1" dirty="0" smtClean="0">
                <a:latin typeface="Cambria" panose="02040503050406030204" pitchFamily="18" charset="0"/>
                <a:ea typeface="Cambria" panose="02040503050406030204" pitchFamily="18" charset="0"/>
              </a:rPr>
              <a:t>“Xào xạc” </a:t>
            </a:r>
            <a:r>
              <a:rPr lang="vi-VN" sz="4000" b="1" dirty="0" smtClean="0">
                <a:latin typeface="Cambria" panose="02040503050406030204" pitchFamily="18" charset="0"/>
                <a:ea typeface="Cambria" panose="02040503050406030204" pitchFamily="18" charset="0"/>
              </a:rPr>
              <a:t>có nghĩa là gì?</a:t>
            </a:r>
            <a:endParaRPr lang="en-US" sz="4000" b="1" dirty="0">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74BA373-0D5B-441B-8785-6935E06E5EAE}"/>
              </a:ext>
            </a:extLst>
          </p:cNvPr>
          <p:cNvSpPr/>
          <p:nvPr/>
        </p:nvSpPr>
        <p:spPr>
          <a:xfrm>
            <a:off x="2162592" y="3379749"/>
            <a:ext cx="8385335" cy="1123712"/>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000" b="1" dirty="0" smtClean="0">
                <a:latin typeface="Cambria" panose="02040503050406030204" pitchFamily="18" charset="0"/>
                <a:ea typeface="Cambria" panose="02040503050406030204" pitchFamily="18" charset="0"/>
              </a:rPr>
              <a:t>Xào xạc là: từ </a:t>
            </a:r>
            <a:r>
              <a:rPr lang="vi-VN" sz="3000" b="1" dirty="0">
                <a:latin typeface="Cambria" panose="02040503050406030204" pitchFamily="18" charset="0"/>
                <a:ea typeface="Cambria" panose="02040503050406030204" pitchFamily="18" charset="0"/>
              </a:rPr>
              <a:t>mô phỏng tiếng như tiếng lá cây lay động va chạm nhẹ vào nhau. </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xit" presetSubtype="0" fill="hold" grpId="1" nodeType="clickEffect">
                                  <p:stCondLst>
                                    <p:cond delay="0"/>
                                  </p:stCondLst>
                                  <p:childTnLst>
                                    <p:animEffect transition="out" filter="wedge">
                                      <p:cBhvr>
                                        <p:cTn id="19" dur="2000"/>
                                        <p:tgtEl>
                                          <p:spTgt spid="9"/>
                                        </p:tgtEl>
                                      </p:cBhvr>
                                    </p:animEffect>
                                    <p:set>
                                      <p:cBhvr>
                                        <p:cTn id="20" dur="1" fill="hold">
                                          <p:stCondLst>
                                            <p:cond delay="1999"/>
                                          </p:stCondLst>
                                        </p:cTn>
                                        <p:tgtEl>
                                          <p:spTgt spid="9"/>
                                        </p:tgtEl>
                                        <p:attrNameLst>
                                          <p:attrName>style.visibility</p:attrName>
                                        </p:attrNameLst>
                                      </p:cBhvr>
                                      <p:to>
                                        <p:strVal val="hidden"/>
                                      </p:to>
                                    </p:set>
                                  </p:childTnLst>
                                </p:cTn>
                              </p:par>
                              <p:par>
                                <p:cTn id="21" presetID="20" presetClass="exit" presetSubtype="0" fill="hold" nodeType="withEffect">
                                  <p:stCondLst>
                                    <p:cond delay="0"/>
                                  </p:stCondLst>
                                  <p:childTnLst>
                                    <p:animEffect transition="out" filter="wedge">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8" name="Picture 7"/>
          <p:cNvPicPr>
            <a:picLocks noChangeAspect="1"/>
          </p:cNvPicPr>
          <p:nvPr/>
        </p:nvPicPr>
        <p:blipFill>
          <a:blip r:embed="rId2"/>
          <a:stretch>
            <a:fillRect/>
          </a:stretch>
        </p:blipFill>
        <p:spPr>
          <a:xfrm>
            <a:off x="674328" y="-84800"/>
            <a:ext cx="12915215" cy="2234381"/>
          </a:xfrm>
          <a:prstGeom prst="rect">
            <a:avLst/>
          </a:prstGeom>
        </p:spPr>
      </p:pic>
      <p:sp>
        <p:nvSpPr>
          <p:cNvPr id="26" name="矩形 29">
            <a:extLst>
              <a:ext uri="{FF2B5EF4-FFF2-40B4-BE49-F238E27FC236}">
                <a16:creationId xmlns:a16="http://schemas.microsoft.com/office/drawing/2014/main" id="{374BA373-0D5B-441B-8785-6935E06E5EAE}"/>
              </a:ext>
            </a:extLst>
          </p:cNvPr>
          <p:cNvSpPr/>
          <p:nvPr/>
        </p:nvSpPr>
        <p:spPr>
          <a:xfrm>
            <a:off x="3149769" y="1341701"/>
            <a:ext cx="7964334" cy="112519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000" b="1" dirty="0">
                <a:latin typeface="Cambria" panose="02040503050406030204" pitchFamily="18" charset="0"/>
                <a:ea typeface="Cambria" panose="02040503050406030204" pitchFamily="18" charset="0"/>
              </a:rPr>
              <a:t>Lã chã (nước mắt, mồ hôi): nhỏ xuống thành giọt, nối tiếp nhau không dứt. </a:t>
            </a:r>
            <a:endParaRPr lang="en-US" sz="3000" b="1" dirty="0">
              <a:solidFill>
                <a:schemeClr val="tx1"/>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279134" y="2517385"/>
            <a:ext cx="5453670" cy="3630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a:stretch>
            <a:fillRect/>
          </a:stretch>
        </p:blipFill>
        <p:spPr>
          <a:xfrm>
            <a:off x="6193382" y="2919659"/>
            <a:ext cx="5885924" cy="3656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2756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Picture 4"/>
          <p:cNvPicPr>
            <a:picLocks noChangeAspect="1"/>
          </p:cNvPicPr>
          <p:nvPr/>
        </p:nvPicPr>
        <p:blipFill>
          <a:blip r:embed="rId2"/>
          <a:stretch>
            <a:fillRect/>
          </a:stretch>
        </p:blipFill>
        <p:spPr>
          <a:xfrm>
            <a:off x="3377216" y="-54920"/>
            <a:ext cx="5237617" cy="847171"/>
          </a:xfrm>
          <a:prstGeom prst="rect">
            <a:avLst/>
          </a:prstGeom>
        </p:spPr>
      </p:pic>
      <p:pic>
        <p:nvPicPr>
          <p:cNvPr id="6" name="Picture 5"/>
          <p:cNvPicPr>
            <a:picLocks noChangeAspect="1"/>
          </p:cNvPicPr>
          <p:nvPr/>
        </p:nvPicPr>
        <p:blipFill>
          <a:blip r:embed="rId3"/>
          <a:stretch>
            <a:fillRect/>
          </a:stretch>
        </p:blipFill>
        <p:spPr>
          <a:xfrm>
            <a:off x="163629" y="448539"/>
            <a:ext cx="11784531" cy="6565481"/>
          </a:xfrm>
          <a:prstGeom prst="rect">
            <a:avLst/>
          </a:prstGeom>
        </p:spPr>
      </p:pic>
    </p:spTree>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2560739" y="683880"/>
            <a:ext cx="9321800" cy="78319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US" sz="3000" dirty="0" smtClean="0">
                <a:latin typeface="Cambria" panose="02040503050406030204" pitchFamily="18" charset="0"/>
                <a:ea typeface="Cambria" panose="02040503050406030204" pitchFamily="18" charset="0"/>
              </a:rPr>
              <a:t> </a:t>
            </a:r>
            <a:r>
              <a:rPr lang="vi-VN" sz="4000" b="1" dirty="0" smtClean="0">
                <a:solidFill>
                  <a:srgbClr val="002060"/>
                </a:solidFill>
                <a:latin typeface="Cambria" panose="02040503050406030204" pitchFamily="18" charset="0"/>
                <a:ea typeface="Cambria" panose="02040503050406030204" pitchFamily="18" charset="0"/>
              </a:rPr>
              <a:t>1. </a:t>
            </a:r>
            <a:r>
              <a:rPr lang="en-US" sz="4000" b="1" dirty="0" err="1" smtClean="0">
                <a:solidFill>
                  <a:srgbClr val="002060"/>
                </a:solidFill>
                <a:latin typeface="Cambria" panose="02040503050406030204" pitchFamily="18" charset="0"/>
                <a:ea typeface="Cambria" panose="02040503050406030204" pitchFamily="18" charset="0"/>
              </a:rPr>
              <a:t>Mục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về</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quê</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của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nhỏ</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gì</a:t>
            </a:r>
            <a:r>
              <a:rPr lang="en-US" sz="4000" b="1" dirty="0">
                <a:solidFill>
                  <a:srgbClr val="002060"/>
                </a:solidFill>
                <a:latin typeface="Cambria" panose="02040503050406030204" pitchFamily="18" charset="0"/>
                <a:ea typeface="Cambria" panose="02040503050406030204" pitchFamily="18" charset="0"/>
              </a:rPr>
              <a:t>? </a:t>
            </a:r>
          </a:p>
        </p:txBody>
      </p:sp>
      <p:sp>
        <p:nvSpPr>
          <p:cNvPr id="9" name="圆角矩形 17">
            <a:extLst>
              <a:ext uri="{FF2B5EF4-FFF2-40B4-BE49-F238E27FC236}">
                <a16:creationId xmlns:a16="http://schemas.microsoft.com/office/drawing/2014/main" id="{A8E535DF-15BD-D423-EF0C-7F74D154BE25}"/>
              </a:ext>
            </a:extLst>
          </p:cNvPr>
          <p:cNvSpPr/>
          <p:nvPr/>
        </p:nvSpPr>
        <p:spPr>
          <a:xfrm>
            <a:off x="2057400" y="1741566"/>
            <a:ext cx="9929000" cy="476083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4" name="Rectangle 3"/>
          <p:cNvSpPr/>
          <p:nvPr/>
        </p:nvSpPr>
        <p:spPr>
          <a:xfrm>
            <a:off x="3217672" y="2718082"/>
            <a:ext cx="8275827" cy="1569660"/>
          </a:xfrm>
          <a:prstGeom prst="rect">
            <a:avLst/>
          </a:prstGeom>
        </p:spPr>
        <p:txBody>
          <a:bodyPr wrap="square">
            <a:spAutoFit/>
          </a:bodyPr>
          <a:lstStyle/>
          <a:p>
            <a:pPr algn="ctr"/>
            <a:r>
              <a:rPr lang="vi-VN" sz="3200" b="1" dirty="0">
                <a:latin typeface="Cambria" panose="02040503050406030204" pitchFamily="18" charset="0"/>
                <a:ea typeface="Cambria" panose="02040503050406030204" pitchFamily="18" charset="0"/>
              </a:rPr>
              <a:t>Mục đích về quê của bạn nhỏ là tìm được nhiều ý cho bài văn </a:t>
            </a:r>
            <a:r>
              <a:rPr lang="vi-VN" sz="3200" b="1" i="1" dirty="0">
                <a:latin typeface="Cambria" panose="02040503050406030204" pitchFamily="18" charset="0"/>
                <a:ea typeface="Cambria" panose="02040503050406030204" pitchFamily="18" charset="0"/>
              </a:rPr>
              <a:t>"Tả cây hoa nhà em". </a:t>
            </a:r>
            <a:r>
              <a:rPr lang="vi-VN" sz="3200" b="1" dirty="0">
                <a:latin typeface="Cambria" panose="02040503050406030204" pitchFamily="18" charset="0"/>
                <a:ea typeface="Cambria" panose="02040503050406030204" pitchFamily="18" charset="0"/>
              </a:rPr>
              <a:t/>
            </a:r>
            <a:br>
              <a:rPr lang="vi-VN" sz="3200" b="1" dirty="0">
                <a:latin typeface="Cambria" panose="02040503050406030204" pitchFamily="18" charset="0"/>
                <a:ea typeface="Cambria" panose="02040503050406030204" pitchFamily="18" charset="0"/>
              </a:rPr>
            </a:br>
            <a:endParaRPr lang="en-US" sz="3200" b="1" dirty="0">
              <a:solidFill>
                <a:srgbClr val="002060"/>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4453"/>
          <a:stretch/>
        </p:blipFill>
        <p:spPr>
          <a:xfrm>
            <a:off x="702606" y="3502912"/>
            <a:ext cx="4044330" cy="3286666"/>
          </a:xfrm>
          <a:prstGeom prst="ellipse">
            <a:avLst/>
          </a:prstGeom>
          <a:ln>
            <a:noFill/>
          </a:ln>
          <a:effectLst>
            <a:softEdge rad="112500"/>
          </a:effectLst>
        </p:spPr>
      </p:pic>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731520" y="1599044"/>
            <a:ext cx="10703098" cy="4775200"/>
          </a:xfrm>
          <a:prstGeom prst="roundRect">
            <a:avLst>
              <a:gd name="adj" fmla="val 10800"/>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3" name="矩形 29">
            <a:extLst>
              <a:ext uri="{FF2B5EF4-FFF2-40B4-BE49-F238E27FC236}">
                <a16:creationId xmlns:a16="http://schemas.microsoft.com/office/drawing/2014/main" id="{374BA373-0D5B-441B-8785-6935E06E5EAE}"/>
              </a:ext>
            </a:extLst>
          </p:cNvPr>
          <p:cNvSpPr/>
          <p:nvPr/>
        </p:nvSpPr>
        <p:spPr>
          <a:xfrm>
            <a:off x="683027" y="1807129"/>
            <a:ext cx="10800083" cy="1328023"/>
          </a:xfrm>
          <a:prstGeom prst="roundRect">
            <a:avLst/>
          </a:prstGeom>
          <a:noFill/>
          <a:ln>
            <a:no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600" b="1" dirty="0" smtClean="0">
                <a:solidFill>
                  <a:srgbClr val="FF0000"/>
                </a:solidFill>
                <a:latin typeface="Cambria" panose="02040503050406030204" pitchFamily="18" charset="0"/>
                <a:ea typeface="Cambria" panose="02040503050406030204" pitchFamily="18" charset="0"/>
              </a:rPr>
              <a:t>2. </a:t>
            </a:r>
            <a:r>
              <a:rPr lang="vi-VN" sz="3600" b="1" dirty="0">
                <a:solidFill>
                  <a:srgbClr val="FF0000"/>
                </a:solidFill>
                <a:latin typeface="Cambria" panose="02040503050406030204" pitchFamily="18" charset="0"/>
                <a:ea typeface="Cambria" panose="02040503050406030204" pitchFamily="18" charset="0"/>
              </a:rPr>
              <a:t>Khi ở quê, bạn nhỏ đã làm gì để tả được cây hoa theo yêu cầu? </a:t>
            </a:r>
          </a:p>
        </p:txBody>
      </p:sp>
      <p:pic>
        <p:nvPicPr>
          <p:cNvPr id="7" name="Picture 6"/>
          <p:cNvPicPr>
            <a:picLocks noChangeAspect="1"/>
          </p:cNvPicPr>
          <p:nvPr/>
        </p:nvPicPr>
        <p:blipFill rotWithShape="1">
          <a:blip r:embed="rId2"/>
          <a:srcRect l="50662"/>
          <a:stretch/>
        </p:blipFill>
        <p:spPr>
          <a:xfrm>
            <a:off x="5491277" y="312902"/>
            <a:ext cx="5095443" cy="1670449"/>
          </a:xfrm>
          <a:prstGeom prst="rect">
            <a:avLst/>
          </a:prstGeom>
        </p:spPr>
      </p:pic>
      <p:pic>
        <p:nvPicPr>
          <p:cNvPr id="8" name="Picture 7"/>
          <p:cNvPicPr>
            <a:picLocks noChangeAspect="1"/>
          </p:cNvPicPr>
          <p:nvPr/>
        </p:nvPicPr>
        <p:blipFill>
          <a:blip r:embed="rId3"/>
          <a:stretch>
            <a:fillRect/>
          </a:stretch>
        </p:blipFill>
        <p:spPr>
          <a:xfrm>
            <a:off x="-1877878" y="300806"/>
            <a:ext cx="9632515" cy="1664352"/>
          </a:xfrm>
          <a:prstGeom prst="rect">
            <a:avLst/>
          </a:prstGeom>
        </p:spPr>
      </p:pic>
      <p:sp>
        <p:nvSpPr>
          <p:cNvPr id="3" name="TextBox 2"/>
          <p:cNvSpPr txBox="1"/>
          <p:nvPr/>
        </p:nvSpPr>
        <p:spPr>
          <a:xfrm>
            <a:off x="1056640" y="2922618"/>
            <a:ext cx="10304906" cy="1077218"/>
          </a:xfrm>
          <a:prstGeom prst="rect">
            <a:avLst/>
          </a:prstGeom>
          <a:noFill/>
        </p:spPr>
        <p:txBody>
          <a:bodyPr wrap="square" rtlCol="0">
            <a:spAutoFit/>
          </a:bodyPr>
          <a:lstStyle/>
          <a:p>
            <a:pPr algn="just"/>
            <a:r>
              <a:rPr lang="vi-VN" sz="3200" b="1" i="1" dirty="0">
                <a:latin typeface="Cambria" panose="02040503050406030204" pitchFamily="18" charset="0"/>
                <a:ea typeface="Cambria" panose="02040503050406030204" pitchFamily="18" charset="0"/>
              </a:rPr>
              <a:t>Khi ở quê, để tìm được nhiều ý cho bài văn của mình, bạn nhỏ </a:t>
            </a:r>
            <a:r>
              <a:rPr lang="vi-VN" sz="3200" b="1" i="1" dirty="0" smtClean="0">
                <a:latin typeface="Cambria" panose="02040503050406030204" pitchFamily="18" charset="0"/>
                <a:ea typeface="Cambria" panose="02040503050406030204" pitchFamily="18" charset="0"/>
              </a:rPr>
              <a:t>đã:</a:t>
            </a:r>
          </a:p>
        </p:txBody>
      </p:sp>
      <p:sp>
        <p:nvSpPr>
          <p:cNvPr id="4" name="TextBox 3"/>
          <p:cNvSpPr txBox="1"/>
          <p:nvPr/>
        </p:nvSpPr>
        <p:spPr>
          <a:xfrm>
            <a:off x="1143304" y="4525253"/>
            <a:ext cx="9443416" cy="1077218"/>
          </a:xfrm>
          <a:prstGeom prst="rect">
            <a:avLst/>
          </a:prstGeom>
          <a:noFill/>
        </p:spPr>
        <p:txBody>
          <a:bodyPr wrap="square" rtlCol="0">
            <a:spAutoFit/>
          </a:bodyPr>
          <a:lstStyle/>
          <a:p>
            <a:r>
              <a:rPr lang="vi-VN" sz="3200" dirty="0" smtClean="0">
                <a:latin typeface="Cambria" panose="02040503050406030204" pitchFamily="18" charset="0"/>
                <a:ea typeface="Cambria" panose="02040503050406030204" pitchFamily="18" charset="0"/>
              </a:rPr>
              <a:t>-</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Quan </a:t>
            </a:r>
            <a:r>
              <a:rPr lang="vi-VN" sz="3200" dirty="0">
                <a:latin typeface="Cambria" panose="02040503050406030204" pitchFamily="18" charset="0"/>
                <a:ea typeface="Cambria" panose="02040503050406030204" pitchFamily="18" charset="0"/>
              </a:rPr>
              <a:t>sát rất kĩ các bộ phận của cây thân, cành, lá, hoa, hương sắc...</a:t>
            </a:r>
            <a:endParaRPr lang="en-US" sz="3200" dirty="0"/>
          </a:p>
        </p:txBody>
      </p:sp>
      <p:sp>
        <p:nvSpPr>
          <p:cNvPr id="11" name="TextBox 10"/>
          <p:cNvSpPr txBox="1"/>
          <p:nvPr/>
        </p:nvSpPr>
        <p:spPr>
          <a:xfrm>
            <a:off x="1162028" y="5478636"/>
            <a:ext cx="9973332" cy="1077218"/>
          </a:xfrm>
          <a:prstGeom prst="rect">
            <a:avLst/>
          </a:prstGeom>
          <a:noFill/>
        </p:spPr>
        <p:txBody>
          <a:bodyPr wrap="square" rtlCol="0">
            <a:spAutoFit/>
          </a:bodyPr>
          <a:lstStyle/>
          <a:p>
            <a:r>
              <a:rPr lang="vi-VN" sz="3200" dirty="0" smtClean="0">
                <a:latin typeface="Cambria" panose="02040503050406030204" pitchFamily="18" charset="0"/>
                <a:ea typeface="Cambria" panose="02040503050406030204" pitchFamily="18" charset="0"/>
              </a:rPr>
              <a:t>-Bạn </a:t>
            </a:r>
            <a:r>
              <a:rPr lang="vi-VN" sz="3200" dirty="0">
                <a:latin typeface="Cambria" panose="02040503050406030204" pitchFamily="18" charset="0"/>
                <a:ea typeface="Cambria" panose="02040503050406030204" pitchFamily="18" charset="0"/>
              </a:rPr>
              <a:t>còn tưới nước cho cây theo đúng gợi ý của đề </a:t>
            </a:r>
            <a:r>
              <a:rPr lang="vi-VN" sz="3200" dirty="0" smtClean="0">
                <a:latin typeface="Cambria" panose="02040503050406030204" pitchFamily="18" charset="0"/>
                <a:ea typeface="Cambria" panose="02040503050406030204" pitchFamily="18" charset="0"/>
              </a:rPr>
              <a:t>bài.</a:t>
            </a:r>
            <a:endParaRPr lang="en-US" sz="3200" dirty="0">
              <a:latin typeface="Cambria" panose="02040503050406030204" pitchFamily="18" charset="0"/>
              <a:ea typeface="Cambria" panose="02040503050406030204" pitchFamily="18" charset="0"/>
            </a:endParaRPr>
          </a:p>
          <a:p>
            <a:endParaRPr lang="en-US" sz="3200" dirty="0"/>
          </a:p>
        </p:txBody>
      </p:sp>
      <p:sp>
        <p:nvSpPr>
          <p:cNvPr id="6" name="TextBox 5"/>
          <p:cNvSpPr txBox="1"/>
          <p:nvPr/>
        </p:nvSpPr>
        <p:spPr>
          <a:xfrm>
            <a:off x="1166012" y="3986644"/>
            <a:ext cx="8983828" cy="1077218"/>
          </a:xfrm>
          <a:prstGeom prst="rect">
            <a:avLst/>
          </a:prstGeom>
          <a:noFill/>
        </p:spPr>
        <p:txBody>
          <a:bodyPr wrap="square" rtlCol="0">
            <a:spAutoFit/>
          </a:bodyPr>
          <a:lstStyle/>
          <a:p>
            <a:r>
              <a:rPr lang="vi-VN" sz="3200" dirty="0" smtClean="0">
                <a:latin typeface="Cambria" panose="02040503050406030204" pitchFamily="18" charset="0"/>
                <a:ea typeface="Cambria" panose="02040503050406030204" pitchFamily="18" charset="0"/>
              </a:rPr>
              <a:t>-</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Dậy </a:t>
            </a:r>
            <a:r>
              <a:rPr lang="vi-VN" sz="3200" dirty="0">
                <a:latin typeface="Cambria" panose="02040503050406030204" pitchFamily="18" charset="0"/>
                <a:ea typeface="Cambria" panose="02040503050406030204" pitchFamily="18" charset="0"/>
              </a:rPr>
              <a:t>thật sớm để quan sát cây hoa hồng. </a:t>
            </a:r>
          </a:p>
          <a:p>
            <a:r>
              <a:rPr lang="en-US" sz="3200" dirty="0" smtClean="0"/>
              <a:t> </a:t>
            </a:r>
            <a:endParaRPr lang="en-US" sz="3200" dirty="0"/>
          </a:p>
        </p:txBody>
      </p:sp>
    </p:spTree>
    <p:extLst>
      <p:ext uri="{BB962C8B-B14F-4D97-AF65-F5344CB8AC3E}">
        <p14:creationId xmlns:p14="http://schemas.microsoft.com/office/powerpoint/2010/main" val="341571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P spid="11"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753533" y="381406"/>
            <a:ext cx="10549468" cy="5703176"/>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矩形 29">
            <a:extLst>
              <a:ext uri="{FF2B5EF4-FFF2-40B4-BE49-F238E27FC236}">
                <a16:creationId xmlns:a16="http://schemas.microsoft.com/office/drawing/2014/main" id="{374BA373-0D5B-441B-8785-6935E06E5EAE}"/>
              </a:ext>
            </a:extLst>
          </p:cNvPr>
          <p:cNvSpPr/>
          <p:nvPr/>
        </p:nvSpPr>
        <p:spPr>
          <a:xfrm>
            <a:off x="1740175" y="95714"/>
            <a:ext cx="8961238" cy="1940957"/>
          </a:xfrm>
          <a:prstGeom prst="roundRect">
            <a:avLst/>
          </a:prstGeom>
          <a:solidFill>
            <a:srgbClr val="00B05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3. Những câu văn nào là kết quả của sự quan sát kết hợp với trí tưởng tượng phong phú của bạn nhỏ? </a:t>
            </a:r>
          </a:p>
        </p:txBody>
      </p:sp>
      <p:sp>
        <p:nvSpPr>
          <p:cNvPr id="4" name="TextBox 3"/>
          <p:cNvSpPr txBox="1"/>
          <p:nvPr/>
        </p:nvSpPr>
        <p:spPr>
          <a:xfrm>
            <a:off x="863596" y="2078832"/>
            <a:ext cx="10200644" cy="2308324"/>
          </a:xfrm>
          <a:prstGeom prst="rect">
            <a:avLst/>
          </a:prstGeom>
          <a:noFill/>
        </p:spPr>
        <p:txBody>
          <a:bodyPr wrap="square" rtlCol="0">
            <a:spAutoFit/>
          </a:bodyPr>
          <a:lstStyle/>
          <a:p>
            <a:pPr lvl="0" algn="just"/>
            <a:r>
              <a:rPr lang="vi-VN" sz="3600" i="1" dirty="0">
                <a:latin typeface="Cambria" panose="02040503050406030204" pitchFamily="18" charset="0"/>
                <a:ea typeface="Cambria" panose="02040503050406030204" pitchFamily="18" charset="0"/>
              </a:rPr>
              <a:t>Sương như những hòn bi ve tí xíu tụt từ lá xanh xuống bông đỏ, đi tìm mùi thơm ngào ngạt núp đầu giữa những cánh hoa...</a:t>
            </a:r>
            <a:endParaRPr lang="en-US" sz="3600" dirty="0">
              <a:latin typeface="Cambria" panose="02040503050406030204" pitchFamily="18" charset="0"/>
              <a:ea typeface="Cambria" panose="02040503050406030204" pitchFamily="18" charset="0"/>
            </a:endParaRPr>
          </a:p>
          <a:p>
            <a:pPr algn="just"/>
            <a:endParaRPr lang="en-US" sz="3600" dirty="0">
              <a:latin typeface="Cambria" panose="02040503050406030204" pitchFamily="18" charset="0"/>
              <a:ea typeface="Cambria" panose="02040503050406030204" pitchFamily="18" charset="0"/>
            </a:endParaRPr>
          </a:p>
        </p:txBody>
      </p:sp>
      <p:sp>
        <p:nvSpPr>
          <p:cNvPr id="7" name="TextBox 6"/>
          <p:cNvSpPr txBox="1"/>
          <p:nvPr/>
        </p:nvSpPr>
        <p:spPr>
          <a:xfrm>
            <a:off x="863596" y="3969329"/>
            <a:ext cx="10200644" cy="2308324"/>
          </a:xfrm>
          <a:prstGeom prst="rect">
            <a:avLst/>
          </a:prstGeom>
          <a:noFill/>
        </p:spPr>
        <p:txBody>
          <a:bodyPr wrap="square" rtlCol="0">
            <a:spAutoFit/>
          </a:bodyPr>
          <a:lstStyle/>
          <a:p>
            <a:pPr lvl="0" algn="just"/>
            <a:r>
              <a:rPr lang="vi-VN" sz="3600" i="1" dirty="0">
                <a:latin typeface="Cambria" panose="02040503050406030204" pitchFamily="18" charset="0"/>
                <a:ea typeface="Cambria" panose="02040503050406030204" pitchFamily="18" charset="0"/>
              </a:rPr>
              <a:t>Từ tay tôi, cái bình tưới như chú voi con dễ thương đung đưa vòi, rắc lên cây hoa hồng một cơn mưa rào nhỏ....</a:t>
            </a:r>
            <a:endParaRPr lang="en-US" sz="3600" dirty="0">
              <a:latin typeface="Cambria" panose="02040503050406030204" pitchFamily="18" charset="0"/>
              <a:ea typeface="Cambria" panose="02040503050406030204" pitchFamily="18" charset="0"/>
            </a:endParaRPr>
          </a:p>
          <a:p>
            <a:pPr algn="just"/>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40305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1056640" y="419484"/>
            <a:ext cx="10495280" cy="5490962"/>
          </a:xfrm>
          <a:prstGeom prst="roundRect">
            <a:avLst>
              <a:gd name="adj" fmla="val 9858"/>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12" name="Picture 11"/>
          <p:cNvPicPr>
            <a:picLocks noChangeAspect="1"/>
          </p:cNvPicPr>
          <p:nvPr/>
        </p:nvPicPr>
        <p:blipFill rotWithShape="1">
          <a:blip r:embed="rId2"/>
          <a:srcRect l="50662" r="21226" b="23644"/>
          <a:stretch/>
        </p:blipFill>
        <p:spPr>
          <a:xfrm>
            <a:off x="7263955" y="770378"/>
            <a:ext cx="2903297" cy="1275491"/>
          </a:xfrm>
          <a:prstGeom prst="rect">
            <a:avLst/>
          </a:prstGeom>
        </p:spPr>
      </p:pic>
      <p:sp>
        <p:nvSpPr>
          <p:cNvPr id="6" name="TextBox 5"/>
          <p:cNvSpPr txBox="1"/>
          <p:nvPr/>
        </p:nvSpPr>
        <p:spPr>
          <a:xfrm>
            <a:off x="1280160" y="1937770"/>
            <a:ext cx="10058400" cy="1754326"/>
          </a:xfrm>
          <a:prstGeom prst="rect">
            <a:avLst/>
          </a:prstGeom>
          <a:noFill/>
        </p:spPr>
        <p:txBody>
          <a:bodyPr wrap="square" rtlCol="0">
            <a:spAutoFit/>
          </a:bodyPr>
          <a:lstStyle/>
          <a:p>
            <a:pPr lvl="0" algn="ctr">
              <a:defRPr/>
            </a:pPr>
            <a:r>
              <a:rPr lang="vi-VN" sz="3600" b="1" dirty="0" smtClean="0">
                <a:solidFill>
                  <a:schemeClr val="accent2">
                    <a:lumMod val="60000"/>
                    <a:lumOff val="40000"/>
                  </a:schemeClr>
                </a:solidFill>
                <a:latin typeface="Cambria" panose="02040503050406030204" pitchFamily="18" charset="0"/>
                <a:ea typeface="Cambria" panose="02040503050406030204" pitchFamily="18" charset="0"/>
              </a:rPr>
              <a:t>3. </a:t>
            </a:r>
            <a:r>
              <a:rPr lang="en-US" sz="3600" b="1" dirty="0" err="1" smtClean="0">
                <a:solidFill>
                  <a:schemeClr val="accent2">
                    <a:lumMod val="60000"/>
                    <a:lumOff val="40000"/>
                  </a:schemeClr>
                </a:solidFill>
                <a:latin typeface="Cambria" panose="02040503050406030204" pitchFamily="18" charset="0"/>
                <a:ea typeface="Cambria" panose="02040503050406030204" pitchFamily="18" charset="0"/>
              </a:rPr>
              <a:t>Em</a:t>
            </a:r>
            <a:r>
              <a:rPr lang="en-US" sz="3600" b="1" dirty="0" smtClean="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thích</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câu</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văn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nào</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nhất</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trong</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bài</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văn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của</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bạn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nhỏ</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smtClean="0">
                <a:solidFill>
                  <a:schemeClr val="accent2">
                    <a:lumMod val="60000"/>
                    <a:lumOff val="40000"/>
                  </a:schemeClr>
                </a:solidFill>
                <a:latin typeface="Cambria" panose="02040503050406030204" pitchFamily="18" charset="0"/>
                <a:ea typeface="Cambria" panose="02040503050406030204" pitchFamily="18" charset="0"/>
              </a:rPr>
              <a:t>Theo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em</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bài</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văn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của</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bạn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nên</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viết</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thêm</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những</a:t>
            </a:r>
            <a:r>
              <a:rPr lang="en-US" sz="3600" b="1" dirty="0">
                <a:solidFill>
                  <a:schemeClr val="accent2">
                    <a:lumMod val="60000"/>
                    <a:lumOff val="40000"/>
                  </a:schemeClr>
                </a:solidFill>
                <a:latin typeface="Cambria" panose="02040503050406030204" pitchFamily="18" charset="0"/>
                <a:ea typeface="Cambria" panose="02040503050406030204" pitchFamily="18" charset="0"/>
              </a:rPr>
              <a:t> ý </a:t>
            </a:r>
            <a:r>
              <a:rPr lang="en-US" sz="3600" b="1" dirty="0" err="1">
                <a:solidFill>
                  <a:schemeClr val="accent2">
                    <a:lumMod val="60000"/>
                    <a:lumOff val="40000"/>
                  </a:schemeClr>
                </a:solidFill>
                <a:latin typeface="Cambria" panose="02040503050406030204" pitchFamily="18" charset="0"/>
                <a:ea typeface="Cambria" panose="02040503050406030204" pitchFamily="18" charset="0"/>
              </a:rPr>
              <a:t>nào</a:t>
            </a:r>
            <a:r>
              <a:rPr lang="en-US" sz="3600" b="1" dirty="0">
                <a:solidFill>
                  <a:schemeClr val="accent2">
                    <a:lumMod val="60000"/>
                    <a:lumOff val="40000"/>
                  </a:schemeClr>
                </a:solidFill>
                <a:latin typeface="Cambria" panose="02040503050406030204" pitchFamily="18" charset="0"/>
                <a:ea typeface="Cambria" panose="02040503050406030204" pitchFamily="18" charset="0"/>
              </a:rPr>
              <a:t>?</a:t>
            </a:r>
            <a:r>
              <a:rPr lang="en-US" sz="3600" b="1" dirty="0">
                <a:solidFill>
                  <a:schemeClr val="accent2">
                    <a:lumMod val="60000"/>
                    <a:lumOff val="40000"/>
                  </a:schemeClr>
                </a:solidFill>
              </a:rPr>
              <a:t> </a:t>
            </a:r>
            <a:endParaRPr kumimoji="0" lang="vi-VN" sz="3600" b="1" i="0" u="none" strike="noStrike" kern="1200" cap="none" spc="0" normalizeH="0" baseline="0" noProof="0" dirty="0">
              <a:ln>
                <a:noFill/>
              </a:ln>
              <a:solidFill>
                <a:schemeClr val="accent2">
                  <a:lumMod val="60000"/>
                  <a:lumOff val="40000"/>
                </a:scheme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0" y="770378"/>
            <a:ext cx="9632515" cy="1664352"/>
          </a:xfrm>
          <a:prstGeom prst="rect">
            <a:avLst/>
          </a:prstGeom>
        </p:spPr>
      </p:pic>
      <p:sp>
        <p:nvSpPr>
          <p:cNvPr id="3" name="TextBox 2"/>
          <p:cNvSpPr txBox="1"/>
          <p:nvPr/>
        </p:nvSpPr>
        <p:spPr>
          <a:xfrm>
            <a:off x="1148080" y="3776233"/>
            <a:ext cx="10403840" cy="1754326"/>
          </a:xfrm>
          <a:prstGeom prst="rect">
            <a:avLst/>
          </a:prstGeom>
          <a:noFill/>
        </p:spPr>
        <p:txBody>
          <a:bodyPr wrap="square" rtlCol="0">
            <a:spAutoFit/>
          </a:bodyPr>
          <a:lstStyle/>
          <a:p>
            <a:pPr algn="ctr"/>
            <a:r>
              <a:rPr lang="vi-VN" sz="3600" dirty="0">
                <a:latin typeface="Cambria" panose="02040503050406030204" pitchFamily="18" charset="0"/>
                <a:ea typeface="Cambria" panose="02040503050406030204" pitchFamily="18" charset="0"/>
              </a:rPr>
              <a:t>B</a:t>
            </a:r>
            <a:r>
              <a:rPr lang="vi-VN" sz="3600" dirty="0" smtClean="0">
                <a:latin typeface="Cambria" panose="02040503050406030204" pitchFamily="18" charset="0"/>
                <a:ea typeface="Cambria" panose="02040503050406030204" pitchFamily="18" charset="0"/>
              </a:rPr>
              <a:t>ạn nhỏ nên </a:t>
            </a:r>
            <a:r>
              <a:rPr lang="vi-VN" sz="3600" dirty="0">
                <a:latin typeface="Cambria" panose="02040503050406030204" pitchFamily="18" charset="0"/>
                <a:ea typeface="Cambria" panose="02040503050406030204" pitchFamily="18" charset="0"/>
              </a:rPr>
              <a:t>bổ sung những câu văn miêu tả về </a:t>
            </a:r>
            <a:r>
              <a:rPr lang="vi-VN" sz="3600" dirty="0" smtClean="0">
                <a:latin typeface="Cambria" panose="02040503050406030204" pitchFamily="18" charset="0"/>
                <a:ea typeface="Cambria" panose="02040503050406030204" pitchFamily="18" charset="0"/>
              </a:rPr>
              <a:t>màu </a:t>
            </a:r>
            <a:r>
              <a:rPr lang="vi-VN" sz="3600" dirty="0">
                <a:latin typeface="Cambria" panose="02040503050406030204" pitchFamily="18" charset="0"/>
                <a:ea typeface="Cambria" panose="02040503050406030204" pitchFamily="18" charset="0"/>
              </a:rPr>
              <a:t>sắc và hình </a:t>
            </a:r>
            <a:r>
              <a:rPr lang="vi-VN" sz="3600" dirty="0" smtClean="0">
                <a:latin typeface="Cambria" panose="02040503050406030204" pitchFamily="18" charset="0"/>
                <a:ea typeface="Cambria" panose="02040503050406030204" pitchFamily="18" charset="0"/>
              </a:rPr>
              <a:t>dạng</a:t>
            </a:r>
            <a:r>
              <a:rPr lang="vi-VN" sz="3600" dirty="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của bông hoa và </a:t>
            </a:r>
            <a:r>
              <a:rPr lang="vi-VN" sz="3600" dirty="0">
                <a:latin typeface="Cambria" panose="02040503050406030204" pitchFamily="18" charset="0"/>
                <a:ea typeface="Cambria" panose="02040503050406030204" pitchFamily="18" charset="0"/>
              </a:rPr>
              <a:t>những nụ </a:t>
            </a:r>
            <a:r>
              <a:rPr lang="vi-VN" sz="3600" dirty="0" smtClean="0">
                <a:latin typeface="Cambria" panose="02040503050406030204" pitchFamily="18" charset="0"/>
                <a:ea typeface="Cambria" panose="02040503050406030204" pitchFamily="18" charset="0"/>
              </a:rPr>
              <a:t>hồng,...</a:t>
            </a:r>
            <a:r>
              <a:rPr lang="vi-VN" sz="3600" dirty="0">
                <a:latin typeface="Cambria" panose="02040503050406030204" pitchFamily="18" charset="0"/>
                <a:ea typeface="Cambria" panose="02040503050406030204" pitchFamily="18" charset="0"/>
              </a:rPr>
              <a:t/>
            </a:r>
            <a:br>
              <a:rPr lang="vi-VN" sz="3600" dirty="0">
                <a:latin typeface="Cambria" panose="02040503050406030204" pitchFamily="18" charset="0"/>
                <a:ea typeface="Cambria" panose="02040503050406030204" pitchFamily="18" charset="0"/>
              </a:rPr>
            </a:b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5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7">
            <a:extLst>
              <a:ext uri="{FF2B5EF4-FFF2-40B4-BE49-F238E27FC236}">
                <a16:creationId xmlns:a16="http://schemas.microsoft.com/office/drawing/2014/main" id="{A8E535DF-15BD-D423-EF0C-7F74D154BE25}"/>
              </a:ext>
            </a:extLst>
          </p:cNvPr>
          <p:cNvSpPr/>
          <p:nvPr/>
        </p:nvSpPr>
        <p:spPr>
          <a:xfrm>
            <a:off x="1947334" y="444590"/>
            <a:ext cx="8102600" cy="155354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1"/>
          <p:cNvSpPr/>
          <p:nvPr/>
        </p:nvSpPr>
        <p:spPr>
          <a:xfrm>
            <a:off x="2065867" y="684368"/>
            <a:ext cx="7696200" cy="1077218"/>
          </a:xfrm>
          <a:prstGeom prst="rect">
            <a:avLst/>
          </a:prstGeom>
        </p:spPr>
        <p:txBody>
          <a:bodyPr wrap="square">
            <a:spAutoFit/>
          </a:bodyPr>
          <a:lstStyle/>
          <a:p>
            <a:pPr algn="ctr"/>
            <a:r>
              <a:rPr lang="vi-VN" sz="3200" b="1" kern="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5. Em </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học được điều gì về cách viết văn miêu tả sau khi đọc câu chuyện trên?</a:t>
            </a:r>
            <a:endParaRPr lang="en-US" sz="3200" b="1" dirty="0">
              <a:solidFill>
                <a:srgbClr val="002060"/>
              </a:solidFill>
              <a:latin typeface="Cambria" panose="02040503050406030204" pitchFamily="18" charset="0"/>
              <a:ea typeface="Cambria" panose="02040503050406030204" pitchFamily="18" charset="0"/>
            </a:endParaRPr>
          </a:p>
        </p:txBody>
      </p:sp>
      <p:pic>
        <p:nvPicPr>
          <p:cNvPr id="4" name="图片 7">
            <a:extLst>
              <a:ext uri="{FF2B5EF4-FFF2-40B4-BE49-F238E27FC236}">
                <a16:creationId xmlns:a16="http://schemas.microsoft.com/office/drawing/2014/main" id="{5D8AB774-7E5A-443E-FE1D-B59274B575C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03704" y="73422"/>
            <a:ext cx="8871108" cy="8439381"/>
          </a:xfrm>
          <a:prstGeom prst="rect">
            <a:avLst/>
          </a:prstGeom>
        </p:spPr>
      </p:pic>
      <p:sp>
        <p:nvSpPr>
          <p:cNvPr id="5" name="TextBox 4"/>
          <p:cNvSpPr txBox="1"/>
          <p:nvPr/>
        </p:nvSpPr>
        <p:spPr>
          <a:xfrm>
            <a:off x="2933491" y="2954867"/>
            <a:ext cx="7611533" cy="2893100"/>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Muốn miêu tả được một sự vật, trước hết </a:t>
            </a:r>
            <a:r>
              <a:rPr lang="vi-VN" sz="2600" dirty="0" smtClean="0">
                <a:latin typeface="Cambria" panose="02040503050406030204" pitchFamily="18" charset="0"/>
                <a:ea typeface="Cambria" panose="02040503050406030204" pitchFamily="18" charset="0"/>
              </a:rPr>
              <a:t>:</a:t>
            </a:r>
          </a:p>
          <a:p>
            <a:r>
              <a:rPr lang="vi-VN" sz="2600" dirty="0" smtClean="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Quan </a:t>
            </a:r>
            <a:r>
              <a:rPr lang="vi-VN" sz="2600" dirty="0" smtClean="0">
                <a:latin typeface="Cambria" panose="02040503050406030204" pitchFamily="18" charset="0"/>
                <a:ea typeface="Cambria" panose="02040503050406030204" pitchFamily="18" charset="0"/>
              </a:rPr>
              <a:t>sát</a:t>
            </a:r>
          </a:p>
          <a:p>
            <a:r>
              <a:rPr lang="vi-VN" sz="2600" dirty="0" smtClean="0">
                <a:latin typeface="Cambria" panose="02040503050406030204" pitchFamily="18" charset="0"/>
                <a:ea typeface="Cambria" panose="02040503050406030204" pitchFamily="18" charset="0"/>
              </a:rPr>
              <a:t>+ Liên tưởng, tưởng tượng: </a:t>
            </a:r>
            <a:r>
              <a:rPr lang="vi-VN" sz="2600" dirty="0">
                <a:latin typeface="Cambria" panose="02040503050406030204" pitchFamily="18" charset="0"/>
                <a:ea typeface="Cambria" panose="02040503050406030204" pitchFamily="18" charset="0"/>
              </a:rPr>
              <a:t>hình dung về sự vật đặt trong tương quan các sự vật xung quanh.</a:t>
            </a:r>
          </a:p>
          <a:p>
            <a:r>
              <a:rPr lang="vi-VN" sz="2600" dirty="0">
                <a:latin typeface="Cambria" panose="02040503050406030204" pitchFamily="18" charset="0"/>
                <a:ea typeface="Cambria" panose="02040503050406030204" pitchFamily="18" charset="0"/>
              </a:rPr>
              <a:t>+ So sánh, ví von: Thể hiện tư duy liên tưởng độc đáo riêng của người viết hình dung, cảm nhận về sự vật, hiện tượng miêu tả</a:t>
            </a:r>
            <a:r>
              <a:rPr lang="vi-VN" sz="2600" dirty="0" smtClean="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9658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2132442"/>
            <a:ext cx="10996464" cy="2092881"/>
          </a:xfrm>
          <a:prstGeom prst="rect">
            <a:avLst/>
          </a:prstGeom>
          <a:noFill/>
        </p:spPr>
        <p:txBody>
          <a:bodyPr wrap="square" rtlCol="0">
            <a:spAutoFit/>
          </a:bodyPr>
          <a:lstStyle/>
          <a:p>
            <a:pPr lvl="0" algn="just"/>
            <a:r>
              <a:rPr lang="vi-VN" sz="2600" dirty="0" smtClean="0">
                <a:latin typeface="Cambria" panose="02040503050406030204" pitchFamily="18" charset="0"/>
                <a:ea typeface="Cambria" panose="02040503050406030204" pitchFamily="18" charset="0"/>
              </a:rPr>
              <a:t>- </a:t>
            </a:r>
            <a:r>
              <a:rPr lang="vi-VN" sz="2600" dirty="0" smtClean="0">
                <a:latin typeface="Cambria" panose="02040503050406030204" pitchFamily="18" charset="0"/>
                <a:ea typeface="Cambria" panose="02040503050406030204" pitchFamily="18" charset="0"/>
              </a:rPr>
              <a:t>Đọc </a:t>
            </a:r>
            <a:r>
              <a:rPr lang="vi-VN" sz="2600" dirty="0">
                <a:latin typeface="Cambria" panose="02040503050406030204" pitchFamily="18" charset="0"/>
                <a:ea typeface="Cambria" panose="02040503050406030204" pitchFamily="18" charset="0"/>
              </a:rPr>
              <a:t>đúng và diễn cảm bài đọc Tập làm văn, biết đọc phân biệt lời kể chuyện của bạn </a:t>
            </a:r>
            <a:r>
              <a:rPr lang="vi-VN" sz="2600" dirty="0" smtClean="0">
                <a:latin typeface="Cambria" panose="02040503050406030204" pitchFamily="18" charset="0"/>
                <a:ea typeface="Cambria" panose="02040503050406030204" pitchFamily="18" charset="0"/>
              </a:rPr>
              <a:t>nhỏ.</a:t>
            </a:r>
          </a:p>
          <a:p>
            <a:pPr lvl="0" algn="just"/>
            <a:r>
              <a:rPr lang="vi-VN" sz="2600" dirty="0" smtClean="0">
                <a:latin typeface="Cambria" panose="02040503050406030204" pitchFamily="18" charset="0"/>
                <a:ea typeface="Cambria" panose="02040503050406030204" pitchFamily="18" charset="0"/>
              </a:rPr>
              <a:t>- Nhận </a:t>
            </a:r>
            <a:r>
              <a:rPr lang="vi-VN" sz="2600" dirty="0">
                <a:latin typeface="Cambria" panose="02040503050406030204" pitchFamily="18" charset="0"/>
                <a:ea typeface="Cambria" panose="02040503050406030204" pitchFamily="18" charset="0"/>
              </a:rPr>
              <a:t>biết được trình tự các sự việc qua lời kể chuyện của bạn </a:t>
            </a:r>
            <a:r>
              <a:rPr lang="vi-VN" sz="2600" dirty="0" smtClean="0">
                <a:latin typeface="Cambria" panose="02040503050406030204" pitchFamily="18" charset="0"/>
                <a:ea typeface="Cambria" panose="02040503050406030204" pitchFamily="18" charset="0"/>
              </a:rPr>
              <a:t>nhỏ.</a:t>
            </a:r>
          </a:p>
          <a:p>
            <a:pPr lvl="0" algn="just"/>
            <a:r>
              <a:rPr lang="vi-VN" sz="2600" dirty="0" smtClean="0">
                <a:latin typeface="Cambria" panose="02040503050406030204" pitchFamily="18" charset="0"/>
                <a:ea typeface="Cambria" panose="02040503050406030204" pitchFamily="18" charset="0"/>
              </a:rPr>
              <a:t>- Hiểu </a:t>
            </a:r>
            <a:r>
              <a:rPr lang="vi-VN" sz="2600" dirty="0">
                <a:latin typeface="Cambria" panose="02040503050406030204" pitchFamily="18" charset="0"/>
                <a:ea typeface="Cambria" panose="02040503050406030204" pitchFamily="18" charset="0"/>
              </a:rPr>
              <a:t>điều tác giả muốn nói qua câu chuyện</a:t>
            </a:r>
            <a:r>
              <a:rPr lang="vi-VN" sz="2600" dirty="0" smtClean="0">
                <a:latin typeface="Cambria" panose="02040503050406030204" pitchFamily="18" charset="0"/>
                <a:ea typeface="Cambria" panose="02040503050406030204" pitchFamily="18" charset="0"/>
              </a:rPr>
              <a:t>.</a:t>
            </a:r>
          </a:p>
          <a:p>
            <a:pPr lvl="0" algn="just"/>
            <a:r>
              <a:rPr lang="vi-VN" sz="2600" dirty="0" smtClean="0">
                <a:latin typeface="Cambria" panose="02040503050406030204" pitchFamily="18" charset="0"/>
                <a:ea typeface="Cambria" panose="02040503050406030204" pitchFamily="18" charset="0"/>
              </a:rPr>
              <a:t> </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2"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2"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p:nvSpPr>
        <p:spPr>
          <a:xfrm>
            <a:off x="2616199" y="1124654"/>
            <a:ext cx="7804869" cy="1785104"/>
          </a:xfrm>
          <a:prstGeom prst="rect">
            <a:avLst/>
          </a:prstGeom>
        </p:spPr>
        <p:txBody>
          <a:bodyPr wrap="square">
            <a:spAutoFit/>
          </a:bodyPr>
          <a:lstStyle/>
          <a:p>
            <a:pPr lvl="0" algn="ctr">
              <a:defRPr/>
            </a:pPr>
            <a:endParaRPr lang="vi-VN" altLang="zh-CN" sz="3000" b="1" dirty="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a:p>
            <a:pPr lvl="0" algn="ctr">
              <a:defRPr/>
            </a:pPr>
            <a:r>
              <a:rPr lang="vi-VN" altLang="zh-CN" sz="3000" b="1" dirty="0" smtClean="0">
                <a:ln w="190500">
                  <a:solidFill>
                    <a:schemeClr val="bg1"/>
                  </a:solidFill>
                </a:ln>
                <a:solidFill>
                  <a:schemeClr val="bg1"/>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 </a:t>
            </a:r>
            <a:r>
              <a:rPr lang="vi-VN" altLang="zh-CN" sz="8000" b="1" dirty="0" smtClean="0">
                <a:ln w="190500">
                  <a:solidFill>
                    <a:schemeClr val="bg1"/>
                  </a:solidFill>
                </a:ln>
                <a:solidFill>
                  <a:schemeClr val="bg1"/>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NỘI DUNG </a:t>
            </a:r>
            <a:endParaRPr lang="vi-VN" altLang="zh-CN" sz="8000" b="1" dirty="0">
              <a:ln w="190500">
                <a:solidFill>
                  <a:schemeClr val="bg1"/>
                </a:solidFill>
              </a:ln>
              <a:solidFill>
                <a:schemeClr val="bg1"/>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p:txBody>
      </p:sp>
      <p:sp>
        <p:nvSpPr>
          <p:cNvPr id="10" name="Rectangle 9"/>
          <p:cNvSpPr/>
          <p:nvPr/>
        </p:nvSpPr>
        <p:spPr>
          <a:xfrm>
            <a:off x="2616198" y="1107747"/>
            <a:ext cx="7804869" cy="1785104"/>
          </a:xfrm>
          <a:prstGeom prst="rect">
            <a:avLst/>
          </a:prstGeom>
        </p:spPr>
        <p:txBody>
          <a:bodyPr wrap="square">
            <a:spAutoFit/>
          </a:bodyPr>
          <a:lstStyle/>
          <a:p>
            <a:pPr lvl="0" algn="ctr">
              <a:defRPr/>
            </a:pPr>
            <a:endParaRPr lang="vi-VN" altLang="zh-CN" sz="3000" b="1" dirty="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a:p>
            <a:pPr lvl="0" algn="ctr">
              <a:defRPr/>
            </a:pPr>
            <a:r>
              <a:rPr lang="vi-VN" altLang="zh-CN" sz="3000" b="1" dirty="0" smtClean="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 </a:t>
            </a:r>
            <a:r>
              <a:rPr lang="vi-VN" altLang="zh-CN" sz="8000" b="1" dirty="0" smtClean="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NỘI DUNG </a:t>
            </a:r>
            <a:endParaRPr lang="vi-VN" altLang="zh-CN" sz="8000" b="1" dirty="0">
              <a:ln w="57150">
                <a:solidFill>
                  <a:srgbClr val="C00000"/>
                </a:solidFill>
              </a:ln>
              <a:solidFill>
                <a:srgbClr val="FF3300"/>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p:txBody>
      </p:sp>
      <p:sp>
        <p:nvSpPr>
          <p:cNvPr id="4" name="Rectangle 3"/>
          <p:cNvSpPr/>
          <p:nvPr/>
        </p:nvSpPr>
        <p:spPr>
          <a:xfrm>
            <a:off x="2375354" y="3177214"/>
            <a:ext cx="8515773" cy="1569660"/>
          </a:xfrm>
          <a:prstGeom prst="rect">
            <a:avLst/>
          </a:prstGeom>
        </p:spPr>
        <p:txBody>
          <a:bodyPr wrap="square">
            <a:spAutoFit/>
          </a:bodyPr>
          <a:lstStyle/>
          <a:p>
            <a:pPr lvl="0" algn="ctr"/>
            <a:r>
              <a:rPr lang="vi-VN" sz="3200" b="1" dirty="0">
                <a:latin typeface="Cambria" panose="02040503050406030204" pitchFamily="18" charset="0"/>
                <a:ea typeface="Cambria" panose="02040503050406030204" pitchFamily="18" charset="0"/>
              </a:rPr>
              <a:t>Muốn viết bài văn miêu tả, cần có những trải nghiệm thực tế, cần quan sát kĩ sự vật được miêu tả, cần phát huy trí tưởng </a:t>
            </a:r>
            <a:r>
              <a:rPr lang="vi-VN" sz="3200" b="1" dirty="0" smtClean="0">
                <a:latin typeface="Cambria" panose="02040503050406030204" pitchFamily="18" charset="0"/>
                <a:ea typeface="Cambria" panose="02040503050406030204" pitchFamily="18" charset="0"/>
              </a:rPr>
              <a:t>tượng... </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dirty="0"/>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pic>
        <p:nvPicPr>
          <p:cNvPr id="3" name="Picture 2"/>
          <p:cNvPicPr>
            <a:picLocks noChangeAspect="1"/>
          </p:cNvPicPr>
          <p:nvPr/>
        </p:nvPicPr>
        <p:blipFill>
          <a:blip r:embed="rId2"/>
          <a:stretch>
            <a:fillRect/>
          </a:stretch>
        </p:blipFill>
        <p:spPr>
          <a:xfrm>
            <a:off x="1086882" y="503079"/>
            <a:ext cx="10701219" cy="1803281"/>
          </a:xfrm>
          <a:prstGeom prst="rect">
            <a:avLst/>
          </a:prstGeom>
        </p:spPr>
      </p:pic>
      <p:sp>
        <p:nvSpPr>
          <p:cNvPr id="2" name="TextBox 1"/>
          <p:cNvSpPr txBox="1"/>
          <p:nvPr/>
        </p:nvSpPr>
        <p:spPr>
          <a:xfrm>
            <a:off x="613833" y="1786466"/>
            <a:ext cx="10964333" cy="4062651"/>
          </a:xfrm>
          <a:prstGeom prst="rect">
            <a:avLst/>
          </a:prstGeom>
          <a:noFill/>
        </p:spPr>
        <p:txBody>
          <a:bodyPr wrap="square" rtlCol="0">
            <a:spAutoFit/>
          </a:bodyPr>
          <a:lstStyle/>
          <a:p>
            <a:pPr lvl="0" algn="just">
              <a:defRPr/>
            </a:pPr>
            <a:r>
              <a:rPr lang="vi-VN" sz="3000" dirty="0" smtClean="0">
                <a:solidFill>
                  <a:prstClr val="black"/>
                </a:solidFill>
                <a:latin typeface="Cambria" panose="02040503050406030204" pitchFamily="18" charset="0"/>
                <a:ea typeface="Cambria" panose="02040503050406030204" pitchFamily="18" charset="0"/>
              </a:rPr>
              <a:t>      Tới </a:t>
            </a:r>
            <a:r>
              <a:rPr lang="vi-VN" sz="3000" dirty="0">
                <a:solidFill>
                  <a:prstClr val="black"/>
                </a:solidFill>
                <a:latin typeface="Cambria" panose="02040503050406030204" pitchFamily="18" charset="0"/>
                <a:ea typeface="Cambria" panose="02040503050406030204" pitchFamily="18" charset="0"/>
              </a:rPr>
              <a:t>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a:defRPr/>
            </a:pPr>
            <a:r>
              <a:rPr lang="vi-VN" sz="3000" dirty="0">
                <a:solidFill>
                  <a:prstClr val="black"/>
                </a:solidFill>
                <a:latin typeface="Cambria" panose="02040503050406030204" pitchFamily="18" charset="0"/>
                <a:ea typeface="Cambria" panose="02040503050406030204" pitchFamily="18" charset="0"/>
              </a:rPr>
              <a:t>  </a:t>
            </a:r>
            <a:r>
              <a:rPr lang="vi-VN" sz="3000" i="1" dirty="0">
                <a:solidFill>
                  <a:prstClr val="black"/>
                </a:solidFill>
                <a:latin typeface="Cambria" panose="02040503050406030204" pitchFamily="18" charset="0"/>
                <a:ea typeface="Cambria" panose="02040503050406030204" pitchFamily="18" charset="0"/>
              </a:rPr>
              <a:t>Từ tay tôi, cái bình tưới như chú voi con dễ thương đung đưa vòi, rắc lên cây hoa hồng một cơn mưa rào nhỏ.</a:t>
            </a:r>
            <a:r>
              <a:rPr lang="vi-VN" sz="3000" dirty="0">
                <a:solidFill>
                  <a:prstClr val="black"/>
                </a:solidFill>
                <a:latin typeface="Cambria" panose="02040503050406030204" pitchFamily="18" charset="0"/>
                <a:ea typeface="Cambria" panose="02040503050406030204" pitchFamily="18" charset="0"/>
              </a:rPr>
              <a:t> </a:t>
            </a:r>
          </a:p>
          <a:p>
            <a:pPr lvl="0" algn="just">
              <a:defRPr/>
            </a:pPr>
            <a:r>
              <a:rPr lang="vi-VN" sz="3000" dirty="0">
                <a:solidFill>
                  <a:prstClr val="black"/>
                </a:solidFill>
                <a:latin typeface="Cambria" panose="02040503050406030204" pitchFamily="18" charset="0"/>
                <a:ea typeface="Cambria" panose="02040503050406030204" pitchFamily="18" charset="0"/>
              </a:rPr>
              <a:t> 							(Theo Trần Quốc Toàn)</a:t>
            </a:r>
          </a:p>
          <a:p>
            <a:endParaRPr lang="en-US" dirty="0"/>
          </a:p>
        </p:txBody>
      </p:sp>
    </p:spTree>
    <p:extLst>
      <p:ext uri="{BB962C8B-B14F-4D97-AF65-F5344CB8AC3E}">
        <p14:creationId xmlns:p14="http://schemas.microsoft.com/office/powerpoint/2010/main" val="104459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3941" y="-1114126"/>
            <a:ext cx="8287352" cy="7700209"/>
          </a:xfrm>
          <a:prstGeom prst="rect">
            <a:avLst/>
          </a:prstGeom>
        </p:spPr>
      </p:pic>
      <p:pic>
        <p:nvPicPr>
          <p:cNvPr id="3" name="Picture 2"/>
          <p:cNvPicPr>
            <a:picLocks noChangeAspect="1"/>
          </p:cNvPicPr>
          <p:nvPr/>
        </p:nvPicPr>
        <p:blipFill>
          <a:blip r:embed="rId3"/>
          <a:stretch>
            <a:fillRect/>
          </a:stretch>
        </p:blipFill>
        <p:spPr>
          <a:xfrm>
            <a:off x="416103" y="0"/>
            <a:ext cx="8023031" cy="1944793"/>
          </a:xfrm>
          <a:prstGeom prst="rect">
            <a:avLst/>
          </a:prstGeom>
        </p:spPr>
      </p:pic>
      <p:sp>
        <p:nvSpPr>
          <p:cNvPr id="4" name="Rectangle 3"/>
          <p:cNvSpPr/>
          <p:nvPr/>
        </p:nvSpPr>
        <p:spPr>
          <a:xfrm>
            <a:off x="1116532" y="3058919"/>
            <a:ext cx="6901312" cy="677108"/>
          </a:xfrm>
          <a:prstGeom prst="rect">
            <a:avLst/>
          </a:prstGeom>
        </p:spPr>
        <p:txBody>
          <a:bodyPr wrap="square">
            <a:spAutoFit/>
          </a:bodyPr>
          <a:lstStyle/>
          <a:p>
            <a:pPr algn="ctr"/>
            <a:r>
              <a:rPr lang="vi-VN" sz="3800" b="1" dirty="0" smtClean="0">
                <a:latin typeface="Cambria" panose="02040503050406030204" pitchFamily="18" charset="0"/>
                <a:ea typeface="Cambria" panose="02040503050406030204" pitchFamily="18" charset="0"/>
              </a:rPr>
              <a:t>Vận dụng vào bài văn miêu tả.</a:t>
            </a:r>
            <a:endParaRPr lang="en-US" sz="3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3911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algn="ct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rPr>
                <a:t>Dặn</a:t>
              </a: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rPr>
                <a:t>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rPr>
                <a:t>dò</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indent="-457200" algn="ctr">
              <a:buFont typeface="Wingdings" panose="05000000000000000000" pitchFamily="2" charset="2"/>
              <a:buChar char="Ø"/>
            </a:pPr>
            <a:r>
              <a:rPr lang="vi-VN" sz="3400" b="1" dirty="0" smtClean="0">
                <a:solidFill>
                  <a:srgbClr val="0070C0"/>
                </a:solidFill>
                <a:latin typeface="Cambria" panose="02040503050406030204" pitchFamily="18" charset="0"/>
                <a:ea typeface="Cambria" panose="02040503050406030204" pitchFamily="18" charset="0"/>
              </a:rPr>
              <a:t>Luyện đọc và ghi nhớ</a:t>
            </a:r>
          </a:p>
          <a:p>
            <a:pPr algn="ctr"/>
            <a:r>
              <a:rPr lang="vi-VN" sz="3400" b="1" dirty="0" smtClean="0">
                <a:solidFill>
                  <a:srgbClr val="0070C0"/>
                </a:solidFill>
                <a:latin typeface="Cambria" panose="02040503050406030204" pitchFamily="18" charset="0"/>
                <a:ea typeface="Cambria" panose="02040503050406030204" pitchFamily="18" charset="0"/>
              </a:rPr>
              <a:t> nội dung bài đọc.</a:t>
            </a:r>
            <a:endParaRPr lang="en-US" sz="3400" b="1" dirty="0">
              <a:solidFill>
                <a:srgbClr val="0070C0"/>
              </a:solidFill>
              <a:latin typeface="Cambria" panose="02040503050406030204" pitchFamily="18" charset="0"/>
              <a:ea typeface="Cambria" panose="02040503050406030204" pitchFamily="18" charset="0"/>
            </a:endParaRPr>
          </a:p>
        </p:txBody>
      </p:sp>
      <p:sp>
        <p:nvSpPr>
          <p:cNvPr id="10" name="圆角矩形 17">
            <a:extLst>
              <a:ext uri="{FF2B5EF4-FFF2-40B4-BE49-F238E27FC236}">
                <a16:creationId xmlns:a16="http://schemas.microsoft.com/office/drawing/2014/main" id="{A8E535DF-15BD-D423-EF0C-7F74D154BE25}"/>
              </a:ext>
            </a:extLst>
          </p:cNvPr>
          <p:cNvSpPr/>
          <p:nvPr/>
        </p:nvSpPr>
        <p:spPr>
          <a:xfrm>
            <a:off x="5740879" y="4201030"/>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11" name="TextBox 10">
            <a:extLst>
              <a:ext uri="{FF2B5EF4-FFF2-40B4-BE49-F238E27FC236}">
                <a16:creationId xmlns:a16="http://schemas.microsoft.com/office/drawing/2014/main" id="{2F732E6A-9C20-466B-8A2E-3F8ACF9BAD43}"/>
              </a:ext>
            </a:extLst>
          </p:cNvPr>
          <p:cNvSpPr txBox="1"/>
          <p:nvPr/>
        </p:nvSpPr>
        <p:spPr>
          <a:xfrm>
            <a:off x="5740879" y="4534644"/>
            <a:ext cx="6004313" cy="1138773"/>
          </a:xfrm>
          <a:prstGeom prst="rect">
            <a:avLst/>
          </a:prstGeom>
          <a:noFill/>
        </p:spPr>
        <p:txBody>
          <a:bodyPr wrap="square">
            <a:spAutoFit/>
          </a:bodyPr>
          <a:lstStyle/>
          <a:p>
            <a:pPr marL="457200" indent="-457200" algn="ctr">
              <a:buFont typeface="Wingdings" panose="05000000000000000000" pitchFamily="2" charset="2"/>
              <a:buChar char="Ø"/>
            </a:pPr>
            <a:r>
              <a:rPr lang="vi-VN" sz="3400" b="1" dirty="0" smtClean="0">
                <a:solidFill>
                  <a:srgbClr val="0070C0"/>
                </a:solidFill>
                <a:latin typeface="Cambria" panose="02040503050406030204" pitchFamily="18" charset="0"/>
                <a:ea typeface="Cambria" panose="02040503050406030204" pitchFamily="18" charset="0"/>
              </a:rPr>
              <a:t>Cần quan sát, khám phá xung quanh. </a:t>
            </a:r>
            <a:endParaRPr lang="en-US" sz="34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908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7">
            <a:extLst>
              <a:ext uri="{FF2B5EF4-FFF2-40B4-BE49-F238E27FC236}">
                <a16:creationId xmlns:a16="http://schemas.microsoft.com/office/drawing/2014/main" id="{A8E535DF-15BD-D423-EF0C-7F74D154BE25}"/>
              </a:ext>
            </a:extLst>
          </p:cNvPr>
          <p:cNvSpPr/>
          <p:nvPr/>
        </p:nvSpPr>
        <p:spPr>
          <a:xfrm>
            <a:off x="2545389" y="2110955"/>
            <a:ext cx="7538049" cy="282742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1" name="Picture 10"/>
          <p:cNvPicPr>
            <a:picLocks noChangeAspect="1"/>
          </p:cNvPicPr>
          <p:nvPr/>
        </p:nvPicPr>
        <p:blipFill>
          <a:blip r:embed="rId2"/>
          <a:stretch>
            <a:fillRect/>
          </a:stretch>
        </p:blipFill>
        <p:spPr>
          <a:xfrm>
            <a:off x="2545389" y="341847"/>
            <a:ext cx="8565622" cy="1950889"/>
          </a:xfrm>
          <a:prstGeom prst="rect">
            <a:avLst/>
          </a:prstGeom>
        </p:spPr>
      </p:pic>
      <p:sp>
        <p:nvSpPr>
          <p:cNvPr id="7" name="Rectangle 6"/>
          <p:cNvSpPr/>
          <p:nvPr/>
        </p:nvSpPr>
        <p:spPr>
          <a:xfrm>
            <a:off x="2757397" y="2292736"/>
            <a:ext cx="7114032" cy="2554545"/>
          </a:xfrm>
          <a:prstGeom prst="rect">
            <a:avLst/>
          </a:prstGeom>
        </p:spPr>
        <p:txBody>
          <a:bodyPr wrap="square">
            <a:spAutoFit/>
          </a:bodyPr>
          <a:lstStyle/>
          <a:p>
            <a:pPr lvl="0" algn="ctr">
              <a:defRPr/>
            </a:pPr>
            <a:r>
              <a:rPr lang="vi-VN" sz="4000" b="1" kern="0" dirty="0" smtClean="0">
                <a:solidFill>
                  <a:srgbClr val="002060"/>
                </a:solidFill>
                <a:latin typeface="Cambria" panose="02040503050406030204" pitchFamily="18" charset="0"/>
              </a:rPr>
              <a:t>Trao đổi với bạn:</a:t>
            </a:r>
          </a:p>
          <a:p>
            <a:pPr lvl="0" algn="ctr">
              <a:defRPr/>
            </a:pPr>
            <a:r>
              <a:rPr lang="vi-VN" sz="4000" b="1" i="1" kern="0" dirty="0" smtClean="0">
                <a:solidFill>
                  <a:srgbClr val="002060"/>
                </a:solidFill>
                <a:latin typeface="Cambria" panose="02040503050406030204" pitchFamily="18" charset="0"/>
              </a:rPr>
              <a:t>Khi tả một sự vật làm thế nào để tả đúng đặc điểm của sự vật ấy?</a:t>
            </a:r>
            <a:endParaRPr lang="en-US" sz="4000" b="1" i="1" kern="0" dirty="0">
              <a:solidFill>
                <a:srgbClr val="002060"/>
              </a:solidFill>
              <a:latin typeface="Cambria" panose="02040503050406030204" pitchFamily="18" charset="0"/>
            </a:endParaRPr>
          </a:p>
        </p:txBody>
      </p:sp>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97707" y="0"/>
            <a:ext cx="7925327" cy="2193883"/>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r="4453"/>
          <a:stretch/>
        </p:blipFill>
        <p:spPr>
          <a:xfrm>
            <a:off x="25446" y="3571334"/>
            <a:ext cx="4044330" cy="3286666"/>
          </a:xfrm>
          <a:prstGeom prst="ellipse">
            <a:avLst/>
          </a:prstGeom>
          <a:ln>
            <a:noFill/>
          </a:ln>
          <a:effectLst>
            <a:softEdge rad="112500"/>
          </a:effectLst>
        </p:spPr>
      </p:pic>
      <p:pic>
        <p:nvPicPr>
          <p:cNvPr id="4" name="Picture 3"/>
          <p:cNvPicPr>
            <a:picLocks noChangeAspect="1"/>
          </p:cNvPicPr>
          <p:nvPr/>
        </p:nvPicPr>
        <p:blipFill>
          <a:blip r:embed="rId4"/>
          <a:stretch>
            <a:fillRect/>
          </a:stretch>
        </p:blipFill>
        <p:spPr>
          <a:xfrm>
            <a:off x="3685269" y="1612645"/>
            <a:ext cx="7437765" cy="2139881"/>
          </a:xfrm>
          <a:prstGeom prst="rect">
            <a:avLst/>
          </a:prstGeom>
        </p:spPr>
      </p:pic>
      <p:pic>
        <p:nvPicPr>
          <p:cNvPr id="5" name="Picture 4"/>
          <p:cNvPicPr>
            <a:picLocks noChangeAspect="1"/>
          </p:cNvPicPr>
          <p:nvPr/>
        </p:nvPicPr>
        <p:blipFill>
          <a:blip r:embed="rId5"/>
          <a:stretch>
            <a:fillRect/>
          </a:stretch>
        </p:blipFill>
        <p:spPr>
          <a:xfrm>
            <a:off x="3126122" y="3176923"/>
            <a:ext cx="8760711" cy="2316681"/>
          </a:xfrm>
          <a:prstGeom prst="rect">
            <a:avLst/>
          </a:prstGeom>
        </p:spPr>
      </p:pic>
      <p:pic>
        <p:nvPicPr>
          <p:cNvPr id="6" name="Picture 5"/>
          <p:cNvPicPr>
            <a:picLocks noChangeAspect="1"/>
          </p:cNvPicPr>
          <p:nvPr/>
        </p:nvPicPr>
        <p:blipFill>
          <a:blip r:embed="rId6"/>
          <a:stretch>
            <a:fillRect/>
          </a:stretch>
        </p:blipFill>
        <p:spPr>
          <a:xfrm>
            <a:off x="2584324" y="4714433"/>
            <a:ext cx="9553260" cy="2347163"/>
          </a:xfrm>
          <a:prstGeom prst="rect">
            <a:avLst/>
          </a:prstGeom>
        </p:spPr>
      </p:pic>
    </p:spTree>
    <p:extLst>
      <p:ext uri="{BB962C8B-B14F-4D97-AF65-F5344CB8AC3E}">
        <p14:creationId xmlns:p14="http://schemas.microsoft.com/office/powerpoint/2010/main" val="39175204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 calcmode="lin" valueType="num">
                                      <p:cBhvr>
                                        <p:cTn id="22" dur="500" fill="hold"/>
                                        <p:tgtEl>
                                          <p:spTgt spid="5"/>
                                        </p:tgtEl>
                                        <p:attrNameLst>
                                          <p:attrName>style.rotation</p:attrName>
                                        </p:attrNameLst>
                                      </p:cBhvr>
                                      <p:tavLst>
                                        <p:tav tm="0">
                                          <p:val>
                                            <p:fltVal val="90"/>
                                          </p:val>
                                        </p:tav>
                                        <p:tav tm="100000">
                                          <p:val>
                                            <p:fltVal val="0"/>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style.rotation</p:attrName>
                                        </p:attrNameLst>
                                      </p:cBhvr>
                                      <p:tavLst>
                                        <p:tav tm="0">
                                          <p:val>
                                            <p:fltVal val="90"/>
                                          </p:val>
                                        </p:tav>
                                        <p:tav tm="100000">
                                          <p:val>
                                            <p:fltVal val="0"/>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43742" y="48903"/>
            <a:ext cx="11797462" cy="6832640"/>
          </a:xfrm>
          <a:prstGeom prst="rect">
            <a:avLst/>
          </a:prstGeom>
          <a:noFill/>
        </p:spPr>
        <p:txBody>
          <a:bodyPr wrap="square" rtlCol="0">
            <a:spAutoFit/>
          </a:bodyPr>
          <a:lstStyle/>
          <a:p>
            <a:pPr algn="just"/>
            <a:r>
              <a:rPr lang="vi-VN" sz="2000" b="1" dirty="0" smtClean="0">
                <a:latin typeface="Cambria" panose="02040503050406030204" pitchFamily="18" charset="0"/>
                <a:ea typeface="Cambria" panose="02040503050406030204" pitchFamily="18" charset="0"/>
              </a:rPr>
              <a:t>					</a:t>
            </a:r>
            <a:r>
              <a:rPr lang="vi-VN" sz="2000" b="1" dirty="0" smtClean="0">
                <a:solidFill>
                  <a:srgbClr val="FF0000"/>
                </a:solidFill>
                <a:latin typeface="Cambria" panose="02040503050406030204" pitchFamily="18" charset="0"/>
                <a:ea typeface="Cambria" panose="02040503050406030204" pitchFamily="18" charset="0"/>
              </a:rPr>
              <a:t>TẬP </a:t>
            </a:r>
            <a:r>
              <a:rPr lang="vi-VN" sz="2000" b="1" dirty="0">
                <a:solidFill>
                  <a:srgbClr val="FF0000"/>
                </a:solidFill>
                <a:latin typeface="Cambria" panose="02040503050406030204" pitchFamily="18" charset="0"/>
                <a:ea typeface="Cambria" panose="02040503050406030204" pitchFamily="18" charset="0"/>
              </a:rPr>
              <a:t>LÀM VĂN </a:t>
            </a:r>
          </a:p>
          <a:p>
            <a:pPr algn="just"/>
            <a:r>
              <a:rPr lang="vi-VN" sz="2000" dirty="0" smtClean="0">
                <a:latin typeface="Cambria" panose="02040503050406030204" pitchFamily="18" charset="0"/>
                <a:ea typeface="Cambria" panose="02040503050406030204" pitchFamily="18" charset="0"/>
              </a:rPr>
              <a:t>     Cuối </a:t>
            </a:r>
            <a:r>
              <a:rPr lang="vi-VN" sz="2000" dirty="0">
                <a:latin typeface="Cambria" panose="02040503050406030204" pitchFamily="18" charset="0"/>
                <a:ea typeface="Cambria" panose="02040503050406030204" pitchFamily="18" charset="0"/>
              </a:rPr>
              <a:t>tuần, ba cho tôi về quê để tôi tìm được nhiều ý cho bài văn "Tả cây hoa nhà em". Ngồi đò dọc ba mươi cây số, tôi đã viết mở bài thế này: </a:t>
            </a:r>
          </a:p>
          <a:p>
            <a:pPr algn="just"/>
            <a:r>
              <a:rPr lang="vi-VN"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Chiều </a:t>
            </a:r>
            <a:r>
              <a:rPr lang="vi-VN" sz="2000" i="1" dirty="0">
                <a:latin typeface="Cambria" panose="02040503050406030204" pitchFamily="18" charset="0"/>
                <a:ea typeface="Cambria" panose="02040503050406030204" pitchFamily="18" charset="0"/>
              </a:rPr>
              <a:t>thứ Bảy về quê, tôi gặp lại cây hoa hồng mà ngoại đã trồng ở mảnh vườn trước cửa.</a:t>
            </a:r>
          </a:p>
          <a:p>
            <a:pPr algn="just"/>
            <a:r>
              <a:rPr lang="vi-VN" sz="2000" dirty="0" smtClean="0">
                <a:latin typeface="Cambria" panose="02040503050406030204" pitchFamily="18" charset="0"/>
                <a:ea typeface="Cambria" panose="02040503050406030204" pitchFamily="18" charset="0"/>
              </a:rPr>
              <a:t>    Nhưng </a:t>
            </a:r>
            <a:r>
              <a:rPr lang="vi-VN" sz="2000" dirty="0">
                <a:latin typeface="Cambria" panose="02040503050406030204" pitchFamily="18" charset="0"/>
                <a:ea typeface="Cambria" panose="02040503050406030204" pitchFamily="18" charset="0"/>
              </a:rPr>
              <a:t>về tới quê thì trời sập tối. Bụi hồng, bụi dạ lí, bụi mẫu đơn trông không khác gì nhau nên tôi đành để dở dang bài văn.</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Hôm </a:t>
            </a:r>
            <a:r>
              <a:rPr lang="vi-VN" sz="2000" dirty="0">
                <a:latin typeface="Cambria" panose="02040503050406030204" pitchFamily="18" charset="0"/>
                <a:ea typeface="Cambria" panose="02040503050406030204" pitchFamily="18" charset="0"/>
              </a:rPr>
              <a:t>sau, trời còn mù sương, tôi đã có mặt ngoài vườn. Gió xào xạc trên tàu dừa. Cây hoa hồng bỗng giật mình, rung rinh, những giọt sương từ mặt lá rơi xuống. Ý văn cũng như sương là chã:</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Thân </a:t>
            </a:r>
            <a:r>
              <a:rPr lang="vi-VN" sz="2000" i="1" dirty="0">
                <a:latin typeface="Cambria" panose="02040503050406030204" pitchFamily="18" charset="0"/>
                <a:ea typeface="Cambria" panose="02040503050406030204" pitchFamily="18" charset="0"/>
              </a:rPr>
              <a:t>cây hoa to bằng ngón tay cái. Cành hoa nhỏ như ngón tay út, xoè ra nhiều lá hình trái tim viền răng cưa. Sương như những hòn bi ve tí xíu tụt từ lá xanh xuống bông đỏ, đi tìm mùi thơm ngào ngạt núp đâu giữa những cánh </a:t>
            </a:r>
            <a:r>
              <a:rPr lang="vi-VN" sz="2000" i="1" dirty="0" smtClean="0">
                <a:latin typeface="Cambria" panose="02040503050406030204" pitchFamily="18" charset="0"/>
                <a:ea typeface="Cambria" panose="02040503050406030204" pitchFamily="18" charset="0"/>
              </a:rPr>
              <a:t>hoa...</a:t>
            </a:r>
            <a:endParaRPr lang="vi-VN" sz="2000" i="1" dirty="0">
              <a:latin typeface="Cambria" panose="02040503050406030204" pitchFamily="18" charset="0"/>
              <a:ea typeface="Cambria" panose="02040503050406030204" pitchFamily="18" charset="0"/>
            </a:endParaRP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Tới </a:t>
            </a:r>
            <a:r>
              <a:rPr lang="vi-VN" sz="2000" dirty="0">
                <a:latin typeface="Cambria" panose="02040503050406030204" pitchFamily="18" charset="0"/>
                <a:ea typeface="Cambria" panose="02040503050406030204" pitchFamily="18" charset="0"/>
              </a:rPr>
              <a:t>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algn="just"/>
            <a:r>
              <a:rPr lang="vi-VN" sz="2000" i="1" dirty="0" smtClean="0">
                <a:latin typeface="Cambria" panose="02040503050406030204" pitchFamily="18" charset="0"/>
                <a:ea typeface="Cambria" panose="02040503050406030204" pitchFamily="18" charset="0"/>
              </a:rPr>
              <a:t>  </a:t>
            </a:r>
            <a:r>
              <a:rPr lang="en-US" sz="2000" i="1"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Hồng </a:t>
            </a:r>
            <a:r>
              <a:rPr lang="vi-VN" sz="2000" i="1" dirty="0">
                <a:latin typeface="Cambria" panose="02040503050406030204" pitchFamily="18" charset="0"/>
                <a:ea typeface="Cambria" panose="02040503050406030204" pitchFamily="18" charset="0"/>
              </a:rPr>
              <a:t>không phải mít mà cũng có gai. Gai hồng không nhể được ốc luộc như gai bưởi. Gai hồng giữ cho bông hồng thả sức đẹp…</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Tới </a:t>
            </a:r>
            <a:r>
              <a:rPr lang="vi-VN" sz="2000" dirty="0">
                <a:latin typeface="Cambria" panose="02040503050406030204" pitchFamily="18" charset="0"/>
                <a:ea typeface="Cambria" panose="02040503050406030204" pitchFamily="18" charset="0"/>
              </a:rPr>
              <a:t>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Từ </a:t>
            </a:r>
            <a:r>
              <a:rPr lang="vi-VN" sz="2000" i="1" dirty="0">
                <a:latin typeface="Cambria" panose="02040503050406030204" pitchFamily="18" charset="0"/>
                <a:ea typeface="Cambria" panose="02040503050406030204" pitchFamily="18" charset="0"/>
              </a:rPr>
              <a:t>tay tôi, cái bình tưới như chú voi con dễ thương đung đưa vòi, rắc lên cây hoa hồng một cơn mưa rào nhỏ. </a:t>
            </a:r>
            <a:r>
              <a:rPr lang="en-US" sz="2000" i="1" dirty="0" smtClean="0">
                <a:latin typeface="Cambria" panose="02040503050406030204" pitchFamily="18" charset="0"/>
                <a:ea typeface="Cambria" panose="02040503050406030204" pitchFamily="18" charset="0"/>
              </a:rPr>
              <a:t>									</a:t>
            </a:r>
            <a:r>
              <a:rPr lang="vi-VN" sz="1600" b="1" i="1" dirty="0" smtClean="0">
                <a:latin typeface="Cambria" panose="02040503050406030204" pitchFamily="18" charset="0"/>
                <a:ea typeface="Cambria" panose="02040503050406030204" pitchFamily="18" charset="0"/>
              </a:rPr>
              <a:t>(</a:t>
            </a:r>
            <a:r>
              <a:rPr lang="vi-VN" sz="1600" b="1" i="1" dirty="0">
                <a:latin typeface="Cambria" panose="02040503050406030204" pitchFamily="18" charset="0"/>
                <a:ea typeface="Cambria" panose="02040503050406030204" pitchFamily="18" charset="0"/>
              </a:rPr>
              <a:t>Theo Trần Quốc Toàn)</a:t>
            </a:r>
          </a:p>
          <a:p>
            <a:pPr algn="just"/>
            <a:endParaRPr lang="en-US" dirty="0"/>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algn="ctr"/>
              <a:r>
                <a:rPr lang="vi-VN" sz="3500" b="1" dirty="0" smtClean="0">
                  <a:solidFill>
                    <a:srgbClr val="C00000"/>
                  </a:solidFill>
                </a:rPr>
                <a:t>Bài đọc chia làm mấy đoạn?</a:t>
              </a:r>
              <a:endParaRPr lang="en-US" sz="3500" b="1" dirty="0">
                <a:solidFill>
                  <a:srgbClr val="C00000"/>
                </a:solidFill>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5" name="TextBox 14"/>
          <p:cNvSpPr txBox="1"/>
          <p:nvPr/>
        </p:nvSpPr>
        <p:spPr>
          <a:xfrm>
            <a:off x="-975423" y="1304081"/>
            <a:ext cx="9621240" cy="1015663"/>
          </a:xfrm>
          <a:prstGeom prst="rect">
            <a:avLst/>
          </a:prstGeom>
          <a:noFill/>
        </p:spPr>
        <p:txBody>
          <a:bodyPr wrap="square" rtlCol="0">
            <a:spAutoFit/>
          </a:bodyPr>
          <a:lstStyle/>
          <a:p>
            <a:pPr algn="ctr"/>
            <a:r>
              <a:rPr lang="en-US" sz="6000" b="1" dirty="0" smtClean="0">
                <a:solidFill>
                  <a:srgbClr val="E345BA"/>
                </a:solidFill>
                <a:effectLst>
                  <a:outerShdw blurRad="38100" dist="38100" dir="2700000" algn="tl">
                    <a:srgbClr val="000000">
                      <a:alpha val="43137"/>
                    </a:srgbClr>
                  </a:outerShdw>
                </a:effectLst>
                <a:latin typeface="UTM Futura Extra" panose="02040603050506020204" pitchFamily="18" charset="0"/>
              </a:rPr>
              <a:t>CHIA</a:t>
            </a:r>
            <a:r>
              <a:rPr lang="vi-VN" sz="6000" b="1" dirty="0" smtClean="0">
                <a:solidFill>
                  <a:srgbClr val="E345BA"/>
                </a:solidFill>
                <a:effectLst>
                  <a:outerShdw blurRad="38100" dist="38100" dir="2700000" algn="tl">
                    <a:srgbClr val="000000">
                      <a:alpha val="43137"/>
                    </a:srgbClr>
                  </a:outerShdw>
                </a:effectLst>
                <a:latin typeface="UTM Futura Extra" panose="02040603050506020204" pitchFamily="18" charset="0"/>
              </a:rPr>
              <a:t> </a:t>
            </a:r>
            <a:r>
              <a:rPr lang="en-US" sz="6000" b="1" dirty="0" smtClean="0">
                <a:solidFill>
                  <a:srgbClr val="E345BA"/>
                </a:solidFill>
                <a:effectLst>
                  <a:outerShdw blurRad="38100" dist="38100" dir="2700000" algn="tl">
                    <a:srgbClr val="000000">
                      <a:alpha val="43137"/>
                    </a:srgbClr>
                  </a:outerShdw>
                </a:effectLst>
                <a:latin typeface="UTM Futura Extra" panose="02040603050506020204" pitchFamily="18" charset="0"/>
              </a:rPr>
              <a:t>ĐOẠN</a:t>
            </a:r>
            <a:endParaRPr lang="en-US" sz="6000" b="1" dirty="0">
              <a:solidFill>
                <a:srgbClr val="E345BA"/>
              </a:solidFill>
              <a:effectLst>
                <a:outerShdw blurRad="38100" dist="38100" dir="2700000" algn="tl">
                  <a:srgbClr val="000000">
                    <a:alpha val="43137"/>
                  </a:srgbClr>
                </a:outerShdw>
              </a:effectLst>
              <a:latin typeface="UTM Futura Extra" panose="02040603050506020204" pitchFamily="18" charset="0"/>
            </a:endParaRPr>
          </a:p>
        </p:txBody>
      </p:sp>
      <p:sp>
        <p:nvSpPr>
          <p:cNvPr id="17" name="矩形 29">
            <a:extLst>
              <a:ext uri="{FF2B5EF4-FFF2-40B4-BE49-F238E27FC236}">
                <a16:creationId xmlns:a16="http://schemas.microsoft.com/office/drawing/2014/main" id="{374BA373-0D5B-441B-8785-6935E06E5EAE}"/>
              </a:ext>
            </a:extLst>
          </p:cNvPr>
          <p:cNvSpPr/>
          <p:nvPr/>
        </p:nvSpPr>
        <p:spPr>
          <a:xfrm>
            <a:off x="1316034" y="2897290"/>
            <a:ext cx="6276256"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2800" b="1" i="1" dirty="0" smtClean="0">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Đoạn 1: Từ </a:t>
            </a:r>
            <a:r>
              <a:rPr lang="vi-VN" sz="2800" b="1" i="1" dirty="0" smtClean="0">
                <a:latin typeface="Cambria" panose="02040503050406030204" pitchFamily="18" charset="0"/>
                <a:ea typeface="Cambria" panose="02040503050406030204" pitchFamily="18" charset="0"/>
              </a:rPr>
              <a:t>đầu... </a:t>
            </a:r>
            <a:r>
              <a:rPr lang="vi-VN" sz="2800" b="1" i="1" dirty="0">
                <a:latin typeface="Cambria" panose="02040503050406030204" pitchFamily="18" charset="0"/>
                <a:ea typeface="Cambria" panose="02040503050406030204" pitchFamily="18" charset="0"/>
              </a:rPr>
              <a:t>để dở dang bài </a:t>
            </a:r>
            <a:r>
              <a:rPr lang="vi-VN" sz="2800" b="1" i="1" dirty="0" smtClean="0">
                <a:latin typeface="Cambria" panose="02040503050406030204" pitchFamily="18" charset="0"/>
                <a:ea typeface="Cambria" panose="02040503050406030204" pitchFamily="18" charset="0"/>
              </a:rPr>
              <a:t>văn</a:t>
            </a:r>
            <a:endParaRPr lang="en-US" sz="2800" b="1" dirty="0">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1012378" y="3939092"/>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400" dirty="0">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74BA373-0D5B-441B-8785-6935E06E5EAE}"/>
              </a:ext>
            </a:extLst>
          </p:cNvPr>
          <p:cNvSpPr/>
          <p:nvPr/>
        </p:nvSpPr>
        <p:spPr>
          <a:xfrm>
            <a:off x="1765698" y="4905951"/>
            <a:ext cx="4902955"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2800" b="1" i="1" dirty="0" smtClean="0">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Đoạn 3: Còn lại</a:t>
            </a:r>
            <a:r>
              <a:rPr lang="vi-VN" sz="2800" b="1" i="1"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algn="ctr"/>
              <a:r>
                <a:rPr lang="vi-VN" sz="3500" b="1" dirty="0" smtClean="0">
                  <a:solidFill>
                    <a:srgbClr val="C00000"/>
                  </a:solidFill>
                </a:rPr>
                <a:t>Bài đọc chia làm </a:t>
              </a:r>
            </a:p>
            <a:p>
              <a:pPr algn="ctr"/>
              <a:r>
                <a:rPr lang="vi-VN" sz="3500" b="1" dirty="0" smtClean="0">
                  <a:solidFill>
                    <a:srgbClr val="C00000"/>
                  </a:solidFill>
                </a:rPr>
                <a:t>4 đoạn</a:t>
              </a:r>
              <a:endParaRPr lang="en-US" sz="3500" b="1" dirty="0">
                <a:solidFill>
                  <a:srgbClr val="C00000"/>
                </a:solidFill>
              </a:endParaRPr>
            </a:p>
          </p:txBody>
        </p:sp>
      </p:grpSp>
      <p:sp>
        <p:nvSpPr>
          <p:cNvPr id="2" name="TextBox 1"/>
          <p:cNvSpPr txBox="1"/>
          <p:nvPr/>
        </p:nvSpPr>
        <p:spPr>
          <a:xfrm>
            <a:off x="1119154" y="3927632"/>
            <a:ext cx="7152799" cy="954107"/>
          </a:xfrm>
          <a:prstGeom prst="rect">
            <a:avLst/>
          </a:prstGeom>
          <a:noFill/>
        </p:spPr>
        <p:txBody>
          <a:bodyPr wrap="square" rtlCol="0">
            <a:spAutoFit/>
          </a:bodyPr>
          <a:lstStyle/>
          <a:p>
            <a:pPr algn="ctr"/>
            <a:r>
              <a:rPr lang="vi-VN" sz="2800" b="1" i="1" dirty="0" smtClean="0">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Đoạn 2: Tiếp theo </a:t>
            </a:r>
            <a:r>
              <a:rPr lang="vi-VN" sz="2800" b="1" i="1" dirty="0" smtClean="0">
                <a:latin typeface="Cambria" panose="02040503050406030204" pitchFamily="18" charset="0"/>
                <a:ea typeface="Cambria" panose="02040503050406030204" pitchFamily="18" charset="0"/>
              </a:rPr>
              <a:t>...bông </a:t>
            </a:r>
            <a:r>
              <a:rPr lang="vi-VN" sz="2800" b="1" i="1" dirty="0">
                <a:latin typeface="Cambria" panose="02040503050406030204" pitchFamily="18" charset="0"/>
                <a:ea typeface="Cambria" panose="02040503050406030204" pitchFamily="18" charset="0"/>
              </a:rPr>
              <a:t>hồng thả sức đẹp.</a:t>
            </a:r>
            <a:endParaRPr lang="en-US" sz="2800" b="1" dirty="0">
              <a:latin typeface="Cambria" panose="02040503050406030204" pitchFamily="18" charset="0"/>
              <a:ea typeface="Cambria" panose="02040503050406030204" pitchFamily="18" charset="0"/>
            </a:endParaRPr>
          </a:p>
          <a:p>
            <a:pPr algn="ct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9" grpId="0" animBg="1"/>
      <p:bldP spid="20"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243742" y="48903"/>
            <a:ext cx="11797462" cy="6832640"/>
          </a:xfrm>
          <a:prstGeom prst="rect">
            <a:avLst/>
          </a:prstGeom>
          <a:noFill/>
        </p:spPr>
        <p:txBody>
          <a:bodyPr wrap="square" rtlCol="0">
            <a:spAutoFit/>
          </a:bodyPr>
          <a:lstStyle/>
          <a:p>
            <a:pPr algn="just"/>
            <a:r>
              <a:rPr lang="vi-VN" sz="2000" b="1" dirty="0" smtClean="0">
                <a:latin typeface="Cambria" panose="02040503050406030204" pitchFamily="18" charset="0"/>
                <a:ea typeface="Cambria" panose="02040503050406030204" pitchFamily="18" charset="0"/>
              </a:rPr>
              <a:t>					</a:t>
            </a:r>
            <a:r>
              <a:rPr lang="vi-VN" sz="2000" b="1" dirty="0" smtClean="0">
                <a:solidFill>
                  <a:srgbClr val="FF0000"/>
                </a:solidFill>
                <a:latin typeface="Cambria" panose="02040503050406030204" pitchFamily="18" charset="0"/>
                <a:ea typeface="Cambria" panose="02040503050406030204" pitchFamily="18" charset="0"/>
              </a:rPr>
              <a:t>TẬP </a:t>
            </a:r>
            <a:r>
              <a:rPr lang="vi-VN" sz="2000" b="1" dirty="0">
                <a:solidFill>
                  <a:srgbClr val="FF0000"/>
                </a:solidFill>
                <a:latin typeface="Cambria" panose="02040503050406030204" pitchFamily="18" charset="0"/>
                <a:ea typeface="Cambria" panose="02040503050406030204" pitchFamily="18" charset="0"/>
              </a:rPr>
              <a:t>LÀM VĂN </a:t>
            </a:r>
          </a:p>
          <a:p>
            <a:pPr algn="just"/>
            <a:r>
              <a:rPr lang="vi-VN" sz="2000" dirty="0" smtClean="0">
                <a:solidFill>
                  <a:schemeClr val="accent2">
                    <a:lumMod val="75000"/>
                  </a:schemeClr>
                </a:solidFill>
                <a:latin typeface="Cambria" panose="02040503050406030204" pitchFamily="18" charset="0"/>
                <a:ea typeface="Cambria" panose="02040503050406030204" pitchFamily="18" charset="0"/>
              </a:rPr>
              <a:t>     Cuối </a:t>
            </a:r>
            <a:r>
              <a:rPr lang="vi-VN" sz="2000" dirty="0">
                <a:solidFill>
                  <a:schemeClr val="accent2">
                    <a:lumMod val="75000"/>
                  </a:schemeClr>
                </a:solidFill>
                <a:latin typeface="Cambria" panose="02040503050406030204" pitchFamily="18" charset="0"/>
                <a:ea typeface="Cambria" panose="02040503050406030204" pitchFamily="18" charset="0"/>
              </a:rPr>
              <a:t>tuần, ba cho tôi về quê để tôi tìm được nhiều ý cho bài văn "Tả cây hoa nhà em". Ngồi đò dọc ba mươi cây số, tôi đã viết mở bài thế này: </a:t>
            </a:r>
          </a:p>
          <a:p>
            <a:pPr algn="just"/>
            <a:r>
              <a:rPr lang="vi-VN" sz="2000" dirty="0" smtClean="0">
                <a:solidFill>
                  <a:schemeClr val="accent2">
                    <a:lumMod val="75000"/>
                  </a:schemeClr>
                </a:solidFill>
                <a:latin typeface="Cambria" panose="02040503050406030204" pitchFamily="18" charset="0"/>
                <a:ea typeface="Cambria" panose="02040503050406030204" pitchFamily="18" charset="0"/>
              </a:rPr>
              <a:t>    </a:t>
            </a:r>
            <a:r>
              <a:rPr lang="vi-VN" sz="2000" i="1" dirty="0" smtClean="0">
                <a:solidFill>
                  <a:schemeClr val="accent2">
                    <a:lumMod val="75000"/>
                  </a:schemeClr>
                </a:solidFill>
                <a:latin typeface="Cambria" panose="02040503050406030204" pitchFamily="18" charset="0"/>
                <a:ea typeface="Cambria" panose="02040503050406030204" pitchFamily="18" charset="0"/>
              </a:rPr>
              <a:t>Chiều </a:t>
            </a:r>
            <a:r>
              <a:rPr lang="vi-VN" sz="2000" i="1" dirty="0">
                <a:solidFill>
                  <a:schemeClr val="accent2">
                    <a:lumMod val="75000"/>
                  </a:schemeClr>
                </a:solidFill>
                <a:latin typeface="Cambria" panose="02040503050406030204" pitchFamily="18" charset="0"/>
                <a:ea typeface="Cambria" panose="02040503050406030204" pitchFamily="18" charset="0"/>
              </a:rPr>
              <a:t>thứ Bảy về quê, tôi gặp lại cây hoa hồng mà ngoại đã trồng ở mảnh vườn trước cửa.</a:t>
            </a:r>
          </a:p>
          <a:p>
            <a:pPr algn="just"/>
            <a:r>
              <a:rPr lang="vi-VN" sz="2000" dirty="0" smtClean="0">
                <a:solidFill>
                  <a:schemeClr val="accent2">
                    <a:lumMod val="75000"/>
                  </a:schemeClr>
                </a:solidFill>
                <a:latin typeface="Cambria" panose="02040503050406030204" pitchFamily="18" charset="0"/>
                <a:ea typeface="Cambria" panose="02040503050406030204" pitchFamily="18" charset="0"/>
              </a:rPr>
              <a:t>    Nhưng </a:t>
            </a:r>
            <a:r>
              <a:rPr lang="vi-VN" sz="2000" dirty="0">
                <a:solidFill>
                  <a:schemeClr val="accent2">
                    <a:lumMod val="75000"/>
                  </a:schemeClr>
                </a:solidFill>
                <a:latin typeface="Cambria" panose="02040503050406030204" pitchFamily="18" charset="0"/>
                <a:ea typeface="Cambria" panose="02040503050406030204" pitchFamily="18" charset="0"/>
              </a:rPr>
              <a:t>về tới quê thì trời sập tối. Bụi hồng, bụi dạ lí, bụi mẫu đơn trông không khác gì nhau nên tôi đành để dở dang bài văn</a:t>
            </a:r>
            <a:r>
              <a:rPr lang="vi-VN" sz="2000" dirty="0">
                <a:latin typeface="Cambria" panose="02040503050406030204" pitchFamily="18" charset="0"/>
                <a:ea typeface="Cambria" panose="02040503050406030204" pitchFamily="18" charset="0"/>
              </a:rPr>
              <a:t>.</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solidFill>
                  <a:schemeClr val="accent1">
                    <a:lumMod val="75000"/>
                  </a:schemeClr>
                </a:solidFill>
                <a:latin typeface="Cambria" panose="02040503050406030204" pitchFamily="18" charset="0"/>
                <a:ea typeface="Cambria" panose="02040503050406030204" pitchFamily="18" charset="0"/>
              </a:rPr>
              <a:t>Hôm </a:t>
            </a:r>
            <a:r>
              <a:rPr lang="vi-VN" sz="2000" dirty="0">
                <a:solidFill>
                  <a:schemeClr val="accent1">
                    <a:lumMod val="75000"/>
                  </a:schemeClr>
                </a:solidFill>
                <a:latin typeface="Cambria" panose="02040503050406030204" pitchFamily="18" charset="0"/>
                <a:ea typeface="Cambria" panose="02040503050406030204" pitchFamily="18" charset="0"/>
              </a:rPr>
              <a:t>sau, trời còn mù sương, tôi đã có mặt ngoài vườn. Gió xào xạc trên tàu dừa. Cây hoa hồng bỗng giật mình, rung rinh, những giọt sương từ mặt lá rơi xuống. Ý văn cũng như sương là chã:</a:t>
            </a:r>
          </a:p>
          <a:p>
            <a:pPr algn="just"/>
            <a:r>
              <a:rPr lang="vi-VN" sz="2000" dirty="0" smtClean="0">
                <a:solidFill>
                  <a:schemeClr val="accent1">
                    <a:lumMod val="75000"/>
                  </a:schemeClr>
                </a:solidFill>
                <a:latin typeface="Cambria" panose="02040503050406030204" pitchFamily="18" charset="0"/>
                <a:ea typeface="Cambria" panose="02040503050406030204" pitchFamily="18" charset="0"/>
              </a:rPr>
              <a:t>  </a:t>
            </a:r>
            <a:r>
              <a:rPr lang="en-US" sz="2000" dirty="0" smtClean="0">
                <a:solidFill>
                  <a:schemeClr val="accent1">
                    <a:lumMod val="75000"/>
                  </a:schemeClr>
                </a:solidFill>
                <a:latin typeface="Cambria" panose="02040503050406030204" pitchFamily="18" charset="0"/>
                <a:ea typeface="Cambria" panose="02040503050406030204" pitchFamily="18" charset="0"/>
              </a:rPr>
              <a:t>  </a:t>
            </a:r>
            <a:r>
              <a:rPr lang="vi-VN" sz="2000" i="1" dirty="0" smtClean="0">
                <a:solidFill>
                  <a:schemeClr val="accent1">
                    <a:lumMod val="75000"/>
                  </a:schemeClr>
                </a:solidFill>
                <a:latin typeface="Cambria" panose="02040503050406030204" pitchFamily="18" charset="0"/>
                <a:ea typeface="Cambria" panose="02040503050406030204" pitchFamily="18" charset="0"/>
              </a:rPr>
              <a:t>Thân </a:t>
            </a:r>
            <a:r>
              <a:rPr lang="vi-VN" sz="2000" i="1" dirty="0">
                <a:solidFill>
                  <a:schemeClr val="accent1">
                    <a:lumMod val="75000"/>
                  </a:schemeClr>
                </a:solidFill>
                <a:latin typeface="Cambria" panose="02040503050406030204" pitchFamily="18" charset="0"/>
                <a:ea typeface="Cambria" panose="02040503050406030204" pitchFamily="18" charset="0"/>
              </a:rPr>
              <a:t>cây hoa to bằng ngón tay cái. Cành hoa nhỏ như ngón tay út, xoè ra nhiều lá hình trái tim viền răng cưa. Sương như những hòn bi ve tí xíu tụt từ lá xanh xuống bông đỏ, đi tìm mùi thơm ngào ngạt núp đâu giữa những cánh </a:t>
            </a:r>
            <a:r>
              <a:rPr lang="vi-VN" sz="2000" i="1" dirty="0" smtClean="0">
                <a:solidFill>
                  <a:schemeClr val="accent1">
                    <a:lumMod val="75000"/>
                  </a:schemeClr>
                </a:solidFill>
                <a:latin typeface="Cambria" panose="02040503050406030204" pitchFamily="18" charset="0"/>
                <a:ea typeface="Cambria" panose="02040503050406030204" pitchFamily="18" charset="0"/>
              </a:rPr>
              <a:t>hoa...</a:t>
            </a:r>
            <a:endParaRPr lang="vi-VN" sz="2000" i="1" dirty="0">
              <a:solidFill>
                <a:schemeClr val="accent1">
                  <a:lumMod val="75000"/>
                </a:schemeClr>
              </a:solidFill>
              <a:latin typeface="Cambria" panose="02040503050406030204" pitchFamily="18" charset="0"/>
              <a:ea typeface="Cambria" panose="02040503050406030204" pitchFamily="18" charset="0"/>
            </a:endParaRPr>
          </a:p>
          <a:p>
            <a:pPr algn="just"/>
            <a:r>
              <a:rPr lang="vi-VN" sz="2000" dirty="0" smtClean="0">
                <a:solidFill>
                  <a:schemeClr val="accent1">
                    <a:lumMod val="75000"/>
                  </a:schemeClr>
                </a:solidFill>
                <a:latin typeface="Cambria" panose="02040503050406030204" pitchFamily="18" charset="0"/>
                <a:ea typeface="Cambria" panose="02040503050406030204" pitchFamily="18" charset="0"/>
              </a:rPr>
              <a:t>   </a:t>
            </a:r>
            <a:r>
              <a:rPr lang="en-US" sz="2000" dirty="0" smtClean="0">
                <a:solidFill>
                  <a:schemeClr val="accent1">
                    <a:lumMod val="75000"/>
                  </a:schemeClr>
                </a:solidFill>
                <a:latin typeface="Cambria" panose="02040503050406030204" pitchFamily="18" charset="0"/>
                <a:ea typeface="Cambria" panose="02040503050406030204" pitchFamily="18" charset="0"/>
              </a:rPr>
              <a:t> </a:t>
            </a:r>
            <a:r>
              <a:rPr lang="vi-VN" sz="2000" dirty="0" smtClean="0">
                <a:solidFill>
                  <a:schemeClr val="accent1">
                    <a:lumMod val="75000"/>
                  </a:schemeClr>
                </a:solidFill>
                <a:latin typeface="Cambria" panose="02040503050406030204" pitchFamily="18" charset="0"/>
                <a:ea typeface="Cambria" panose="02040503050406030204" pitchFamily="18" charset="0"/>
              </a:rPr>
              <a:t>Tới </a:t>
            </a:r>
            <a:r>
              <a:rPr lang="vi-VN" sz="2000" dirty="0">
                <a:solidFill>
                  <a:schemeClr val="accent1">
                    <a:lumMod val="75000"/>
                  </a:schemeClr>
                </a:solidFill>
                <a:latin typeface="Cambria" panose="02040503050406030204" pitchFamily="18" charset="0"/>
                <a:ea typeface="Cambria" panose="02040503050406030204" pitchFamily="18" charset="0"/>
              </a:rPr>
              <a:t>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algn="just"/>
            <a:r>
              <a:rPr lang="vi-VN" sz="2000" i="1" dirty="0" smtClean="0">
                <a:solidFill>
                  <a:schemeClr val="accent1">
                    <a:lumMod val="75000"/>
                  </a:schemeClr>
                </a:solidFill>
                <a:latin typeface="Cambria" panose="02040503050406030204" pitchFamily="18" charset="0"/>
                <a:ea typeface="Cambria" panose="02040503050406030204" pitchFamily="18" charset="0"/>
              </a:rPr>
              <a:t>  </a:t>
            </a:r>
            <a:r>
              <a:rPr lang="en-US" sz="2000" i="1" dirty="0" smtClean="0">
                <a:solidFill>
                  <a:schemeClr val="accent1">
                    <a:lumMod val="75000"/>
                  </a:schemeClr>
                </a:solidFill>
                <a:latin typeface="Cambria" panose="02040503050406030204" pitchFamily="18" charset="0"/>
                <a:ea typeface="Cambria" panose="02040503050406030204" pitchFamily="18" charset="0"/>
              </a:rPr>
              <a:t>  </a:t>
            </a:r>
            <a:r>
              <a:rPr lang="vi-VN" sz="2000" i="1" dirty="0" smtClean="0">
                <a:solidFill>
                  <a:schemeClr val="accent1">
                    <a:lumMod val="75000"/>
                  </a:schemeClr>
                </a:solidFill>
                <a:latin typeface="Cambria" panose="02040503050406030204" pitchFamily="18" charset="0"/>
                <a:ea typeface="Cambria" panose="02040503050406030204" pitchFamily="18" charset="0"/>
              </a:rPr>
              <a:t>Hồng </a:t>
            </a:r>
            <a:r>
              <a:rPr lang="vi-VN" sz="2000" i="1" dirty="0">
                <a:solidFill>
                  <a:schemeClr val="accent1">
                    <a:lumMod val="75000"/>
                  </a:schemeClr>
                </a:solidFill>
                <a:latin typeface="Cambria" panose="02040503050406030204" pitchFamily="18" charset="0"/>
                <a:ea typeface="Cambria" panose="02040503050406030204" pitchFamily="18" charset="0"/>
              </a:rPr>
              <a:t>không phải mít mà cũng có gai. Gai hồng không nhể được ốc luộc như gai bưởi. Gai hồng giữ cho bông hồng thả sức đẹp…</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Tới </a:t>
            </a:r>
            <a:r>
              <a:rPr lang="vi-VN" sz="2000" dirty="0">
                <a:latin typeface="Cambria" panose="02040503050406030204" pitchFamily="18" charset="0"/>
                <a:ea typeface="Cambria" panose="02040503050406030204" pitchFamily="18" charset="0"/>
              </a:rPr>
              <a:t>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Từ </a:t>
            </a:r>
            <a:r>
              <a:rPr lang="vi-VN" sz="2000" i="1" dirty="0">
                <a:latin typeface="Cambria" panose="02040503050406030204" pitchFamily="18" charset="0"/>
                <a:ea typeface="Cambria" panose="02040503050406030204" pitchFamily="18" charset="0"/>
              </a:rPr>
              <a:t>tay tôi, cái bình tưới như chú voi con dễ thương đung đưa vòi, rắc lên cây hoa hồng một cơn mưa rào nhỏ. </a:t>
            </a:r>
            <a:r>
              <a:rPr lang="en-US" sz="2000" i="1" dirty="0" smtClean="0">
                <a:latin typeface="Cambria" panose="02040503050406030204" pitchFamily="18" charset="0"/>
                <a:ea typeface="Cambria" panose="02040503050406030204" pitchFamily="18" charset="0"/>
              </a:rPr>
              <a:t>									</a:t>
            </a:r>
            <a:r>
              <a:rPr lang="vi-VN" sz="1600" b="1" i="1" dirty="0" smtClean="0">
                <a:latin typeface="Cambria" panose="02040503050406030204" pitchFamily="18" charset="0"/>
                <a:ea typeface="Cambria" panose="02040503050406030204" pitchFamily="18" charset="0"/>
              </a:rPr>
              <a:t>(</a:t>
            </a:r>
            <a:r>
              <a:rPr lang="vi-VN" sz="1600" b="1" i="1" dirty="0">
                <a:latin typeface="Cambria" panose="02040503050406030204" pitchFamily="18" charset="0"/>
                <a:ea typeface="Cambria" panose="02040503050406030204" pitchFamily="18" charset="0"/>
              </a:rPr>
              <a:t>Theo Trần Quốc Toàn)</a:t>
            </a:r>
          </a:p>
          <a:p>
            <a:pPr algn="just"/>
            <a:endParaRPr lang="en-US" dirty="0"/>
          </a:p>
        </p:txBody>
      </p:sp>
    </p:spTree>
    <p:extLst>
      <p:ext uri="{BB962C8B-B14F-4D97-AF65-F5344CB8AC3E}">
        <p14:creationId xmlns:p14="http://schemas.microsoft.com/office/powerpoint/2010/main" val="424570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981779" y="1806266"/>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5" name="TextBox 4"/>
          <p:cNvSpPr txBox="1"/>
          <p:nvPr/>
        </p:nvSpPr>
        <p:spPr>
          <a:xfrm>
            <a:off x="1595886" y="1973184"/>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bụi dạ lí</a:t>
            </a:r>
            <a:endParaRPr lang="en-US" sz="3400" b="1" dirty="0">
              <a:latin typeface="Cambria" panose="02040503050406030204" pitchFamily="18" charset="0"/>
              <a:ea typeface="Cambria" panose="02040503050406030204" pitchFamily="18" charset="0"/>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968284" y="2990694"/>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19" name="TextBox 18"/>
          <p:cNvSpPr txBox="1"/>
          <p:nvPr/>
        </p:nvSpPr>
        <p:spPr>
          <a:xfrm>
            <a:off x="1684346" y="3179324"/>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d</a:t>
            </a:r>
            <a:r>
              <a:rPr lang="vi-VN" sz="3400" b="1" dirty="0" smtClean="0">
                <a:latin typeface="Cambria" panose="02040503050406030204" pitchFamily="18" charset="0"/>
                <a:ea typeface="Cambria" panose="02040503050406030204" pitchFamily="18" charset="0"/>
              </a:rPr>
              <a:t>ở dang</a:t>
            </a:r>
            <a:endParaRPr lang="en-US" sz="3400" b="1" dirty="0">
              <a:latin typeface="Cambria" panose="02040503050406030204" pitchFamily="18" charset="0"/>
              <a:ea typeface="Cambria" panose="02040503050406030204" pitchFamily="18" charset="0"/>
            </a:endParaRPr>
          </a:p>
        </p:txBody>
      </p:sp>
      <p:sp>
        <p:nvSpPr>
          <p:cNvPr id="22" name="圆角矩形 17">
            <a:extLst>
              <a:ext uri="{FF2B5EF4-FFF2-40B4-BE49-F238E27FC236}">
                <a16:creationId xmlns:a16="http://schemas.microsoft.com/office/drawing/2014/main" id="{A8E535DF-15BD-D423-EF0C-7F74D154BE25}"/>
              </a:ext>
            </a:extLst>
          </p:cNvPr>
          <p:cNvSpPr/>
          <p:nvPr/>
        </p:nvSpPr>
        <p:spPr>
          <a:xfrm>
            <a:off x="1012514" y="4260343"/>
            <a:ext cx="3147461" cy="91997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3" name="TextBox 22"/>
          <p:cNvSpPr txBox="1"/>
          <p:nvPr/>
        </p:nvSpPr>
        <p:spPr>
          <a:xfrm>
            <a:off x="1655499" y="4422749"/>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ốc luộc</a:t>
            </a:r>
            <a:endParaRPr lang="en-US" sz="3400" b="1" dirty="0">
              <a:latin typeface="Cambria" panose="02040503050406030204" pitchFamily="18" charset="0"/>
              <a:ea typeface="Cambria" panose="02040503050406030204" pitchFamily="18" charset="0"/>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4649802" y="180247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5" name="TextBox 24"/>
          <p:cNvSpPr txBox="1"/>
          <p:nvPr/>
        </p:nvSpPr>
        <p:spPr>
          <a:xfrm>
            <a:off x="5523789" y="1886786"/>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n</a:t>
            </a:r>
            <a:r>
              <a:rPr lang="vi-VN" sz="3400" b="1" dirty="0" smtClean="0">
                <a:latin typeface="Cambria" panose="02040503050406030204" pitchFamily="18" charset="0"/>
                <a:ea typeface="Cambria" panose="02040503050406030204" pitchFamily="18" charset="0"/>
              </a:rPr>
              <a:t>hể</a:t>
            </a:r>
            <a:endParaRPr lang="en-US" sz="3400" b="1" dirty="0">
              <a:latin typeface="Cambria" panose="02040503050406030204" pitchFamily="18" charset="0"/>
              <a:ea typeface="Cambria" panose="02040503050406030204" pitchFamily="18" charset="0"/>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4632824" y="2990694"/>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7" name="TextBox 26"/>
          <p:cNvSpPr txBox="1"/>
          <p:nvPr/>
        </p:nvSpPr>
        <p:spPr>
          <a:xfrm>
            <a:off x="4999229" y="3128069"/>
            <a:ext cx="2598821" cy="615553"/>
          </a:xfrm>
          <a:prstGeom prst="rect">
            <a:avLst/>
          </a:prstGeom>
          <a:noFill/>
        </p:spPr>
        <p:txBody>
          <a:bodyPr wrap="square" rtlCol="0">
            <a:spAutoFit/>
          </a:bodyPr>
          <a:lstStyle/>
          <a:p>
            <a:r>
              <a:rPr lang="vi-VN" sz="3400" b="1" dirty="0" smtClean="0">
                <a:latin typeface="Cambria" panose="02040503050406030204" pitchFamily="18" charset="0"/>
                <a:ea typeface="Cambria" panose="02040503050406030204" pitchFamily="18" charset="0"/>
              </a:rPr>
              <a:t>múc </a:t>
            </a:r>
            <a:r>
              <a:rPr lang="vi-VN" sz="3400" b="1" dirty="0">
                <a:latin typeface="Cambria" panose="02040503050406030204" pitchFamily="18" charset="0"/>
                <a:ea typeface="Cambria" panose="02040503050406030204" pitchFamily="18" charset="0"/>
              </a:rPr>
              <a:t>nước</a:t>
            </a:r>
            <a:endParaRPr lang="en-US" sz="3400" b="1" dirty="0">
              <a:latin typeface="Cambria" panose="02040503050406030204" pitchFamily="18" charset="0"/>
              <a:ea typeface="Cambria" panose="02040503050406030204" pitchFamily="18" charset="0"/>
            </a:endParaRPr>
          </a:p>
        </p:txBody>
      </p:sp>
      <p:sp>
        <p:nvSpPr>
          <p:cNvPr id="28" name="圆角矩形 17">
            <a:extLst>
              <a:ext uri="{FF2B5EF4-FFF2-40B4-BE49-F238E27FC236}">
                <a16:creationId xmlns:a16="http://schemas.microsoft.com/office/drawing/2014/main" id="{A8E535DF-15BD-D423-EF0C-7F74D154BE25}"/>
              </a:ext>
            </a:extLst>
          </p:cNvPr>
          <p:cNvSpPr/>
          <p:nvPr/>
        </p:nvSpPr>
        <p:spPr>
          <a:xfrm>
            <a:off x="4649802" y="4260343"/>
            <a:ext cx="2783739" cy="91997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29" name="TextBox 28"/>
          <p:cNvSpPr txBox="1"/>
          <p:nvPr/>
        </p:nvSpPr>
        <p:spPr>
          <a:xfrm>
            <a:off x="5230202" y="4422749"/>
            <a:ext cx="2598821" cy="615553"/>
          </a:xfrm>
          <a:prstGeom prst="rect">
            <a:avLst/>
          </a:prstGeom>
          <a:noFill/>
        </p:spPr>
        <p:txBody>
          <a:bodyPr wrap="square" rtlCol="0">
            <a:spAutoFit/>
          </a:bodyPr>
          <a:lstStyle/>
          <a:p>
            <a:r>
              <a:rPr lang="vi-VN" sz="3400" b="1" dirty="0" smtClean="0">
                <a:latin typeface="Cambria" panose="02040503050406030204" pitchFamily="18" charset="0"/>
                <a:ea typeface="Cambria" panose="02040503050406030204" pitchFamily="18" charset="0"/>
              </a:rPr>
              <a:t>xào xạc</a:t>
            </a:r>
            <a:endParaRPr lang="en-US" sz="3400" b="1" dirty="0">
              <a:latin typeface="Cambria" panose="02040503050406030204" pitchFamily="18" charset="0"/>
              <a:ea typeface="Cambria" panose="02040503050406030204" pitchFamily="18" charset="0"/>
            </a:endParaRPr>
          </a:p>
        </p:txBody>
      </p:sp>
      <p:sp>
        <p:nvSpPr>
          <p:cNvPr id="30" name="圆角矩形 17">
            <a:extLst>
              <a:ext uri="{FF2B5EF4-FFF2-40B4-BE49-F238E27FC236}">
                <a16:creationId xmlns:a16="http://schemas.microsoft.com/office/drawing/2014/main" id="{A8E535DF-15BD-D423-EF0C-7F74D154BE25}"/>
              </a:ext>
            </a:extLst>
          </p:cNvPr>
          <p:cNvSpPr/>
          <p:nvPr/>
        </p:nvSpPr>
        <p:spPr>
          <a:xfrm>
            <a:off x="8005961" y="2384355"/>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31" name="TextBox 30"/>
          <p:cNvSpPr txBox="1"/>
          <p:nvPr/>
        </p:nvSpPr>
        <p:spPr>
          <a:xfrm>
            <a:off x="8415770" y="2473879"/>
            <a:ext cx="2598821" cy="615553"/>
          </a:xfrm>
          <a:prstGeom prst="rect">
            <a:avLst/>
          </a:prstGeom>
          <a:noFill/>
        </p:spPr>
        <p:txBody>
          <a:bodyPr wrap="square" rtlCol="0">
            <a:spAutoFit/>
          </a:bodyPr>
          <a:lstStyle/>
          <a:p>
            <a:r>
              <a:rPr lang="vi-VN" sz="3400" b="1" dirty="0">
                <a:latin typeface="Cambria" panose="02040503050406030204" pitchFamily="18" charset="0"/>
                <a:ea typeface="Cambria" panose="02040503050406030204" pitchFamily="18" charset="0"/>
              </a:rPr>
              <a:t>r</a:t>
            </a:r>
            <a:r>
              <a:rPr lang="vi-VN" sz="3400" b="1" dirty="0" smtClean="0">
                <a:latin typeface="Cambria" panose="02040503050406030204" pitchFamily="18" charset="0"/>
                <a:ea typeface="Cambria" panose="02040503050406030204" pitchFamily="18" charset="0"/>
              </a:rPr>
              <a:t>ung rinh</a:t>
            </a:r>
            <a:endParaRPr lang="en-US" sz="3400" b="1" dirty="0">
              <a:latin typeface="Cambria" panose="02040503050406030204" pitchFamily="18" charset="0"/>
              <a:ea typeface="Cambria" panose="02040503050406030204" pitchFamily="18" charset="0"/>
            </a:endParaRPr>
          </a:p>
        </p:txBody>
      </p:sp>
      <p:sp>
        <p:nvSpPr>
          <p:cNvPr id="32" name="圆角矩形 17">
            <a:extLst>
              <a:ext uri="{FF2B5EF4-FFF2-40B4-BE49-F238E27FC236}">
                <a16:creationId xmlns:a16="http://schemas.microsoft.com/office/drawing/2014/main" id="{A8E535DF-15BD-D423-EF0C-7F74D154BE25}"/>
              </a:ext>
            </a:extLst>
          </p:cNvPr>
          <p:cNvSpPr/>
          <p:nvPr/>
        </p:nvSpPr>
        <p:spPr>
          <a:xfrm>
            <a:off x="8018902" y="3695999"/>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400" b="1"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endParaRPr>
          </a:p>
        </p:txBody>
      </p:sp>
      <p:sp>
        <p:nvSpPr>
          <p:cNvPr id="33" name="TextBox 32"/>
          <p:cNvSpPr txBox="1"/>
          <p:nvPr/>
        </p:nvSpPr>
        <p:spPr>
          <a:xfrm>
            <a:off x="8278785" y="3756073"/>
            <a:ext cx="2598821" cy="615553"/>
          </a:xfrm>
          <a:prstGeom prst="rect">
            <a:avLst/>
          </a:prstGeom>
          <a:noFill/>
        </p:spPr>
        <p:txBody>
          <a:bodyPr wrap="square" rtlCol="0">
            <a:spAutoFit/>
          </a:bodyPr>
          <a:lstStyle/>
          <a:p>
            <a:r>
              <a:rPr lang="vi-VN" sz="3400" b="1" dirty="0" smtClean="0">
                <a:latin typeface="Cambria" panose="02040503050406030204" pitchFamily="18" charset="0"/>
                <a:ea typeface="Cambria" panose="02040503050406030204" pitchFamily="18" charset="0"/>
              </a:rPr>
              <a:t>xuýt xoa</a:t>
            </a:r>
            <a:endParaRPr lang="en-US" sz="3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anim calcmode="lin" valueType="num">
                                      <p:cBhvr>
                                        <p:cTn id="73" dur="1000" fill="hold"/>
                                        <p:tgtEl>
                                          <p:spTgt spid="29"/>
                                        </p:tgtEl>
                                        <p:attrNameLst>
                                          <p:attrName>ppt_x</p:attrName>
                                        </p:attrNameLst>
                                      </p:cBhvr>
                                      <p:tavLst>
                                        <p:tav tm="0">
                                          <p:val>
                                            <p:strVal val="#ppt_x"/>
                                          </p:val>
                                        </p:tav>
                                        <p:tav tm="100000">
                                          <p:val>
                                            <p:strVal val="#ppt_x"/>
                                          </p:val>
                                        </p:tav>
                                      </p:tavLst>
                                    </p:anim>
                                    <p:anim calcmode="lin" valueType="num">
                                      <p:cBhvr>
                                        <p:cTn id="7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1000"/>
                                        <p:tgtEl>
                                          <p:spTgt spid="32"/>
                                        </p:tgtEl>
                                      </p:cBhvr>
                                    </p:animEffect>
                                    <p:anim calcmode="lin" valueType="num">
                                      <p:cBhvr>
                                        <p:cTn id="92" dur="1000" fill="hold"/>
                                        <p:tgtEl>
                                          <p:spTgt spid="32"/>
                                        </p:tgtEl>
                                        <p:attrNameLst>
                                          <p:attrName>ppt_x</p:attrName>
                                        </p:attrNameLst>
                                      </p:cBhvr>
                                      <p:tavLst>
                                        <p:tav tm="0">
                                          <p:val>
                                            <p:strVal val="#ppt_x"/>
                                          </p:val>
                                        </p:tav>
                                        <p:tav tm="100000">
                                          <p:val>
                                            <p:strVal val="#ppt_x"/>
                                          </p:val>
                                        </p:tav>
                                      </p:tavLst>
                                    </p:anim>
                                    <p:anim calcmode="lin" valueType="num">
                                      <p:cBhvr>
                                        <p:cTn id="93" dur="1000" fill="hold"/>
                                        <p:tgtEl>
                                          <p:spTgt spid="32"/>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1000"/>
                                        <p:tgtEl>
                                          <p:spTgt spid="33"/>
                                        </p:tgtEl>
                                      </p:cBhvr>
                                    </p:animEffect>
                                    <p:anim calcmode="lin" valueType="num">
                                      <p:cBhvr>
                                        <p:cTn id="97" dur="1000" fill="hold"/>
                                        <p:tgtEl>
                                          <p:spTgt spid="33"/>
                                        </p:tgtEl>
                                        <p:attrNameLst>
                                          <p:attrName>ppt_x</p:attrName>
                                        </p:attrNameLst>
                                      </p:cBhvr>
                                      <p:tavLst>
                                        <p:tav tm="0">
                                          <p:val>
                                            <p:strVal val="#ppt_x"/>
                                          </p:val>
                                        </p:tav>
                                        <p:tav tm="100000">
                                          <p:val>
                                            <p:strVal val="#ppt_x"/>
                                          </p:val>
                                        </p:tav>
                                      </p:tavLst>
                                    </p:anim>
                                    <p:anim calcmode="lin" valueType="num">
                                      <p:cBhvr>
                                        <p:cTn id="9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2" grpId="0" animBg="1"/>
      <p:bldP spid="23" grpId="0"/>
      <p:bldP spid="24" grpId="0" animBg="1"/>
      <p:bldP spid="25" grpId="0"/>
      <p:bldP spid="26" grpId="0" animBg="1"/>
      <p:bldP spid="27" grpId="0"/>
      <p:bldP spid="28" grpId="0" animBg="1"/>
      <p:bldP spid="29" grpId="0"/>
      <p:bldP spid="30" grpId="0" animBg="1"/>
      <p:bldP spid="31" grpId="0"/>
      <p:bldP spid="32" grpId="0" animBg="1"/>
      <p:bldP spid="3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1228</TotalTime>
  <Words>757</Words>
  <Application>Microsoft Office PowerPoint</Application>
  <PresentationFormat>Widescreen</PresentationFormat>
  <Paragraphs>86</Paragraphs>
  <Slides>25</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25</vt:i4>
      </vt:variant>
    </vt:vector>
  </HeadingPairs>
  <TitlesOfParts>
    <vt:vector size="42" baseType="lpstr">
      <vt:lpstr>微软雅黑</vt:lpstr>
      <vt:lpstr>#9Slide07 HoneyCream</vt:lpstr>
      <vt:lpstr>#9Slide07 IcielPony</vt:lpstr>
      <vt:lpstr>Arial</vt:lpstr>
      <vt:lpstr>Calibri</vt:lpstr>
      <vt:lpstr>Cambria</vt:lpstr>
      <vt:lpstr>等线</vt:lpstr>
      <vt:lpstr>SVN-Newton</vt:lpstr>
      <vt:lpstr>Times New Roman</vt:lpstr>
      <vt:lpstr>UTM Androgyne</vt:lpstr>
      <vt:lpstr>UTM Futura Extra</vt:lpstr>
      <vt:lpstr>Wingdings</vt:lpstr>
      <vt:lpstr>思源宋体 CN</vt:lpstr>
      <vt:lpstr>思源黑体 CN Bold</vt:lpstr>
      <vt:lpstr>汉仪小麦体简</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Tu Bui</dc:creator>
  <cp:keywords>MĂNG NON TEAM</cp:keywords>
  <cp:lastModifiedBy>Techsi.vn</cp:lastModifiedBy>
  <cp:revision>123</cp:revision>
  <dcterms:created xsi:type="dcterms:W3CDTF">2023-05-20T16:58:17Z</dcterms:created>
  <dcterms:modified xsi:type="dcterms:W3CDTF">2023-10-09T00:37:56Z</dcterms:modified>
</cp:coreProperties>
</file>