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76" r:id="rId3"/>
    <p:sldId id="277" r:id="rId4"/>
    <p:sldId id="278" r:id="rId5"/>
    <p:sldId id="274" r:id="rId6"/>
    <p:sldId id="275" r:id="rId7"/>
    <p:sldId id="260" r:id="rId8"/>
    <p:sldId id="262" r:id="rId9"/>
    <p:sldId id="263" r:id="rId10"/>
    <p:sldId id="271" r:id="rId11"/>
    <p:sldId id="279" r:id="rId12"/>
    <p:sldId id="280" r:id="rId13"/>
    <p:sldId id="265" r:id="rId14"/>
    <p:sldId id="259" r:id="rId15"/>
    <p:sldId id="266" r:id="rId16"/>
    <p:sldId id="267" r:id="rId17"/>
    <p:sldId id="268" r:id="rId18"/>
    <p:sldId id="269" r:id="rId19"/>
    <p:sldId id="272" r:id="rId20"/>
  </p:sldIdLst>
  <p:sldSz cx="12192000" cy="6858000"/>
  <p:notesSz cx="6858000" cy="9144000"/>
  <p:embeddedFontLst>
    <p:embeddedFont>
      <p:font typeface="Open Sans" panose="020B0604020202020204" charset="0"/>
      <p:regular r:id="rId21"/>
      <p:bold r:id="rId22"/>
      <p:italic r:id="rId23"/>
      <p:boldItalic r:id="rId24"/>
    </p:embeddedFont>
    <p:embeddedFont>
      <p:font typeface="Amazone" panose="03020702060507090A04" pitchFamily="66" charset="0"/>
      <p:regular r:id="rId25"/>
    </p:embeddedFont>
    <p:embeddedFont>
      <p:font typeface="#9Slide05 Aphrodite Pro" panose="020B0604020202020204" charset="0"/>
      <p:regular r:id="rId26"/>
    </p:embeddedFont>
    <p:embeddedFont>
      <p:font typeface="#9Slide05 Fourth Medium" panose="020B0604020202020204" charset="0"/>
      <p:bold r:id="rId27"/>
    </p:embeddedFont>
    <p:embeddedFont>
      <p:font typeface="#9Slide07 HoneyCream"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9E64"/>
    <a:srgbClr val="3F7D6C"/>
    <a:srgbClr val="84AE6F"/>
    <a:srgbClr val="447697"/>
    <a:srgbClr val="387B6D"/>
    <a:srgbClr val="33CCCC"/>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594"/>
            <a:ext cx="12193057" cy="685859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3CCCC"/>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3CCC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9675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2023/9/12</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阿里巴巴普惠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阿里巴巴普惠体"/>
              <a:cs typeface="+mn-cs"/>
            </a:endParaRPr>
          </a:p>
        </p:txBody>
      </p:sp>
    </p:spTree>
    <p:extLst>
      <p:ext uri="{BB962C8B-B14F-4D97-AF65-F5344CB8AC3E}">
        <p14:creationId xmlns:p14="http://schemas.microsoft.com/office/powerpoint/2010/main" val="121548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F27724-85A5-0C48-5F29-B8363DE869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id="{ABB8036D-F039-C51B-905D-452F7E57B4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4" name="图片 3">
            <a:extLst>
              <a:ext uri="{FF2B5EF4-FFF2-40B4-BE49-F238E27FC236}">
                <a16:creationId xmlns:a16="http://schemas.microsoft.com/office/drawing/2014/main" id="{38830403-249E-C5BC-B96B-B8DCA68AD8A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pic>
        <p:nvPicPr>
          <p:cNvPr id="8" name="图片 7">
            <a:extLst>
              <a:ext uri="{FF2B5EF4-FFF2-40B4-BE49-F238E27FC236}">
                <a16:creationId xmlns:a16="http://schemas.microsoft.com/office/drawing/2014/main" id="{D26DD57E-0F7E-6A43-0E0F-4329FA0856D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2113CC81-BF5E-82AC-1B38-D4EF64E28A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072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23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046183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218136" y="7641644"/>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189944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6722EC1D-97A3-681A-D9DD-2186E62F0BAE}"/>
              </a:ext>
            </a:extLst>
          </p:cNvPr>
          <p:cNvPicPr>
            <a:picLocks noChangeAspect="1"/>
          </p:cNvPicPr>
          <p:nvPr/>
        </p:nvPicPr>
        <p:blipFill>
          <a:blip r:embed="rId3"/>
          <a:stretch>
            <a:fillRect/>
          </a:stretch>
        </p:blipFill>
        <p:spPr>
          <a:xfrm>
            <a:off x="4353636" y="-1370141"/>
            <a:ext cx="7110484" cy="8745958"/>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4" name="TextBox 3"/>
          <p:cNvSpPr txBox="1"/>
          <p:nvPr/>
        </p:nvSpPr>
        <p:spPr>
          <a:xfrm>
            <a:off x="5110685" y="1450490"/>
            <a:ext cx="5650173" cy="3083921"/>
          </a:xfrm>
          <a:prstGeom prst="rect">
            <a:avLst/>
          </a:prstGeom>
          <a:noFill/>
        </p:spPr>
        <p:txBody>
          <a:bodyPr wrap="square" rtlCol="0">
            <a:spAutoFit/>
          </a:bodyPr>
          <a:lstStyle/>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Lựa chọn một câu chuyện em thích và triển khai thành </a:t>
            </a:r>
          </a:p>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các ý đúng bố cục.</a:t>
            </a:r>
          </a:p>
        </p:txBody>
      </p:sp>
      <p:pic>
        <p:nvPicPr>
          <p:cNvPr id="5" name="Picture 4"/>
          <p:cNvPicPr>
            <a:picLocks noChangeAspect="1"/>
          </p:cNvPicPr>
          <p:nvPr/>
        </p:nvPicPr>
        <p:blipFill rotWithShape="1">
          <a:blip r:embed="rId6"/>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7"/>
          <a:srcRect b="63158"/>
          <a:stretch/>
        </p:blipFill>
        <p:spPr>
          <a:xfrm flipH="1">
            <a:off x="10444478" y="-1"/>
            <a:ext cx="1630865" cy="528321"/>
          </a:xfrm>
          <a:prstGeom prst="rect">
            <a:avLst/>
          </a:prstGeom>
        </p:spPr>
      </p:pic>
      <p:pic>
        <p:nvPicPr>
          <p:cNvPr id="7" name="Picture 6"/>
          <p:cNvPicPr>
            <a:picLocks noChangeAspect="1"/>
          </p:cNvPicPr>
          <p:nvPr/>
        </p:nvPicPr>
        <p:blipFill>
          <a:blip r:embed="rId8"/>
          <a:stretch>
            <a:fillRect/>
          </a:stretch>
        </p:blipFill>
        <p:spPr>
          <a:xfrm>
            <a:off x="-162341" y="7532239"/>
            <a:ext cx="11709113" cy="2860109"/>
          </a:xfrm>
          <a:prstGeom prst="rect">
            <a:avLst/>
          </a:prstGeom>
        </p:spPr>
      </p:pic>
      <p:pic>
        <p:nvPicPr>
          <p:cNvPr id="8" name="Picture 7"/>
          <p:cNvPicPr>
            <a:picLocks noChangeAspect="1"/>
          </p:cNvPicPr>
          <p:nvPr/>
        </p:nvPicPr>
        <p:blipFill>
          <a:blip r:embed="rId8"/>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29806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170" y="811865"/>
            <a:ext cx="11124817" cy="5198970"/>
          </a:xfrm>
          <a:prstGeom prst="rect">
            <a:avLst/>
          </a:prstGeom>
        </p:spPr>
      </p:pic>
    </p:spTree>
    <p:extLst>
      <p:ext uri="{BB962C8B-B14F-4D97-AF65-F5344CB8AC3E}">
        <p14:creationId xmlns:p14="http://schemas.microsoft.com/office/powerpoint/2010/main" val="260554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0875" y="914401"/>
            <a:ext cx="11289089" cy="5029200"/>
          </a:xfrm>
          <a:prstGeom prst="rect">
            <a:avLst/>
          </a:prstGeom>
        </p:spPr>
      </p:pic>
    </p:spTree>
    <p:extLst>
      <p:ext uri="{BB962C8B-B14F-4D97-AF65-F5344CB8AC3E}">
        <p14:creationId xmlns:p14="http://schemas.microsoft.com/office/powerpoint/2010/main" val="318759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63158"/>
          <a:stretch/>
        </p:blipFill>
        <p:spPr>
          <a:xfrm flipH="1">
            <a:off x="10444478" y="-1"/>
            <a:ext cx="1630865" cy="528321"/>
          </a:xfrm>
          <a:prstGeom prst="rect">
            <a:avLst/>
          </a:prstGeom>
        </p:spPr>
      </p:pic>
      <p:pic>
        <p:nvPicPr>
          <p:cNvPr id="9" name="Picture 8"/>
          <p:cNvPicPr>
            <a:picLocks noChangeAspect="1"/>
          </p:cNvPicPr>
          <p:nvPr/>
        </p:nvPicPr>
        <p:blipFill rotWithShape="1">
          <a:blip r:embed="rId4"/>
          <a:srcRect l="58777" t="54902"/>
          <a:stretch/>
        </p:blipFill>
        <p:spPr>
          <a:xfrm flipH="1">
            <a:off x="0" y="6502400"/>
            <a:ext cx="1271016" cy="355600"/>
          </a:xfrm>
          <a:prstGeom prst="rect">
            <a:avLst/>
          </a:prstGeom>
        </p:spPr>
      </p:pic>
      <p:sp>
        <p:nvSpPr>
          <p:cNvPr id="4" name="矩形: 圆角 37">
            <a:extLst>
              <a:ext uri="{FF2B5EF4-FFF2-40B4-BE49-F238E27FC236}">
                <a16:creationId xmlns:a16="http://schemas.microsoft.com/office/drawing/2014/main" id="{98A8DBA1-50E8-5702-98AC-9AEFA2301544}"/>
              </a:ext>
            </a:extLst>
          </p:cNvPr>
          <p:cNvSpPr/>
          <p:nvPr/>
        </p:nvSpPr>
        <p:spPr>
          <a:xfrm>
            <a:off x="136478" y="136477"/>
            <a:ext cx="11887200" cy="655092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04967" y="-474958"/>
            <a:ext cx="2470245" cy="1222869"/>
            <a:chOff x="0" y="-472242"/>
            <a:chExt cx="2954009" cy="1323469"/>
          </a:xfrm>
        </p:grpSpPr>
        <p:pic>
          <p:nvPicPr>
            <p:cNvPr id="5" name="Picture 4"/>
            <p:cNvPicPr>
              <a:picLocks noChangeAspect="1"/>
            </p:cNvPicPr>
            <p:nvPr/>
          </p:nvPicPr>
          <p:blipFill>
            <a:blip r:embed="rId5"/>
            <a:stretch>
              <a:fillRect/>
            </a:stretch>
          </p:blipFill>
          <p:spPr>
            <a:xfrm flipH="1">
              <a:off x="0" y="-472242"/>
              <a:ext cx="2954009" cy="1323469"/>
            </a:xfrm>
            <a:prstGeom prst="rect">
              <a:avLst/>
            </a:prstGeom>
          </p:spPr>
        </p:pic>
        <p:sp>
          <p:nvSpPr>
            <p:cNvPr id="6" name="TextBox 5"/>
            <p:cNvSpPr txBox="1"/>
            <p:nvPr/>
          </p:nvSpPr>
          <p:spPr>
            <a:xfrm>
              <a:off x="993145" y="189492"/>
              <a:ext cx="1763706" cy="632882"/>
            </a:xfrm>
            <a:prstGeom prst="rect">
              <a:avLst/>
            </a:prstGeom>
            <a:noFill/>
          </p:spPr>
          <p:txBody>
            <a:bodyPr wrap="square" rtlCol="0">
              <a:spAutoFit/>
            </a:bodyPr>
            <a:lstStyle/>
            <a:p>
              <a:r>
                <a:rPr lang="en-US" sz="3200" b="1" dirty="0" err="1">
                  <a:solidFill>
                    <a:schemeClr val="bg1"/>
                  </a:solidFill>
                  <a:latin typeface="UTM Avo" panose="02040603050506020204" pitchFamily="18" charset="0"/>
                </a:rPr>
                <a:t>Ví</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dụ</a:t>
              </a:r>
              <a:r>
                <a:rPr lang="en-US" sz="3200" b="1" dirty="0">
                  <a:solidFill>
                    <a:schemeClr val="bg1"/>
                  </a:solidFill>
                  <a:latin typeface="UTM Avo" panose="02040603050506020204" pitchFamily="18" charset="0"/>
                </a:rPr>
                <a:t>:</a:t>
              </a:r>
            </a:p>
          </p:txBody>
        </p:sp>
      </p:grpSp>
      <p:sp>
        <p:nvSpPr>
          <p:cNvPr id="7" name="TextBox 650"/>
          <p:cNvSpPr txBox="1"/>
          <p:nvPr/>
        </p:nvSpPr>
        <p:spPr>
          <a:xfrm>
            <a:off x="197892" y="765074"/>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p>
        </p:txBody>
      </p:sp>
      <p:pic>
        <p:nvPicPr>
          <p:cNvPr id="11" name="Picture 10"/>
          <p:cNvPicPr>
            <a:picLocks noChangeAspect="1"/>
          </p:cNvPicPr>
          <p:nvPr/>
        </p:nvPicPr>
        <p:blipFill>
          <a:blip r:embed="rId6"/>
          <a:stretch>
            <a:fillRect/>
          </a:stretch>
        </p:blipFill>
        <p:spPr>
          <a:xfrm>
            <a:off x="-162341" y="7532239"/>
            <a:ext cx="11709113" cy="2860109"/>
          </a:xfrm>
          <a:prstGeom prst="rect">
            <a:avLst/>
          </a:prstGeom>
        </p:spPr>
      </p:pic>
      <p:pic>
        <p:nvPicPr>
          <p:cNvPr id="12" name="Picture 11"/>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4382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31" y="163773"/>
            <a:ext cx="10679865" cy="6032310"/>
          </a:xfrm>
          <a:prstGeom prst="rect">
            <a:avLst/>
          </a:prstGeom>
        </p:spPr>
      </p:pic>
      <p:sp>
        <p:nvSpPr>
          <p:cNvPr id="3" name="TextBox 2"/>
          <p:cNvSpPr txBox="1"/>
          <p:nvPr/>
        </p:nvSpPr>
        <p:spPr>
          <a:xfrm>
            <a:off x="2655588" y="2226592"/>
            <a:ext cx="6100549" cy="2563779"/>
          </a:xfrm>
          <a:prstGeom prst="rect">
            <a:avLst/>
          </a:prstGeom>
          <a:noFill/>
        </p:spPr>
        <p:txBody>
          <a:bodyPr wrap="square" rtlCol="0">
            <a:spAutoFit/>
          </a:bodyPr>
          <a:lstStyle/>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Viết dàn ý</a:t>
            </a:r>
          </a:p>
          <a:p>
            <a:pPr algn="ctr">
              <a:lnSpc>
                <a:spcPct val="90000"/>
              </a:lnSpc>
            </a:pPr>
            <a:r>
              <a:rPr lang="en-US" sz="8800" b="1">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p>
        </p:txBody>
      </p:sp>
      <p:pic>
        <p:nvPicPr>
          <p:cNvPr id="4" name="Picture 3"/>
          <p:cNvPicPr>
            <a:picLocks noChangeAspect="1"/>
          </p:cNvPicPr>
          <p:nvPr/>
        </p:nvPicPr>
        <p:blipFill rotWithShape="1">
          <a:blip r:embed="rId4"/>
          <a:srcRect b="63158"/>
          <a:stretch/>
        </p:blipFill>
        <p:spPr>
          <a:xfrm flipH="1">
            <a:off x="10495279" y="-1"/>
            <a:ext cx="1580063" cy="528321"/>
          </a:xfrm>
          <a:prstGeom prst="rect">
            <a:avLst/>
          </a:prstGeom>
        </p:spPr>
      </p:pic>
      <p:pic>
        <p:nvPicPr>
          <p:cNvPr id="5" name="Picture 4"/>
          <p:cNvPicPr>
            <a:picLocks noChangeAspect="1"/>
          </p:cNvPicPr>
          <p:nvPr/>
        </p:nvPicPr>
        <p:blipFill rotWithShape="1">
          <a:blip r:embed="rId5"/>
          <a:srcRect l="58777" t="54902"/>
          <a:stretch/>
        </p:blipFill>
        <p:spPr>
          <a:xfrm flipH="1">
            <a:off x="0" y="6502400"/>
            <a:ext cx="1271016" cy="355600"/>
          </a:xfrm>
          <a:prstGeom prst="rect">
            <a:avLst/>
          </a:prstGeom>
        </p:spPr>
      </p:pic>
      <p:pic>
        <p:nvPicPr>
          <p:cNvPr id="6" name="Picture 5"/>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33339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63158"/>
          <a:stretch/>
        </p:blipFill>
        <p:spPr>
          <a:xfrm flipH="1">
            <a:off x="10495279" y="-1"/>
            <a:ext cx="1580063" cy="528321"/>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3. Góp ý và chỉnh sửa.</a:t>
            </a:r>
          </a:p>
        </p:txBody>
      </p:sp>
      <p:sp>
        <p:nvSpPr>
          <p:cNvPr id="3" name="TextBox 2"/>
          <p:cNvSpPr txBox="1"/>
          <p:nvPr/>
        </p:nvSpPr>
        <p:spPr>
          <a:xfrm>
            <a:off x="651948" y="1978320"/>
            <a:ext cx="10607455" cy="1908215"/>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Thông tin về câu chuyện rõ ràng, đầy </a:t>
            </a:r>
            <a:r>
              <a:rPr lang="en-US" sz="3600">
                <a:solidFill>
                  <a:srgbClr val="000000"/>
                </a:solidFill>
                <a:latin typeface="OpenSans"/>
              </a:rPr>
              <a:t>đ</a:t>
            </a:r>
            <a:r>
              <a:rPr lang="vi-VN" sz="3600">
                <a:solidFill>
                  <a:srgbClr val="000000"/>
                </a:solidFill>
                <a:latin typeface="OpenSans"/>
              </a:rPr>
              <a:t>ủ.</a:t>
            </a:r>
          </a:p>
          <a:p>
            <a:pPr algn="just">
              <a:spcBef>
                <a:spcPts val="600"/>
              </a:spcBef>
              <a:spcAft>
                <a:spcPts val="600"/>
              </a:spcAft>
            </a:pPr>
            <a:r>
              <a:rPr lang="vi-VN" sz="3600">
                <a:solidFill>
                  <a:srgbClr val="000000"/>
                </a:solidFill>
                <a:latin typeface="OpenSans"/>
              </a:rPr>
              <a:t>- Lí do yêu thích câu chuyện được trình bày thuyết phục, có dẫn chứng cụ thể.</a:t>
            </a:r>
            <a:endParaRPr lang="vi-VN" sz="3600" b="0" i="0">
              <a:solidFill>
                <a:srgbClr val="000000"/>
              </a:solidFill>
              <a:effectLst/>
              <a:latin typeface="OpenSans"/>
            </a:endParaRPr>
          </a:p>
        </p:txBody>
      </p:sp>
      <p:pic>
        <p:nvPicPr>
          <p:cNvPr id="4" name="Picture 3"/>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6" name="Picture 5"/>
          <p:cNvPicPr>
            <a:picLocks noChangeAspect="1"/>
          </p:cNvPicPr>
          <p:nvPr/>
        </p:nvPicPr>
        <p:blipFill>
          <a:blip r:embed="rId5"/>
          <a:stretch>
            <a:fillRect/>
          </a:stretch>
        </p:blipFill>
        <p:spPr>
          <a:xfrm>
            <a:off x="-162341" y="7532239"/>
            <a:ext cx="11709113" cy="2860109"/>
          </a:xfrm>
          <a:prstGeom prst="rect">
            <a:avLst/>
          </a:prstGeom>
        </p:spPr>
      </p:pic>
      <p:pic>
        <p:nvPicPr>
          <p:cNvPr id="7" name="Picture 6"/>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14405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0299" y="2409061"/>
            <a:ext cx="8704870" cy="1582409"/>
            <a:chOff x="1877918" y="2006415"/>
            <a:chExt cx="8714767" cy="1582409"/>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569660"/>
            </a:xfrm>
            <a:prstGeom prst="rect">
              <a:avLst/>
            </a:prstGeom>
            <a:noFill/>
          </p:spPr>
          <p:txBody>
            <a:bodyPr wrap="square" rtlCol="0">
              <a:spAutoFit/>
            </a:bodyPr>
            <a:lstStyle/>
            <a:p>
              <a:pPr algn="ctr"/>
              <a:r>
                <a:rPr lang="en-US" sz="96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81836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40564" y="1220304"/>
            <a:ext cx="10636244" cy="4743768"/>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849" y="2100732"/>
            <a:ext cx="10058400" cy="3170099"/>
          </a:xfrm>
          <a:prstGeom prst="rect">
            <a:avLst/>
          </a:prstGeom>
          <a:noFill/>
        </p:spPr>
        <p:txBody>
          <a:bodyPr wrap="square" rtlCol="0">
            <a:spAutoFit/>
          </a:bodyPr>
          <a:lstStyle/>
          <a:p>
            <a:pPr algn="just">
              <a:spcBef>
                <a:spcPts val="600"/>
              </a:spcBef>
              <a:spcAft>
                <a:spcPts val="600"/>
              </a:spcAft>
            </a:pPr>
            <a:r>
              <a:rPr lang="vi-VN" sz="3600"/>
              <a:t>Viết, vẽ,...lên một tấm bìa c</a:t>
            </a:r>
            <a:r>
              <a:rPr lang="en-US" sz="3600"/>
              <a:t>ứ</a:t>
            </a:r>
            <a:r>
              <a:rPr lang="vi-VN" sz="3600"/>
              <a:t>ng để giới thiệu bản thân.</a:t>
            </a:r>
          </a:p>
          <a:p>
            <a:pPr algn="just">
              <a:spcBef>
                <a:spcPts val="600"/>
              </a:spcBef>
              <a:spcAft>
                <a:spcPts val="600"/>
              </a:spcAft>
            </a:pPr>
            <a:r>
              <a:rPr lang="vi-VN" sz="3600"/>
              <a:t>- Chú ý tạo sự độc đáo để nêu bật được những nét riêng của mình.</a:t>
            </a:r>
          </a:p>
          <a:p>
            <a:pPr algn="just">
              <a:spcBef>
                <a:spcPts val="600"/>
              </a:spcBef>
              <a:spcAft>
                <a:spcPts val="600"/>
              </a:spcAft>
            </a:pPr>
            <a:r>
              <a:rPr lang="vi-VN" sz="3600"/>
              <a:t>- Nhớ viết hoa danh từ riêng (nếu có).</a:t>
            </a:r>
          </a:p>
        </p:txBody>
      </p:sp>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4"/>
          <a:srcRect b="63158"/>
          <a:stretch/>
        </p:blipFill>
        <p:spPr>
          <a:xfrm flipH="1">
            <a:off x="10495279" y="-1"/>
            <a:ext cx="1580063" cy="528321"/>
          </a:xfrm>
          <a:prstGeom prst="rect">
            <a:avLst/>
          </a:prstGeom>
        </p:spPr>
      </p:pic>
      <p:pic>
        <p:nvPicPr>
          <p:cNvPr id="7" name="Picture 6"/>
          <p:cNvPicPr>
            <a:picLocks noChangeAspect="1"/>
          </p:cNvPicPr>
          <p:nvPr/>
        </p:nvPicPr>
        <p:blipFill>
          <a:blip r:embed="rId5"/>
          <a:stretch>
            <a:fillRect/>
          </a:stretch>
        </p:blipFill>
        <p:spPr>
          <a:xfrm>
            <a:off x="-162341" y="7532239"/>
            <a:ext cx="11709113" cy="2860109"/>
          </a:xfrm>
          <a:prstGeom prst="rect">
            <a:avLst/>
          </a:prstGeom>
        </p:spPr>
      </p:pic>
      <p:pic>
        <p:nvPicPr>
          <p:cNvPr id="8" name="Picture 7"/>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37979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691" y="466400"/>
            <a:ext cx="8297106" cy="5845689"/>
          </a:xfrm>
          <a:prstGeom prst="rect">
            <a:avLst/>
          </a:prstGeom>
        </p:spPr>
      </p:pic>
      <p:pic>
        <p:nvPicPr>
          <p:cNvPr id="3" name="Picture 2"/>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4" name="Picture 3"/>
          <p:cNvPicPr>
            <a:picLocks noChangeAspect="1"/>
          </p:cNvPicPr>
          <p:nvPr/>
        </p:nvPicPr>
        <p:blipFill rotWithShape="1">
          <a:blip r:embed="rId5"/>
          <a:srcRect b="63158"/>
          <a:stretch/>
        </p:blipFill>
        <p:spPr>
          <a:xfrm flipH="1">
            <a:off x="10495277" y="-1"/>
            <a:ext cx="1580063" cy="375921"/>
          </a:xfrm>
          <a:prstGeom prst="rect">
            <a:avLst/>
          </a:prstGeom>
        </p:spPr>
      </p:pic>
      <p:pic>
        <p:nvPicPr>
          <p:cNvPr id="5" name="Picture 4"/>
          <p:cNvPicPr>
            <a:picLocks noChangeAspect="1"/>
          </p:cNvPicPr>
          <p:nvPr/>
        </p:nvPicPr>
        <p:blipFill>
          <a:blip r:embed="rId6"/>
          <a:stretch>
            <a:fillRect/>
          </a:stretch>
        </p:blipFill>
        <p:spPr>
          <a:xfrm>
            <a:off x="-162341" y="7532239"/>
            <a:ext cx="11709113" cy="2860109"/>
          </a:xfrm>
          <a:prstGeom prst="rect">
            <a:avLst/>
          </a:prstGeom>
        </p:spPr>
      </p:pic>
      <p:pic>
        <p:nvPicPr>
          <p:cNvPr id="7" name="Picture 6"/>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89072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pic>
        <p:nvPicPr>
          <p:cNvPr id="5" name="Picture 4">
            <a:extLst>
              <a:ext uri="{FF2B5EF4-FFF2-40B4-BE49-F238E27FC236}">
                <a16:creationId xmlns:a16="http://schemas.microsoft.com/office/drawing/2014/main" id="{7468C9B0-88CF-BF54-B82F-E966D60519CC}"/>
              </a:ext>
            </a:extLst>
          </p:cNvPr>
          <p:cNvPicPr>
            <a:picLocks noChangeAspect="1"/>
          </p:cNvPicPr>
          <p:nvPr/>
        </p:nvPicPr>
        <p:blipFill rotWithShape="1">
          <a:blip r:embed="rId4"/>
          <a:srcRect l="88235" b="54912"/>
          <a:stretch/>
        </p:blipFill>
        <p:spPr>
          <a:xfrm>
            <a:off x="1159851" y="2140656"/>
            <a:ext cx="8942092" cy="4082139"/>
          </a:xfrm>
          <a:prstGeom prst="rect">
            <a:avLst/>
          </a:prstGeom>
        </p:spPr>
      </p:pic>
      <p:pic>
        <p:nvPicPr>
          <p:cNvPr id="4" name="Picture 3"/>
          <p:cNvPicPr>
            <a:picLocks noChangeAspect="1"/>
          </p:cNvPicPr>
          <p:nvPr/>
        </p:nvPicPr>
        <p:blipFill rotWithShape="1">
          <a:blip r:embed="rId5"/>
          <a:srcRect l="58777" t="54902"/>
          <a:stretch/>
        </p:blipFill>
        <p:spPr>
          <a:xfrm flipH="1">
            <a:off x="0" y="6492240"/>
            <a:ext cx="1271016" cy="365760"/>
          </a:xfrm>
          <a:prstGeom prst="rect">
            <a:avLst/>
          </a:prstGeom>
        </p:spPr>
      </p:pic>
      <p:pic>
        <p:nvPicPr>
          <p:cNvPr id="6" name="Picture 5"/>
          <p:cNvPicPr>
            <a:picLocks noChangeAspect="1"/>
          </p:cNvPicPr>
          <p:nvPr/>
        </p:nvPicPr>
        <p:blipFill rotWithShape="1">
          <a:blip r:embed="rId6"/>
          <a:srcRect b="63158"/>
          <a:stretch/>
        </p:blipFill>
        <p:spPr>
          <a:xfrm flipH="1">
            <a:off x="10495279" y="-1"/>
            <a:ext cx="1580063" cy="528321"/>
          </a:xfrm>
          <a:prstGeom prst="rect">
            <a:avLst/>
          </a:prstGeom>
        </p:spPr>
      </p:pic>
      <p:pic>
        <p:nvPicPr>
          <p:cNvPr id="7" name="Picture 6"/>
          <p:cNvPicPr>
            <a:picLocks noChangeAspect="1"/>
          </p:cNvPicPr>
          <p:nvPr/>
        </p:nvPicPr>
        <p:blipFill>
          <a:blip r:embed="rId7"/>
          <a:stretch>
            <a:fillRect/>
          </a:stretch>
        </p:blipFill>
        <p:spPr>
          <a:xfrm>
            <a:off x="-162341" y="7532239"/>
            <a:ext cx="11709113" cy="2860109"/>
          </a:xfrm>
          <a:prstGeom prst="rect">
            <a:avLst/>
          </a:prstGeom>
        </p:spPr>
      </p:pic>
      <p:pic>
        <p:nvPicPr>
          <p:cNvPr id="8" name="Picture 7"/>
          <p:cNvPicPr>
            <a:picLocks noChangeAspect="1"/>
          </p:cNvPicPr>
          <p:nvPr/>
        </p:nvPicPr>
        <p:blipFill>
          <a:blip r:embed="rId7"/>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4990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84" y="190485"/>
            <a:ext cx="10679865" cy="6032310"/>
          </a:xfrm>
          <a:prstGeom prst="rect">
            <a:avLst/>
          </a:prstGeom>
        </p:spPr>
      </p:pic>
      <p:grpSp>
        <p:nvGrpSpPr>
          <p:cNvPr id="3" name="Group 2"/>
          <p:cNvGrpSpPr/>
          <p:nvPr/>
        </p:nvGrpSpPr>
        <p:grpSpPr>
          <a:xfrm>
            <a:off x="1591786" y="2409061"/>
            <a:ext cx="8703383" cy="1569660"/>
            <a:chOff x="1879407" y="2006415"/>
            <a:chExt cx="8713278" cy="1569660"/>
          </a:xfrm>
        </p:grpSpPr>
        <p:sp>
          <p:nvSpPr>
            <p:cNvPr id="4" name="TextBox 3"/>
            <p:cNvSpPr txBox="1"/>
            <p:nvPr/>
          </p:nvSpPr>
          <p:spPr>
            <a:xfrm>
              <a:off x="1879407" y="2006415"/>
              <a:ext cx="8713278" cy="1569660"/>
            </a:xfrm>
            <a:prstGeom prst="rect">
              <a:avLst/>
            </a:prstGeom>
            <a:noFill/>
          </p:spPr>
          <p:txBody>
            <a:bodyPr wrap="square" rtlCol="0">
              <a:spAutoFit/>
            </a:bodyPr>
            <a:lstStyle/>
            <a:p>
              <a:pPr algn="ctr"/>
              <a:r>
                <a:rPr lang="en-US" sz="9600" dirty="0" smtClean="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KHỞI ĐỘNG</a:t>
              </a:r>
              <a:endParaRPr lang="en-US" sz="9600" dirty="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879407" y="2006415"/>
              <a:ext cx="8713278" cy="1569660"/>
            </a:xfrm>
            <a:prstGeom prst="rect">
              <a:avLst/>
            </a:prstGeom>
            <a:noFill/>
          </p:spPr>
          <p:txBody>
            <a:bodyPr wrap="square" rtlCol="0">
              <a:spAutoFit/>
            </a:bodyPr>
            <a:lstStyle/>
            <a:p>
              <a:pPr algn="ctr"/>
              <a:r>
                <a:rPr lang="en-US" sz="9600" dirty="0" smtClean="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KHỞI ĐỘNG</a:t>
              </a:r>
              <a:endParaRPr lang="en-US" sz="96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endParaRPr>
            </a:p>
          </p:txBody>
        </p:sp>
      </p:grpSp>
      <p:pic>
        <p:nvPicPr>
          <p:cNvPr id="6" name="Picture 5"/>
          <p:cNvPicPr>
            <a:picLocks noChangeAspect="1"/>
          </p:cNvPicPr>
          <p:nvPr/>
        </p:nvPicPr>
        <p:blipFill rotWithShape="1">
          <a:blip r:embed="rId4"/>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5"/>
          <a:srcRect b="63158"/>
          <a:stretch/>
        </p:blipFill>
        <p:spPr>
          <a:xfrm flipH="1">
            <a:off x="10495279" y="-1"/>
            <a:ext cx="1580063" cy="52832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553271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9403079" y="3473175"/>
            <a:ext cx="3032759" cy="3384825"/>
          </a:xfrm>
          <a:prstGeom prst="rect">
            <a:avLst/>
          </a:prstGeom>
        </p:spPr>
      </p:pic>
      <p:pic>
        <p:nvPicPr>
          <p:cNvPr id="6" name="Picture 5"/>
          <p:cNvPicPr>
            <a:picLocks noChangeAspect="1"/>
          </p:cNvPicPr>
          <p:nvPr/>
        </p:nvPicPr>
        <p:blipFill rotWithShape="1">
          <a:blip r:embed="rId4"/>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5"/>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pPr algn="ctr"/>
            <a:r>
              <a:rPr lang="en-US" sz="3600" b="1" dirty="0" err="1" smtClean="0">
                <a:solidFill>
                  <a:srgbClr val="FF0000"/>
                </a:solidFill>
                <a:latin typeface="UTM Avo" panose="02040603050506020204" pitchFamily="18" charset="0"/>
              </a:rPr>
              <a:t>Hãy</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cách</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viết</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đoạn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văn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ý </a:t>
            </a:r>
            <a:r>
              <a:rPr lang="en-US" sz="3600" b="1" dirty="0" err="1" smtClean="0">
                <a:solidFill>
                  <a:srgbClr val="FF0000"/>
                </a:solidFill>
                <a:latin typeface="UTM Avo" panose="02040603050506020204" pitchFamily="18" charset="0"/>
              </a:rPr>
              <a:t>kiến</a:t>
            </a:r>
            <a:r>
              <a:rPr lang="en-US" sz="3600" b="1" dirty="0" smtClean="0">
                <a:solidFill>
                  <a:srgbClr val="FF0000"/>
                </a:solidFill>
                <a:latin typeface="UTM Avo" panose="02040603050506020204" pitchFamily="18" charset="0"/>
              </a:rPr>
              <a:t>.</a:t>
            </a:r>
            <a:endParaRPr lang="en-US" sz="3600" b="1" dirty="0">
              <a:solidFill>
                <a:srgbClr val="FF0000"/>
              </a:solidFill>
              <a:latin typeface="UTM Avo" panose="02040603050506020204" pitchFamily="18" charset="0"/>
            </a:endParaRPr>
          </a:p>
        </p:txBody>
      </p:sp>
      <p:sp>
        <p:nvSpPr>
          <p:cNvPr id="3" name="TextBox 2"/>
          <p:cNvSpPr txBox="1"/>
          <p:nvPr/>
        </p:nvSpPr>
        <p:spPr>
          <a:xfrm>
            <a:off x="788426" y="1639652"/>
            <a:ext cx="10138654" cy="3108543"/>
          </a:xfrm>
          <a:prstGeom prst="rect">
            <a:avLst/>
          </a:prstGeom>
          <a:noFill/>
        </p:spPr>
        <p:txBody>
          <a:bodyPr wrap="square" rtlCol="0">
            <a:spAutoFit/>
          </a:bodyPr>
          <a:lstStyle/>
          <a:p>
            <a:r>
              <a:rPr lang="fr-FR" sz="2800" dirty="0"/>
              <a:t>+ </a:t>
            </a:r>
            <a:r>
              <a:rPr lang="fr-FR" sz="2800" dirty="0" err="1"/>
              <a:t>Đoạn</a:t>
            </a:r>
            <a:r>
              <a:rPr lang="fr-FR" sz="2800" dirty="0"/>
              <a:t> </a:t>
            </a:r>
            <a:r>
              <a:rPr lang="fr-FR" sz="2800" dirty="0" err="1"/>
              <a:t>văn</a:t>
            </a:r>
            <a:r>
              <a:rPr lang="fr-FR" sz="2800" dirty="0"/>
              <a:t> </a:t>
            </a:r>
            <a:r>
              <a:rPr lang="fr-FR" sz="2800" dirty="0" err="1"/>
              <a:t>thường</a:t>
            </a:r>
            <a:r>
              <a:rPr lang="fr-FR" sz="2800" dirty="0"/>
              <a:t> </a:t>
            </a:r>
            <a:r>
              <a:rPr lang="fr-FR" sz="2800" dirty="0" err="1"/>
              <a:t>mở</a:t>
            </a:r>
            <a:r>
              <a:rPr lang="fr-FR" sz="2800" dirty="0"/>
              <a:t> </a:t>
            </a:r>
            <a:r>
              <a:rPr lang="fr-FR" sz="2800" dirty="0" err="1"/>
              <a:t>đầu</a:t>
            </a:r>
            <a:r>
              <a:rPr lang="fr-FR" sz="2800" dirty="0"/>
              <a:t> </a:t>
            </a:r>
            <a:r>
              <a:rPr lang="fr-FR" sz="2800" dirty="0" err="1"/>
              <a:t>bằng</a:t>
            </a:r>
            <a:r>
              <a:rPr lang="fr-FR" sz="2800" dirty="0"/>
              <a:t> </a:t>
            </a:r>
            <a:r>
              <a:rPr lang="fr-FR" sz="2800" dirty="0" err="1"/>
              <a:t>lời</a:t>
            </a:r>
            <a:r>
              <a:rPr lang="fr-FR" sz="2800" dirty="0"/>
              <a:t> </a:t>
            </a:r>
            <a:r>
              <a:rPr lang="fr-FR" sz="2800" dirty="0" err="1"/>
              <a:t>khẳng</a:t>
            </a:r>
            <a:r>
              <a:rPr lang="fr-FR" sz="2800" dirty="0"/>
              <a:t> </a:t>
            </a:r>
            <a:r>
              <a:rPr lang="fr-FR" sz="2800" dirty="0" err="1"/>
              <a:t>định</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r>
              <a:rPr lang="fr-FR" sz="2800" dirty="0" err="1"/>
              <a:t>nêu</a:t>
            </a:r>
            <a:r>
              <a:rPr lang="fr-FR" sz="2800" dirty="0"/>
              <a:t> </a:t>
            </a:r>
            <a:r>
              <a:rPr lang="fr-FR" sz="2800" dirty="0" err="1"/>
              <a:t>rõ</a:t>
            </a:r>
            <a:r>
              <a:rPr lang="fr-FR" sz="2800" dirty="0"/>
              <a:t> </a:t>
            </a:r>
            <a:r>
              <a:rPr lang="fr-FR" sz="2800" dirty="0" err="1"/>
              <a:t>tên</a:t>
            </a:r>
            <a:r>
              <a:rPr lang="fr-FR" sz="2800" dirty="0"/>
              <a:t> </a:t>
            </a:r>
            <a:r>
              <a:rPr lang="fr-FR" sz="2800" dirty="0" err="1"/>
              <a:t>câu</a:t>
            </a:r>
            <a:r>
              <a:rPr lang="fr-FR" sz="2800" dirty="0"/>
              <a:t> </a:t>
            </a:r>
            <a:r>
              <a:rPr lang="fr-FR" sz="2800" dirty="0" err="1"/>
              <a:t>chuyện</a:t>
            </a:r>
            <a:r>
              <a:rPr lang="fr-FR" sz="2800" dirty="0"/>
              <a:t> </a:t>
            </a:r>
            <a:r>
              <a:rPr lang="fr-FR" sz="2800" dirty="0" err="1"/>
              <a:t>và</a:t>
            </a:r>
            <a:r>
              <a:rPr lang="fr-FR" sz="2800" dirty="0"/>
              <a:t> </a:t>
            </a:r>
            <a:r>
              <a:rPr lang="fr-FR" sz="2800" dirty="0" err="1"/>
              <a:t>nếu</a:t>
            </a:r>
            <a:r>
              <a:rPr lang="fr-FR" sz="2800" dirty="0"/>
              <a:t> </a:t>
            </a:r>
            <a:r>
              <a:rPr lang="fr-FR" sz="2800" dirty="0" err="1"/>
              <a:t>có</a:t>
            </a:r>
            <a:r>
              <a:rPr lang="fr-FR" sz="2800" dirty="0"/>
              <a:t> </a:t>
            </a:r>
            <a:r>
              <a:rPr lang="fr-FR" sz="2800" dirty="0" err="1"/>
              <a:t>thể</a:t>
            </a:r>
            <a:r>
              <a:rPr lang="fr-FR" sz="2800" dirty="0"/>
              <a:t> </a:t>
            </a:r>
            <a:r>
              <a:rPr lang="fr-FR" sz="2800" dirty="0" err="1"/>
              <a:t>thì</a:t>
            </a:r>
            <a:r>
              <a:rPr lang="fr-FR" sz="2800" dirty="0"/>
              <a:t> </a:t>
            </a:r>
            <a:r>
              <a:rPr lang="fr-FR" sz="2800" dirty="0" err="1"/>
              <a:t>nêu</a:t>
            </a:r>
            <a:r>
              <a:rPr lang="fr-FR" sz="2800" dirty="0"/>
              <a:t> </a:t>
            </a:r>
            <a:r>
              <a:rPr lang="fr-FR" sz="2800" dirty="0" err="1"/>
              <a:t>cả</a:t>
            </a:r>
            <a:r>
              <a:rPr lang="fr-FR" sz="2800" dirty="0"/>
              <a:t> </a:t>
            </a:r>
            <a:r>
              <a:rPr lang="fr-FR" sz="2800" dirty="0" err="1"/>
              <a:t>tên</a:t>
            </a:r>
            <a:r>
              <a:rPr lang="fr-FR" sz="2800" dirty="0"/>
              <a:t> </a:t>
            </a:r>
            <a:r>
              <a:rPr lang="fr-FR" sz="2800" dirty="0" err="1"/>
              <a:t>tác</a:t>
            </a:r>
            <a:r>
              <a:rPr lang="fr-FR" sz="2800" dirty="0"/>
              <a:t> </a:t>
            </a:r>
            <a:r>
              <a:rPr lang="fr-FR" sz="2800" dirty="0" err="1"/>
              <a:t>giả</a:t>
            </a:r>
            <a:r>
              <a:rPr lang="fr-FR" sz="2800" dirty="0"/>
              <a:t>).                        </a:t>
            </a:r>
            <a:endParaRPr lang="en-US" sz="2800" dirty="0"/>
          </a:p>
          <a:p>
            <a:r>
              <a:rPr lang="fr-FR" sz="2800" dirty="0"/>
              <a:t>+ </a:t>
            </a:r>
            <a:r>
              <a:rPr lang="fr-FR" sz="2800" dirty="0" err="1"/>
              <a:t>Các</a:t>
            </a:r>
            <a:r>
              <a:rPr lang="fr-FR" sz="2800" dirty="0"/>
              <a:t> </a:t>
            </a:r>
            <a:r>
              <a:rPr lang="fr-FR" sz="2800" dirty="0" err="1"/>
              <a:t>câu</a:t>
            </a:r>
            <a:r>
              <a:rPr lang="fr-FR" sz="2800" dirty="0"/>
              <a:t> </a:t>
            </a:r>
            <a:r>
              <a:rPr lang="fr-FR" sz="2800" dirty="0" err="1"/>
              <a:t>tiếp</a:t>
            </a:r>
            <a:r>
              <a:rPr lang="fr-FR" sz="2800" dirty="0"/>
              <a:t> </a:t>
            </a:r>
            <a:r>
              <a:rPr lang="fr-FR" sz="2800" dirty="0" err="1"/>
              <a:t>theo</a:t>
            </a:r>
            <a:r>
              <a:rPr lang="fr-FR" sz="2800" dirty="0"/>
              <a:t> </a:t>
            </a:r>
            <a:r>
              <a:rPr lang="fr-FR" sz="2800" dirty="0" err="1"/>
              <a:t>đưa</a:t>
            </a:r>
            <a:r>
              <a:rPr lang="fr-FR" sz="2800" dirty="0"/>
              <a:t> ra </a:t>
            </a:r>
            <a:r>
              <a:rPr lang="fr-FR" sz="2800" dirty="0" err="1"/>
              <a:t>một</a:t>
            </a:r>
            <a:r>
              <a:rPr lang="fr-FR" sz="2800" dirty="0"/>
              <a:t> </a:t>
            </a:r>
            <a:r>
              <a:rPr lang="fr-FR" sz="2800" dirty="0" err="1"/>
              <a:t>hoặc</a:t>
            </a:r>
            <a:r>
              <a:rPr lang="fr-FR" sz="2800" dirty="0"/>
              <a:t> </a:t>
            </a:r>
            <a:r>
              <a:rPr lang="fr-FR" sz="2800" dirty="0" err="1"/>
              <a:t>nhiều</a:t>
            </a:r>
            <a:r>
              <a:rPr lang="fr-FR" sz="2800" dirty="0"/>
              <a:t> </a:t>
            </a:r>
            <a:r>
              <a:rPr lang="fr-FR" sz="2800" dirty="0" err="1"/>
              <a:t>lí</a:t>
            </a:r>
            <a:r>
              <a:rPr lang="fr-FR" sz="2800" dirty="0"/>
              <a:t> do </a:t>
            </a:r>
            <a:r>
              <a:rPr lang="fr-FR" sz="2800" dirty="0" err="1"/>
              <a:t>yêu</a:t>
            </a:r>
            <a:r>
              <a:rPr lang="fr-FR" sz="2800" dirty="0"/>
              <a:t> </a:t>
            </a:r>
            <a:r>
              <a:rPr lang="fr-FR" sz="2800" dirty="0" err="1"/>
              <a:t>thích</a:t>
            </a:r>
            <a:r>
              <a:rPr lang="fr-FR" sz="2800" dirty="0"/>
              <a:t> </a:t>
            </a:r>
            <a:r>
              <a:rPr lang="fr-FR" sz="2800" dirty="0" err="1"/>
              <a:t>câu</a:t>
            </a:r>
            <a:r>
              <a:rPr lang="fr-FR" sz="2800" dirty="0"/>
              <a:t> </a:t>
            </a:r>
            <a:r>
              <a:rPr lang="fr-FR" sz="2800" dirty="0" err="1"/>
              <a:t>chuyện</a:t>
            </a:r>
            <a:r>
              <a:rPr lang="fr-FR" sz="2800" dirty="0"/>
              <a:t> </a:t>
            </a:r>
            <a:endParaRPr lang="en-US" sz="2800" dirty="0"/>
          </a:p>
          <a:p>
            <a:r>
              <a:rPr lang="fr-FR" sz="2800" dirty="0"/>
              <a:t>+ </a:t>
            </a:r>
            <a:r>
              <a:rPr lang="fr-FR" sz="2800" dirty="0" err="1"/>
              <a:t>Đoạn</a:t>
            </a:r>
            <a:r>
              <a:rPr lang="fr-FR" sz="2800" dirty="0"/>
              <a:t> </a:t>
            </a:r>
            <a:r>
              <a:rPr lang="fr-FR" sz="2800" dirty="0" err="1"/>
              <a:t>văn</a:t>
            </a:r>
            <a:r>
              <a:rPr lang="fr-FR" sz="2800" dirty="0"/>
              <a:t> </a:t>
            </a:r>
            <a:r>
              <a:rPr lang="fr-FR" sz="2800" dirty="0" err="1"/>
              <a:t>có</a:t>
            </a:r>
            <a:r>
              <a:rPr lang="fr-FR" sz="2800" dirty="0"/>
              <a:t> </a:t>
            </a:r>
            <a:r>
              <a:rPr lang="fr-FR" sz="2800" dirty="0" err="1"/>
              <a:t>thể</a:t>
            </a:r>
            <a:r>
              <a:rPr lang="fr-FR" sz="2800" dirty="0"/>
              <a:t> </a:t>
            </a:r>
            <a:r>
              <a:rPr lang="fr-FR" sz="2800" dirty="0" err="1"/>
              <a:t>có</a:t>
            </a:r>
            <a:r>
              <a:rPr lang="fr-FR" sz="2800" dirty="0"/>
              <a:t> </a:t>
            </a:r>
            <a:r>
              <a:rPr lang="fr-FR" sz="2800" dirty="0" err="1"/>
              <a:t>câu</a:t>
            </a:r>
            <a:r>
              <a:rPr lang="fr-FR" sz="2800" dirty="0"/>
              <a:t> </a:t>
            </a:r>
            <a:r>
              <a:rPr lang="fr-FR" sz="2800" dirty="0" err="1"/>
              <a:t>kết</a:t>
            </a:r>
            <a:r>
              <a:rPr lang="fr-FR" sz="2800" dirty="0"/>
              <a:t> </a:t>
            </a:r>
            <a:r>
              <a:rPr lang="fr-FR" sz="2800" dirty="0" err="1"/>
              <a:t>khẳng</a:t>
            </a:r>
            <a:r>
              <a:rPr lang="fr-FR" sz="2800" dirty="0"/>
              <a:t> </a:t>
            </a:r>
            <a:r>
              <a:rPr lang="fr-FR" sz="2800" dirty="0" err="1"/>
              <a:t>định</a:t>
            </a:r>
            <a:r>
              <a:rPr lang="fr-FR" sz="2800" dirty="0"/>
              <a:t> </a:t>
            </a:r>
            <a:r>
              <a:rPr lang="fr-FR" sz="2800" dirty="0" err="1"/>
              <a:t>một</a:t>
            </a:r>
            <a:r>
              <a:rPr lang="fr-FR" sz="2800" dirty="0"/>
              <a:t> </a:t>
            </a:r>
            <a:r>
              <a:rPr lang="fr-FR" sz="2800" dirty="0" err="1"/>
              <a:t>lần</a:t>
            </a:r>
            <a:r>
              <a:rPr lang="fr-FR" sz="2800" dirty="0"/>
              <a:t> </a:t>
            </a:r>
            <a:r>
              <a:rPr lang="fr-FR" sz="2800" dirty="0" err="1"/>
              <a:t>sự</a:t>
            </a:r>
            <a:r>
              <a:rPr lang="fr-FR" sz="2800" dirty="0"/>
              <a:t> </a:t>
            </a:r>
            <a:r>
              <a:rPr lang="fr-FR" sz="2800" dirty="0" err="1"/>
              <a:t>yêu</a:t>
            </a:r>
            <a:r>
              <a:rPr lang="fr-FR" sz="2800" dirty="0"/>
              <a:t> </a:t>
            </a:r>
            <a:r>
              <a:rPr lang="fr-FR" sz="2800" dirty="0" err="1"/>
              <a:t>thích</a:t>
            </a:r>
            <a:r>
              <a:rPr lang="fr-FR" sz="2800" dirty="0"/>
              <a:t> </a:t>
            </a:r>
            <a:r>
              <a:rPr lang="fr-FR" sz="2800" dirty="0" err="1"/>
              <a:t>của</a:t>
            </a:r>
            <a:r>
              <a:rPr lang="fr-FR" sz="2800" dirty="0"/>
              <a:t> </a:t>
            </a:r>
            <a:r>
              <a:rPr lang="fr-FR" sz="2800" dirty="0" err="1"/>
              <a:t>người</a:t>
            </a:r>
            <a:r>
              <a:rPr lang="fr-FR" sz="2800" dirty="0"/>
              <a:t> </a:t>
            </a:r>
            <a:r>
              <a:rPr lang="fr-FR" sz="2800" dirty="0" err="1"/>
              <a:t>viết</a:t>
            </a:r>
            <a:r>
              <a:rPr lang="fr-FR" sz="2800" dirty="0"/>
              <a:t> </a:t>
            </a:r>
            <a:r>
              <a:rPr lang="fr-FR" sz="2800" dirty="0" err="1"/>
              <a:t>đối</a:t>
            </a:r>
            <a:r>
              <a:rPr lang="fr-FR" sz="2800" dirty="0"/>
              <a:t> </a:t>
            </a:r>
            <a:r>
              <a:rPr lang="fr-FR" sz="2800" dirty="0" err="1"/>
              <a:t>với</a:t>
            </a:r>
            <a:r>
              <a:rPr lang="fr-FR" sz="2800" dirty="0"/>
              <a:t> </a:t>
            </a:r>
            <a:r>
              <a:rPr lang="fr-FR" sz="2800" dirty="0" err="1"/>
              <a:t>câu</a:t>
            </a:r>
            <a:r>
              <a:rPr lang="fr-FR" sz="2800" dirty="0"/>
              <a:t> </a:t>
            </a:r>
            <a:r>
              <a:rPr lang="fr-FR" sz="2800" dirty="0" err="1"/>
              <a:t>chuyện</a:t>
            </a:r>
            <a:r>
              <a:rPr lang="fr-FR" sz="2800" dirty="0"/>
              <a:t>. </a:t>
            </a:r>
            <a:endParaRPr lang="en-US" sz="4800" b="1" dirty="0">
              <a:solidFill>
                <a:srgbClr val="002060"/>
              </a:solidFill>
              <a:latin typeface="UTM Avo" panose="02040603050506020204" pitchFamily="18" charset="0"/>
            </a:endParaRPr>
          </a:p>
        </p:txBody>
      </p:sp>
      <p:sp>
        <p:nvSpPr>
          <p:cNvPr id="7" name="TextBox 6"/>
          <p:cNvSpPr txBox="1"/>
          <p:nvPr/>
        </p:nvSpPr>
        <p:spPr>
          <a:xfrm>
            <a:off x="632848" y="804614"/>
            <a:ext cx="11085127" cy="646331"/>
          </a:xfrm>
          <a:prstGeom prst="rect">
            <a:avLst/>
          </a:prstGeom>
          <a:noFill/>
        </p:spPr>
        <p:txBody>
          <a:bodyPr wrap="square" rtlCol="0">
            <a:spAutoFit/>
          </a:bodyPr>
          <a:lstStyle/>
          <a:p>
            <a:pPr algn="ctr"/>
            <a:r>
              <a:rPr lang="en-US" sz="3600" b="1" dirty="0" err="1" smtClean="0">
                <a:solidFill>
                  <a:srgbClr val="FF0000"/>
                </a:solidFill>
                <a:latin typeface="UTM Avo" panose="02040603050506020204" pitchFamily="18" charset="0"/>
              </a:rPr>
              <a:t>Cách</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viết</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đoạn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văn</a:t>
            </a:r>
            <a:r>
              <a:rPr lang="en-US" sz="3600" b="1" dirty="0" smtClean="0">
                <a:solidFill>
                  <a:srgbClr val="FF0000"/>
                </a:solidFill>
                <a:latin typeface="UTM Avo" panose="02040603050506020204" pitchFamily="18" charset="0"/>
              </a:rPr>
              <a:t> </a:t>
            </a:r>
            <a:r>
              <a:rPr lang="en-US" sz="3600" b="1" dirty="0" err="1" smtClean="0">
                <a:solidFill>
                  <a:srgbClr val="FF0000"/>
                </a:solidFill>
                <a:latin typeface="UTM Avo" panose="02040603050506020204" pitchFamily="18" charset="0"/>
              </a:rPr>
              <a:t>nêu</a:t>
            </a:r>
            <a:r>
              <a:rPr lang="en-US" sz="3600" b="1" dirty="0" smtClean="0">
                <a:solidFill>
                  <a:srgbClr val="FF0000"/>
                </a:solidFill>
                <a:latin typeface="UTM Avo" panose="02040603050506020204" pitchFamily="18" charset="0"/>
              </a:rPr>
              <a:t> ý </a:t>
            </a:r>
            <a:r>
              <a:rPr lang="en-US" sz="3600" b="1" dirty="0" err="1" smtClean="0">
                <a:solidFill>
                  <a:srgbClr val="FF0000"/>
                </a:solidFill>
                <a:latin typeface="UTM Avo" panose="02040603050506020204" pitchFamily="18" charset="0"/>
              </a:rPr>
              <a:t>kiến</a:t>
            </a:r>
            <a:endParaRPr lang="en-US" sz="3600" b="1" dirty="0">
              <a:solidFill>
                <a:srgbClr val="FF0000"/>
              </a:solidFill>
              <a:latin typeface="UTM Avo" panose="02040603050506020204" pitchFamily="18" charset="0"/>
            </a:endParaRPr>
          </a:p>
        </p:txBody>
      </p:sp>
      <p:pic>
        <p:nvPicPr>
          <p:cNvPr id="9" name="Picture 8"/>
          <p:cNvPicPr>
            <a:picLocks noChangeAspect="1"/>
          </p:cNvPicPr>
          <p:nvPr/>
        </p:nvPicPr>
        <p:blipFill>
          <a:blip r:embed="rId6"/>
          <a:stretch>
            <a:fillRect/>
          </a:stretch>
        </p:blipFill>
        <p:spPr>
          <a:xfrm>
            <a:off x="-162341" y="75322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0520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7109AF-DCBC-EC94-CD69-8AAC579DE172}"/>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4462029F-8590-48FD-5BCC-98B92F632CD0}"/>
              </a:ext>
            </a:extLst>
          </p:cNvPr>
          <p:cNvPicPr>
            <a:picLocks noChangeAspect="1"/>
          </p:cNvPicPr>
          <p:nvPr/>
        </p:nvPicPr>
        <p:blipFill rotWithShape="1">
          <a:blip r:embed="rId5">
            <a:extLst>
              <a:ext uri="{28A0092B-C50C-407E-A947-70E740481C1C}">
                <a14:useLocalDpi xmlns:a14="http://schemas.microsoft.com/office/drawing/2010/main" val="0"/>
              </a:ext>
            </a:extLst>
          </a:blip>
          <a:srcRect t="22133"/>
          <a:stretch/>
        </p:blipFill>
        <p:spPr>
          <a:xfrm>
            <a:off x="0" y="2407920"/>
            <a:ext cx="12192000" cy="4450080"/>
          </a:xfrm>
          <a:prstGeom prst="rect">
            <a:avLst/>
          </a:prstGeom>
        </p:spPr>
      </p:pic>
      <p:pic>
        <p:nvPicPr>
          <p:cNvPr id="13" name="图片 12">
            <a:extLst>
              <a:ext uri="{FF2B5EF4-FFF2-40B4-BE49-F238E27FC236}">
                <a16:creationId xmlns:a16="http://schemas.microsoft.com/office/drawing/2014/main" id="{9C640658-B088-5743-BCD7-DDC6A837B63C}"/>
              </a:ext>
            </a:extLst>
          </p:cNvPr>
          <p:cNvPicPr>
            <a:picLocks noChangeAspect="1"/>
          </p:cNvPicPr>
          <p:nvPr/>
        </p:nvPicPr>
        <p:blipFill rotWithShape="1">
          <a:blip r:embed="rId6">
            <a:extLst>
              <a:ext uri="{28A0092B-C50C-407E-A947-70E740481C1C}">
                <a14:useLocalDpi xmlns:a14="http://schemas.microsoft.com/office/drawing/2010/main" val="0"/>
              </a:ext>
            </a:extLst>
          </a:blip>
          <a:srcRect t="61600"/>
          <a:stretch/>
        </p:blipFill>
        <p:spPr>
          <a:xfrm>
            <a:off x="0" y="4663440"/>
            <a:ext cx="12192000" cy="2194560"/>
          </a:xfrm>
          <a:prstGeom prst="rect">
            <a:avLst/>
          </a:prstGeom>
        </p:spPr>
      </p:pic>
      <p:sp>
        <p:nvSpPr>
          <p:cNvPr id="2" name="矩形: 圆角 1">
            <a:extLst>
              <a:ext uri="{FF2B5EF4-FFF2-40B4-BE49-F238E27FC236}">
                <a16:creationId xmlns:a16="http://schemas.microsoft.com/office/drawing/2014/main" id="{18C3F1F8-89D4-C933-3DC7-2141CBD80E96}"/>
              </a:ext>
            </a:extLst>
          </p:cNvPr>
          <p:cNvSpPr/>
          <p:nvPr/>
        </p:nvSpPr>
        <p:spPr>
          <a:xfrm>
            <a:off x="1493520" y="1066800"/>
            <a:ext cx="9204960" cy="455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6" name="图片 5">
            <a:extLst>
              <a:ext uri="{FF2B5EF4-FFF2-40B4-BE49-F238E27FC236}">
                <a16:creationId xmlns:a16="http://schemas.microsoft.com/office/drawing/2014/main" id="{3FE45193-D773-753F-BF6D-FF6D247D6E62}"/>
              </a:ext>
            </a:extLst>
          </p:cNvPr>
          <p:cNvPicPr>
            <a:picLocks noChangeAspect="1"/>
          </p:cNvPicPr>
          <p:nvPr/>
        </p:nvPicPr>
        <p:blipFill rotWithShape="1">
          <a:blip r:embed="rId7">
            <a:extLst>
              <a:ext uri="{28A0092B-C50C-407E-A947-70E740481C1C}">
                <a14:useLocalDpi xmlns:a14="http://schemas.microsoft.com/office/drawing/2010/main" val="0"/>
              </a:ext>
            </a:extLst>
          </a:blip>
          <a:srcRect r="76875"/>
          <a:stretch/>
        </p:blipFill>
        <p:spPr>
          <a:xfrm>
            <a:off x="-1" y="0"/>
            <a:ext cx="3383281" cy="6858000"/>
          </a:xfrm>
          <a:prstGeom prst="rect">
            <a:avLst/>
          </a:prstGeom>
        </p:spPr>
      </p:pic>
      <p:pic>
        <p:nvPicPr>
          <p:cNvPr id="9" name="图片 8">
            <a:extLst>
              <a:ext uri="{FF2B5EF4-FFF2-40B4-BE49-F238E27FC236}">
                <a16:creationId xmlns:a16="http://schemas.microsoft.com/office/drawing/2014/main" id="{50308B17-8238-095E-8161-BFB83B45E35A}"/>
              </a:ext>
            </a:extLst>
          </p:cNvPr>
          <p:cNvPicPr>
            <a:picLocks noChangeAspect="1"/>
          </p:cNvPicPr>
          <p:nvPr/>
        </p:nvPicPr>
        <p:blipFill rotWithShape="1">
          <a:blip r:embed="rId7">
            <a:extLst>
              <a:ext uri="{28A0092B-C50C-407E-A947-70E740481C1C}">
                <a14:useLocalDpi xmlns:a14="http://schemas.microsoft.com/office/drawing/2010/main" val="0"/>
              </a:ext>
            </a:extLst>
          </a:blip>
          <a:srcRect l="76667" r="208"/>
          <a:stretch/>
        </p:blipFill>
        <p:spPr>
          <a:xfrm>
            <a:off x="8808719" y="0"/>
            <a:ext cx="3383281" cy="6858000"/>
          </a:xfrm>
          <a:custGeom>
            <a:avLst/>
            <a:gdLst>
              <a:gd name="connsiteX0" fmla="*/ 0 w 3383281"/>
              <a:gd name="connsiteY0" fmla="*/ 0 h 6858000"/>
              <a:gd name="connsiteX1" fmla="*/ 3383281 w 3383281"/>
              <a:gd name="connsiteY1" fmla="*/ 0 h 6858000"/>
              <a:gd name="connsiteX2" fmla="*/ 3383281 w 3383281"/>
              <a:gd name="connsiteY2" fmla="*/ 6858000 h 6858000"/>
              <a:gd name="connsiteX3" fmla="*/ 0 w 3383281"/>
              <a:gd name="connsiteY3" fmla="*/ 6858000 h 6858000"/>
              <a:gd name="connsiteX4" fmla="*/ 0 w 3383281"/>
              <a:gd name="connsiteY4" fmla="*/ 5882640 h 6858000"/>
              <a:gd name="connsiteX5" fmla="*/ 1341121 w 3383281"/>
              <a:gd name="connsiteY5" fmla="*/ 5882640 h 6858000"/>
              <a:gd name="connsiteX6" fmla="*/ 1981201 w 3383281"/>
              <a:gd name="connsiteY6" fmla="*/ 5410200 h 6858000"/>
              <a:gd name="connsiteX7" fmla="*/ 1905001 w 3383281"/>
              <a:gd name="connsiteY7" fmla="*/ 4937760 h 6858000"/>
              <a:gd name="connsiteX8" fmla="*/ 1234441 w 3383281"/>
              <a:gd name="connsiteY8" fmla="*/ 3627120 h 6858000"/>
              <a:gd name="connsiteX9" fmla="*/ 1097281 w 3383281"/>
              <a:gd name="connsiteY9" fmla="*/ 3535680 h 6858000"/>
              <a:gd name="connsiteX10" fmla="*/ 0 w 3383281"/>
              <a:gd name="connsiteY10" fmla="*/ 28277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3281" h="6858000">
                <a:moveTo>
                  <a:pt x="0" y="0"/>
                </a:moveTo>
                <a:lnTo>
                  <a:pt x="3383281" y="0"/>
                </a:lnTo>
                <a:lnTo>
                  <a:pt x="3383281" y="6858000"/>
                </a:lnTo>
                <a:lnTo>
                  <a:pt x="0" y="6858000"/>
                </a:lnTo>
                <a:lnTo>
                  <a:pt x="0" y="5882640"/>
                </a:lnTo>
                <a:lnTo>
                  <a:pt x="1341121" y="5882640"/>
                </a:lnTo>
                <a:lnTo>
                  <a:pt x="1981201" y="5410200"/>
                </a:lnTo>
                <a:lnTo>
                  <a:pt x="1905001" y="4937760"/>
                </a:lnTo>
                <a:lnTo>
                  <a:pt x="1234441" y="3627120"/>
                </a:lnTo>
                <a:lnTo>
                  <a:pt x="1097281" y="3535680"/>
                </a:lnTo>
                <a:lnTo>
                  <a:pt x="0" y="2827757"/>
                </a:lnTo>
                <a:close/>
              </a:path>
            </a:pathLst>
          </a:custGeom>
        </p:spPr>
      </p:pic>
      <p:pic>
        <p:nvPicPr>
          <p:cNvPr id="24" name="图片 23">
            <a:extLst>
              <a:ext uri="{FF2B5EF4-FFF2-40B4-BE49-F238E27FC236}">
                <a16:creationId xmlns:a16="http://schemas.microsoft.com/office/drawing/2014/main" id="{057BE9C9-42AF-E11A-E0EA-96A44184E1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23" y="4315249"/>
            <a:ext cx="3596651" cy="2397767"/>
          </a:xfrm>
          <a:prstGeom prst="rect">
            <a:avLst/>
          </a:prstGeom>
        </p:spPr>
      </p:pic>
      <p:pic>
        <p:nvPicPr>
          <p:cNvPr id="27" name="图片 26">
            <a:extLst>
              <a:ext uri="{FF2B5EF4-FFF2-40B4-BE49-F238E27FC236}">
                <a16:creationId xmlns:a16="http://schemas.microsoft.com/office/drawing/2014/main" id="{7C883979-10DB-8A3D-E97C-9D7B88673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430" y="4507739"/>
            <a:ext cx="3596651" cy="2119626"/>
          </a:xfrm>
          <a:prstGeom prst="rect">
            <a:avLst/>
          </a:prstGeom>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2888" y="-181909"/>
            <a:ext cx="1523956" cy="1508868"/>
          </a:xfrm>
          <a:prstGeom prst="rect">
            <a:avLst/>
          </a:prstGeom>
        </p:spPr>
      </p:pic>
      <p:grpSp>
        <p:nvGrpSpPr>
          <p:cNvPr id="15" name="Group 14"/>
          <p:cNvGrpSpPr/>
          <p:nvPr/>
        </p:nvGrpSpPr>
        <p:grpSpPr>
          <a:xfrm>
            <a:off x="-1071440" y="842470"/>
            <a:ext cx="2811439" cy="1142873"/>
            <a:chOff x="-856880" y="1054458"/>
            <a:chExt cx="2811439" cy="1142873"/>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grpSp>
        <p:nvGrpSpPr>
          <p:cNvPr id="3" name="Group 2"/>
          <p:cNvGrpSpPr/>
          <p:nvPr/>
        </p:nvGrpSpPr>
        <p:grpSpPr>
          <a:xfrm>
            <a:off x="4575569" y="103151"/>
            <a:ext cx="3539261" cy="1751184"/>
            <a:chOff x="4645247" y="928048"/>
            <a:chExt cx="3539261" cy="1751184"/>
          </a:xfrm>
        </p:grpSpPr>
        <p:grpSp>
          <p:nvGrpSpPr>
            <p:cNvPr id="18" name="组合 17">
              <a:extLst>
                <a:ext uri="{FF2B5EF4-FFF2-40B4-BE49-F238E27FC236}">
                  <a16:creationId xmlns:a16="http://schemas.microsoft.com/office/drawing/2014/main" id="{542747B7-6372-9429-6F28-5CA1A3534E74}"/>
                </a:ext>
              </a:extLst>
            </p:cNvPr>
            <p:cNvGrpSpPr/>
            <p:nvPr/>
          </p:nvGrpSpPr>
          <p:grpSpPr>
            <a:xfrm>
              <a:off x="4645247" y="928048"/>
              <a:ext cx="3539261" cy="1591203"/>
              <a:chOff x="4575569" y="710037"/>
              <a:chExt cx="3539261" cy="1591203"/>
            </a:xfrm>
          </p:grpSpPr>
          <p:sp>
            <p:nvSpPr>
              <p:cNvPr id="16" name="矩形: 圆角 15">
                <a:extLst>
                  <a:ext uri="{FF2B5EF4-FFF2-40B4-BE49-F238E27FC236}">
                    <a16:creationId xmlns:a16="http://schemas.microsoft.com/office/drawing/2014/main" id="{84EE5C3F-E8A1-5882-9FDB-1EBEDEF726D1}"/>
                  </a:ext>
                </a:extLst>
              </p:cNvPr>
              <p:cNvSpPr/>
              <p:nvPr/>
            </p:nvSpPr>
            <p:spPr>
              <a:xfrm>
                <a:off x="4575569" y="1334329"/>
                <a:ext cx="2648190" cy="966911"/>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pic>
            <p:nvPicPr>
              <p:cNvPr id="17" name="图片 16">
                <a:extLst>
                  <a:ext uri="{FF2B5EF4-FFF2-40B4-BE49-F238E27FC236}">
                    <a16:creationId xmlns:a16="http://schemas.microsoft.com/office/drawing/2014/main" id="{779012E3-F059-D73E-F226-71468762AF6A}"/>
                  </a:ext>
                </a:extLst>
              </p:cNvPr>
              <p:cNvPicPr>
                <a:picLocks noChangeAspect="1"/>
              </p:cNvPicPr>
              <p:nvPr/>
            </p:nvPicPr>
            <p:blipFill rotWithShape="1">
              <a:blip r:embed="rId11">
                <a:extLst>
                  <a:ext uri="{28A0092B-C50C-407E-A947-70E740481C1C}">
                    <a14:useLocalDpi xmlns:a14="http://schemas.microsoft.com/office/drawing/2010/main" val="0"/>
                  </a:ext>
                </a:extLst>
              </a:blip>
              <a:srcRect l="78241" t="59751" r="7435" b="16066"/>
              <a:stretch/>
            </p:blipFill>
            <p:spPr>
              <a:xfrm>
                <a:off x="6251689" y="710037"/>
                <a:ext cx="1863141" cy="1474453"/>
              </a:xfrm>
              <a:prstGeom prst="rect">
                <a:avLst/>
              </a:prstGeom>
            </p:spPr>
          </p:pic>
        </p:grpSp>
        <p:sp>
          <p:nvSpPr>
            <p:cNvPr id="22" name="Rectangle 21"/>
            <p:cNvSpPr/>
            <p:nvPr/>
          </p:nvSpPr>
          <p:spPr>
            <a:xfrm>
              <a:off x="5146629" y="1571236"/>
              <a:ext cx="1604927"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6600" b="1">
                  <a:ln/>
                  <a:solidFill>
                    <a:srgbClr val="FFFF00"/>
                  </a:solidFill>
                  <a:effectLst>
                    <a:reflection blurRad="6350" stA="55000" endA="300" endPos="45500" dir="5400000" sy="-100000" algn="bl" rotWithShape="0"/>
                  </a:effectLst>
                  <a:latin typeface="UTM Habano" panose="02040603050506020204" pitchFamily="18" charset="0"/>
                </a:rPr>
                <a:t>Viết</a:t>
              </a:r>
              <a:r>
                <a:rPr lang="en-US" sz="6600" b="1">
                  <a:ln/>
                  <a:solidFill>
                    <a:srgbClr val="FFC000"/>
                  </a:solidFill>
                  <a:effectLst>
                    <a:reflection blurRad="6350" stA="55000" endA="300" endPos="45500" dir="5400000" sy="-100000" algn="bl" rotWithShape="0"/>
                  </a:effectLst>
                  <a:latin typeface="UTM Colossalis" panose="02040603050506020204" pitchFamily="18" charset="0"/>
                </a:rPr>
                <a:t> </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grpSp>
      <p:sp>
        <p:nvSpPr>
          <p:cNvPr id="5" name="TextBox 4"/>
          <p:cNvSpPr txBox="1"/>
          <p:nvPr/>
        </p:nvSpPr>
        <p:spPr>
          <a:xfrm>
            <a:off x="4975821" y="4426004"/>
            <a:ext cx="3087064" cy="707886"/>
          </a:xfrm>
          <a:prstGeom prst="rect">
            <a:avLst/>
          </a:prstGeom>
          <a:noFill/>
        </p:spPr>
        <p:txBody>
          <a:bodyPr wrap="square" rtlCol="0">
            <a:spAutoFit/>
          </a:bodyPr>
          <a:lstStyle/>
          <a:p>
            <a:r>
              <a:rPr lang="en-US" sz="4000" b="1">
                <a:latin typeface="Amazone" panose="03020702060507090A04" pitchFamily="66" charset="0"/>
              </a:rPr>
              <a:t>(Trang 19)</a:t>
            </a:r>
          </a:p>
        </p:txBody>
      </p:sp>
      <p:pic>
        <p:nvPicPr>
          <p:cNvPr id="8" name="Picture 7">
            <a:extLst>
              <a:ext uri="{FF2B5EF4-FFF2-40B4-BE49-F238E27FC236}">
                <a16:creationId xmlns:a16="http://schemas.microsoft.com/office/drawing/2014/main" id="{633AB162-B371-8846-7808-77D1E8ECAB52}"/>
              </a:ext>
            </a:extLst>
          </p:cNvPr>
          <p:cNvPicPr>
            <a:picLocks noChangeAspect="1"/>
          </p:cNvPicPr>
          <p:nvPr/>
        </p:nvPicPr>
        <p:blipFill rotWithShape="1">
          <a:blip r:embed="rId12"/>
          <a:srcRect l="87191" b="53015"/>
          <a:stretch/>
        </p:blipFill>
        <p:spPr>
          <a:xfrm>
            <a:off x="2286017" y="1985343"/>
            <a:ext cx="9204960" cy="3638217"/>
          </a:xfrm>
          <a:prstGeom prst="rect">
            <a:avLst/>
          </a:prstGeom>
        </p:spPr>
      </p:pic>
      <p:pic>
        <p:nvPicPr>
          <p:cNvPr id="21" name="Picture 20"/>
          <p:cNvPicPr>
            <a:picLocks noChangeAspect="1"/>
          </p:cNvPicPr>
          <p:nvPr/>
        </p:nvPicPr>
        <p:blipFill>
          <a:blip r:embed="rId13"/>
          <a:stretch>
            <a:fillRect/>
          </a:stretch>
        </p:blipFill>
        <p:spPr>
          <a:xfrm>
            <a:off x="-162341" y="7532239"/>
            <a:ext cx="11709113" cy="2860109"/>
          </a:xfrm>
          <a:prstGeom prst="rect">
            <a:avLst/>
          </a:prstGeom>
        </p:spPr>
      </p:pic>
      <p:pic>
        <p:nvPicPr>
          <p:cNvPr id="23" name="Picture 22"/>
          <p:cNvPicPr>
            <a:picLocks noChangeAspect="1"/>
          </p:cNvPicPr>
          <p:nvPr/>
        </p:nvPicPr>
        <p:blipFill>
          <a:blip r:embed="rId13"/>
          <a:stretch>
            <a:fillRect/>
          </a:stretch>
        </p:blipFill>
        <p:spPr>
          <a:xfrm>
            <a:off x="-3142464" y="-259884"/>
            <a:ext cx="2980123" cy="2860109"/>
          </a:xfrm>
          <a:prstGeom prst="rect">
            <a:avLst/>
          </a:prstGeom>
        </p:spPr>
      </p:pic>
    </p:spTree>
    <p:custDataLst>
      <p:tags r:id="rId1"/>
    </p:custDataLst>
    <p:extLst>
      <p:ext uri="{BB962C8B-B14F-4D97-AF65-F5344CB8AC3E}">
        <p14:creationId xmlns:p14="http://schemas.microsoft.com/office/powerpoint/2010/main" val="2113189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4016" y="1210607"/>
            <a:ext cx="9721287" cy="646331"/>
          </a:xfrm>
          <a:prstGeom prst="rect">
            <a:avLst/>
          </a:prstGeom>
          <a:noFill/>
        </p:spPr>
        <p:txBody>
          <a:bodyPr wrap="square" rtlCol="0">
            <a:spAutoFit/>
          </a:bodyPr>
          <a:lstStyle/>
          <a:p>
            <a:pPr algn="ctr"/>
            <a:r>
              <a:rPr lang="en-US" sz="3600" b="1" u="sng" dirty="0" smtClean="0">
                <a:solidFill>
                  <a:srgbClr val="002060"/>
                </a:solidFill>
                <a:latin typeface="UTM Avo" panose="02040603050506020204" pitchFamily="18" charset="0"/>
              </a:rPr>
              <a:t>YÊU CẦU CẦN ĐẠT</a:t>
            </a:r>
            <a:endParaRPr lang="en-US" sz="3600" b="1" u="sng" dirty="0">
              <a:solidFill>
                <a:srgbClr val="002060"/>
              </a:solidFill>
              <a:latin typeface="UTM Avo" panose="02040603050506020204" pitchFamily="18" charset="0"/>
            </a:endParaRPr>
          </a:p>
        </p:txBody>
      </p:sp>
      <p:sp>
        <p:nvSpPr>
          <p:cNvPr id="6" name="TextBox 5"/>
          <p:cNvSpPr txBox="1"/>
          <p:nvPr/>
        </p:nvSpPr>
        <p:spPr>
          <a:xfrm>
            <a:off x="2926830" y="2166223"/>
            <a:ext cx="9882785" cy="584775"/>
          </a:xfrm>
          <a:prstGeom prst="rect">
            <a:avLst/>
          </a:prstGeom>
          <a:noFill/>
        </p:spPr>
        <p:txBody>
          <a:bodyPr wrap="square" rtlCol="0">
            <a:spAutoFit/>
          </a:bodyPr>
          <a:lstStyle/>
          <a:p>
            <a:pPr algn="just"/>
            <a:r>
              <a:rPr lang="en-US" sz="3200" b="1" dirty="0" err="1" smtClean="0">
                <a:solidFill>
                  <a:srgbClr val="000000"/>
                </a:solidFill>
                <a:latin typeface="UTM Avo" panose="02040603050506020204" pitchFamily="18" charset="0"/>
              </a:rPr>
              <a:t>Biết</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tìm</a:t>
            </a:r>
            <a:r>
              <a:rPr lang="en-US" sz="3200" b="1" dirty="0" smtClean="0">
                <a:solidFill>
                  <a:srgbClr val="000000"/>
                </a:solidFill>
                <a:latin typeface="UTM Avo" panose="02040603050506020204" pitchFamily="18" charset="0"/>
              </a:rPr>
              <a:t> ý </a:t>
            </a:r>
            <a:r>
              <a:rPr lang="en-US" sz="3200" b="1" dirty="0" err="1" smtClean="0">
                <a:solidFill>
                  <a:srgbClr val="000000"/>
                </a:solidFill>
                <a:latin typeface="UTM Avo" panose="02040603050506020204" pitchFamily="18" charset="0"/>
              </a:rPr>
              <a:t>cho</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đoạn</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văn</a:t>
            </a:r>
            <a:r>
              <a:rPr lang="en-US" sz="3200" b="1" dirty="0" smtClean="0">
                <a:solidFill>
                  <a:srgbClr val="000000"/>
                </a:solidFill>
                <a:latin typeface="UTM Avo" panose="02040603050506020204" pitchFamily="18" charset="0"/>
              </a:rPr>
              <a:t> </a:t>
            </a:r>
            <a:r>
              <a:rPr lang="en-US" sz="3200" b="1" dirty="0" err="1" smtClean="0">
                <a:solidFill>
                  <a:srgbClr val="000000"/>
                </a:solidFill>
                <a:latin typeface="UTM Avo" panose="02040603050506020204" pitchFamily="18" charset="0"/>
              </a:rPr>
              <a:t>nêu</a:t>
            </a:r>
            <a:r>
              <a:rPr lang="en-US" sz="3200" b="1" dirty="0" smtClean="0">
                <a:solidFill>
                  <a:srgbClr val="000000"/>
                </a:solidFill>
                <a:latin typeface="UTM Avo" panose="02040603050506020204" pitchFamily="18" charset="0"/>
              </a:rPr>
              <a:t> ý </a:t>
            </a:r>
            <a:r>
              <a:rPr lang="en-US" sz="3200" b="1" dirty="0" err="1" smtClean="0">
                <a:solidFill>
                  <a:srgbClr val="000000"/>
                </a:solidFill>
                <a:latin typeface="UTM Avo" panose="02040603050506020204" pitchFamily="18" charset="0"/>
              </a:rPr>
              <a:t>kiến</a:t>
            </a:r>
            <a:r>
              <a:rPr lang="en-US" sz="3200" b="1" dirty="0" smtClean="0">
                <a:solidFill>
                  <a:srgbClr val="000000"/>
                </a:solidFill>
                <a:latin typeface="UTM Avo" panose="02040603050506020204" pitchFamily="18" charset="0"/>
              </a:rPr>
              <a:t>.</a:t>
            </a:r>
            <a:endParaRPr lang="en-US" sz="3200" b="1" dirty="0">
              <a:solidFill>
                <a:srgbClr val="002060"/>
              </a:solidFill>
              <a:latin typeface="UTM Avo" panose="02040603050506020204" pitchFamily="18" charset="0"/>
            </a:endParaRPr>
          </a:p>
        </p:txBody>
      </p:sp>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335123" y="2898204"/>
            <a:ext cx="3416598" cy="3959796"/>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7594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8777" t="54902"/>
          <a:stretch/>
        </p:blipFill>
        <p:spPr>
          <a:xfrm flipH="1">
            <a:off x="0" y="6227064"/>
            <a:ext cx="1271016" cy="630936"/>
          </a:xfrm>
          <a:prstGeom prst="rect">
            <a:avLst/>
          </a:prstGeom>
        </p:spPr>
      </p:pic>
      <p:pic>
        <p:nvPicPr>
          <p:cNvPr id="13" name="Picture 12"/>
          <p:cNvPicPr>
            <a:picLocks noChangeAspect="1"/>
          </p:cNvPicPr>
          <p:nvPr/>
        </p:nvPicPr>
        <p:blipFill>
          <a:blip r:embed="rId4"/>
          <a:stretch>
            <a:fillRect/>
          </a:stretch>
        </p:blipFill>
        <p:spPr>
          <a:xfrm flipH="1">
            <a:off x="10497310" y="0"/>
            <a:ext cx="1578041" cy="977684"/>
          </a:xfrm>
          <a:prstGeom prst="rect">
            <a:avLst/>
          </a:prstGeom>
        </p:spPr>
      </p:pic>
      <p:sp>
        <p:nvSpPr>
          <p:cNvPr id="2" name="Rounded Rectangle 1"/>
          <p:cNvSpPr/>
          <p:nvPr/>
        </p:nvSpPr>
        <p:spPr>
          <a:xfrm>
            <a:off x="1373176" y="696917"/>
            <a:ext cx="10636244" cy="4402573"/>
          </a:xfrm>
          <a:prstGeom prst="roundRect">
            <a:avLst/>
          </a:prstGeom>
          <a:solidFill>
            <a:schemeClr val="bg1">
              <a:alpha val="9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39027" y="616393"/>
            <a:ext cx="972128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Chọn 1 trong 2 đề dưới đây:</a:t>
            </a:r>
          </a:p>
        </p:txBody>
      </p:sp>
      <p:sp>
        <p:nvSpPr>
          <p:cNvPr id="5" name="TextBox 4"/>
          <p:cNvSpPr txBox="1"/>
          <p:nvPr/>
        </p:nvSpPr>
        <p:spPr>
          <a:xfrm>
            <a:off x="1649573" y="1205712"/>
            <a:ext cx="9882785" cy="1569660"/>
          </a:xfrm>
          <a:prstGeom prst="rect">
            <a:avLst/>
          </a:prstGeom>
          <a:noFill/>
        </p:spPr>
        <p:txBody>
          <a:bodyPr wrap="square" rtlCol="0">
            <a:spAutoFit/>
          </a:bodyPr>
          <a:lstStyle/>
          <a:p>
            <a:pPr algn="just"/>
            <a:r>
              <a:rPr lang="en-US" sz="3200" b="1">
                <a:latin typeface="UTM Avo" panose="02040603050506020204" pitchFamily="18" charset="0"/>
              </a:rPr>
              <a:t>Đề 1</a:t>
            </a:r>
            <a:r>
              <a:rPr lang="en-US" sz="3200">
                <a:solidFill>
                  <a:srgbClr val="000000"/>
                </a:solidFill>
                <a:latin typeface="UTM Avo" panose="02040603050506020204" pitchFamily="18" charset="0"/>
              </a:rPr>
              <a:t>: Viết đoạn văn nêu lí do yêu thích một câu chuyện về tình cảm gia đình mà em đã đọc hoặc đã nghe.</a:t>
            </a:r>
            <a:endParaRPr lang="en-US" sz="3200" b="1">
              <a:solidFill>
                <a:srgbClr val="002060"/>
              </a:solidFill>
              <a:latin typeface="UTM Avo" panose="02040603050506020204" pitchFamily="18" charset="0"/>
            </a:endParaRPr>
          </a:p>
        </p:txBody>
      </p:sp>
      <p:sp>
        <p:nvSpPr>
          <p:cNvPr id="6" name="TextBox 5"/>
          <p:cNvSpPr txBox="1"/>
          <p:nvPr/>
        </p:nvSpPr>
        <p:spPr>
          <a:xfrm>
            <a:off x="1649573" y="2898204"/>
            <a:ext cx="9882785" cy="1569660"/>
          </a:xfrm>
          <a:prstGeom prst="rect">
            <a:avLst/>
          </a:prstGeom>
          <a:noFill/>
        </p:spPr>
        <p:txBody>
          <a:bodyPr wrap="square" rtlCol="0">
            <a:spAutoFit/>
          </a:bodyPr>
          <a:lstStyle/>
          <a:p>
            <a:pPr algn="just"/>
            <a:r>
              <a:rPr lang="en-US" sz="3200" b="1">
                <a:solidFill>
                  <a:srgbClr val="000000"/>
                </a:solidFill>
                <a:latin typeface="UTM Avo" panose="02040603050506020204" pitchFamily="18" charset="0"/>
              </a:rPr>
              <a:t>Đề 2</a:t>
            </a:r>
            <a:r>
              <a:rPr lang="en-US" sz="3200">
                <a:solidFill>
                  <a:srgbClr val="000000"/>
                </a:solidFill>
                <a:latin typeface="UTM Avo" panose="02040603050506020204" pitchFamily="18" charset="0"/>
              </a:rPr>
              <a:t>: Viết đoạn văn nêu lí do yêu thích một câu chuyện về các con vật mà em đã đọc hoặc đã nghe.</a:t>
            </a:r>
            <a:endParaRPr lang="en-US" sz="3200" b="1">
              <a:solidFill>
                <a:srgbClr val="002060"/>
              </a:solidFill>
              <a:latin typeface="UTM Avo" panose="02040603050506020204" pitchFamily="18" charset="0"/>
            </a:endParaRPr>
          </a:p>
        </p:txBody>
      </p:sp>
      <p:cxnSp>
        <p:nvCxnSpPr>
          <p:cNvPr id="8" name="Straight Connector 7"/>
          <p:cNvCxnSpPr/>
          <p:nvPr/>
        </p:nvCxnSpPr>
        <p:spPr>
          <a:xfrm>
            <a:off x="10645252" y="1705969"/>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90130" y="2199563"/>
            <a:ext cx="61264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45252" y="3400565"/>
            <a:ext cx="79157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0517" y="3907806"/>
            <a:ext cx="4754880" cy="13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43">
            <a:extLst>
              <a:ext uri="{FF2B5EF4-FFF2-40B4-BE49-F238E27FC236}">
                <a16:creationId xmlns:a16="http://schemas.microsoft.com/office/drawing/2014/main" id="{8F1CC79A-A578-269C-A327-A0752428DD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44" y="3545515"/>
            <a:ext cx="3541708" cy="3541708"/>
          </a:xfrm>
          <a:prstGeom prst="rect">
            <a:avLst/>
          </a:prstGeom>
        </p:spPr>
      </p:pic>
      <p:pic>
        <p:nvPicPr>
          <p:cNvPr id="15" name="Picture 14"/>
          <p:cNvPicPr>
            <a:picLocks noChangeAspect="1"/>
          </p:cNvPicPr>
          <p:nvPr/>
        </p:nvPicPr>
        <p:blipFill>
          <a:blip r:embed="rId6"/>
          <a:stretch>
            <a:fillRect/>
          </a:stretch>
        </p:blipFill>
        <p:spPr>
          <a:xfrm>
            <a:off x="-162341" y="7532239"/>
            <a:ext cx="11709113" cy="2860109"/>
          </a:xfrm>
          <a:prstGeom prst="rect">
            <a:avLst/>
          </a:prstGeom>
        </p:spPr>
      </p:pic>
      <p:pic>
        <p:nvPicPr>
          <p:cNvPr id="16" name="Picture 15"/>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967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63158"/>
          <a:stretch/>
        </p:blipFill>
        <p:spPr>
          <a:xfrm flipH="1">
            <a:off x="10322555" y="-1"/>
            <a:ext cx="1752791" cy="454661"/>
          </a:xfrm>
          <a:prstGeom prst="rect">
            <a:avLst/>
          </a:prstGeom>
        </p:spPr>
      </p:pic>
      <p:pic>
        <p:nvPicPr>
          <p:cNvPr id="5" name="Picture 4"/>
          <p:cNvPicPr>
            <a:picLocks noChangeAspect="1"/>
          </p:cNvPicPr>
          <p:nvPr/>
        </p:nvPicPr>
        <p:blipFill rotWithShape="1">
          <a:blip r:embed="rId4"/>
          <a:srcRect l="58777" t="54902"/>
          <a:stretch/>
        </p:blipFill>
        <p:spPr>
          <a:xfrm flipH="1">
            <a:off x="0" y="6471920"/>
            <a:ext cx="1361440" cy="386080"/>
          </a:xfrm>
          <a:prstGeom prst="rect">
            <a:avLst/>
          </a:prstGeom>
        </p:spPr>
      </p:pic>
      <p:sp>
        <p:nvSpPr>
          <p:cNvPr id="2" name="TextBox 1"/>
          <p:cNvSpPr txBox="1"/>
          <p:nvPr/>
        </p:nvSpPr>
        <p:spPr>
          <a:xfrm>
            <a:off x="788426" y="804615"/>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1. Chuẩn bị</a:t>
            </a:r>
          </a:p>
        </p:txBody>
      </p:sp>
      <p:sp>
        <p:nvSpPr>
          <p:cNvPr id="3" name="TextBox 2"/>
          <p:cNvSpPr txBox="1"/>
          <p:nvPr/>
        </p:nvSpPr>
        <p:spPr>
          <a:xfrm>
            <a:off x="621909" y="1800900"/>
            <a:ext cx="10773972" cy="3016210"/>
          </a:xfrm>
          <a:prstGeom prst="rect">
            <a:avLst/>
          </a:prstGeom>
          <a:noFill/>
        </p:spPr>
        <p:txBody>
          <a:bodyPr wrap="square" rtlCol="0">
            <a:spAutoFit/>
          </a:bodyPr>
          <a:lstStyle/>
          <a:p>
            <a:pPr algn="just">
              <a:spcBef>
                <a:spcPts val="600"/>
              </a:spcBef>
              <a:spcAft>
                <a:spcPts val="600"/>
              </a:spcAft>
            </a:pPr>
            <a:r>
              <a:rPr lang="vi-VN" sz="3600">
                <a:solidFill>
                  <a:srgbClr val="000000"/>
                </a:solidFill>
                <a:latin typeface="OpenSans"/>
              </a:rPr>
              <a:t>- Em thích câu chuyện nào? Câu chuyện đó em đã đọc hay được nghe kể? </a:t>
            </a:r>
          </a:p>
          <a:p>
            <a:pPr algn="just">
              <a:spcBef>
                <a:spcPts val="600"/>
              </a:spcBef>
              <a:spcAft>
                <a:spcPts val="600"/>
              </a:spcAft>
            </a:pPr>
            <a:r>
              <a:rPr lang="vi-VN" sz="3600">
                <a:solidFill>
                  <a:srgbClr val="000000"/>
                </a:solidFill>
                <a:latin typeface="OpenSans"/>
              </a:rPr>
              <a:t>- Vì sao em thích câu chuyện đó? (Câu chuyện có nội dung gì hấp dẫn? Nhân vật nào thú vị? Chi tiết nào ấn tượng,...</a:t>
            </a:r>
            <a:r>
              <a:rPr lang="en-US" sz="3600">
                <a:solidFill>
                  <a:srgbClr val="000000"/>
                </a:solidFill>
                <a:latin typeface="OpenSans"/>
              </a:rPr>
              <a:t>)</a:t>
            </a:r>
            <a:r>
              <a:rPr lang="en-US" sz="3600" b="1">
                <a:solidFill>
                  <a:srgbClr val="002060"/>
                </a:solidFill>
                <a:latin typeface="UTM Avo" panose="02040603050506020204" pitchFamily="18" charset="0"/>
              </a:rPr>
              <a:t> </a:t>
            </a:r>
          </a:p>
        </p:txBody>
      </p:sp>
      <p:pic>
        <p:nvPicPr>
          <p:cNvPr id="4" name="图片 23">
            <a:extLst>
              <a:ext uri="{FF2B5EF4-FFF2-40B4-BE49-F238E27FC236}">
                <a16:creationId xmlns:a16="http://schemas.microsoft.com/office/drawing/2014/main" id="{057BE9C9-42AF-E11A-E0EA-96A44184E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34817" y="4556991"/>
            <a:ext cx="3451514" cy="2301009"/>
          </a:xfrm>
          <a:prstGeom prst="rect">
            <a:avLst/>
          </a:prstGeom>
        </p:spPr>
      </p:pic>
      <p:pic>
        <p:nvPicPr>
          <p:cNvPr id="7" name="Picture 6"/>
          <p:cNvPicPr>
            <a:picLocks noChangeAspect="1"/>
          </p:cNvPicPr>
          <p:nvPr/>
        </p:nvPicPr>
        <p:blipFill>
          <a:blip r:embed="rId6"/>
          <a:stretch>
            <a:fillRect/>
          </a:stretch>
        </p:blipFill>
        <p:spPr>
          <a:xfrm>
            <a:off x="-162341" y="7532239"/>
            <a:ext cx="11709113" cy="2860109"/>
          </a:xfrm>
          <a:prstGeom prst="rect">
            <a:avLst/>
          </a:prstGeom>
        </p:spPr>
      </p:pic>
      <p:pic>
        <p:nvPicPr>
          <p:cNvPr id="8" name="Picture 7"/>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3237259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a:blip r:embed="rId4"/>
          <a:stretch>
            <a:fillRect/>
          </a:stretch>
        </p:blipFill>
        <p:spPr>
          <a:xfrm flipH="1">
            <a:off x="-388228" y="-371638"/>
            <a:ext cx="4061420" cy="1589968"/>
          </a:xfrm>
          <a:prstGeom prst="rect">
            <a:avLst/>
          </a:prstGeom>
        </p:spPr>
      </p:pic>
      <p:sp>
        <p:nvSpPr>
          <p:cNvPr id="2" name="TextBox 1"/>
          <p:cNvSpPr txBox="1"/>
          <p:nvPr/>
        </p:nvSpPr>
        <p:spPr>
          <a:xfrm>
            <a:off x="1307042" y="543795"/>
            <a:ext cx="1763706" cy="646331"/>
          </a:xfrm>
          <a:prstGeom prst="rect">
            <a:avLst/>
          </a:prstGeom>
          <a:noFill/>
        </p:spPr>
        <p:txBody>
          <a:bodyPr wrap="square" rtlCol="0">
            <a:spAutoFit/>
          </a:bodyPr>
          <a:lstStyle/>
          <a:p>
            <a:r>
              <a:rPr lang="en-US" sz="3600" b="1" dirty="0" err="1">
                <a:solidFill>
                  <a:schemeClr val="bg1"/>
                </a:solidFill>
                <a:latin typeface="UTM Avo" panose="02040603050506020204" pitchFamily="18" charset="0"/>
              </a:rPr>
              <a:t>Ví</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dụ</a:t>
            </a:r>
            <a:r>
              <a:rPr lang="en-US" sz="3600" b="1" dirty="0">
                <a:solidFill>
                  <a:schemeClr val="bg1"/>
                </a:solidFill>
                <a:latin typeface="UTM Avo" panose="02040603050506020204" pitchFamily="18" charset="0"/>
              </a:rPr>
              <a:t>:</a:t>
            </a:r>
          </a:p>
        </p:txBody>
      </p:sp>
      <p:sp>
        <p:nvSpPr>
          <p:cNvPr id="3" name="TextBox 2"/>
          <p:cNvSpPr txBox="1"/>
          <p:nvPr/>
        </p:nvSpPr>
        <p:spPr>
          <a:xfrm>
            <a:off x="649204" y="1218330"/>
            <a:ext cx="10992336" cy="5170646"/>
          </a:xfrm>
          <a:prstGeom prst="rect">
            <a:avLst/>
          </a:prstGeom>
          <a:noFill/>
        </p:spPr>
        <p:txBody>
          <a:bodyPr wrap="square" rtlCol="0">
            <a:spAutoFit/>
          </a:bodyPr>
          <a:lstStyle/>
          <a:p>
            <a:pPr algn="just">
              <a:spcBef>
                <a:spcPts val="600"/>
              </a:spcBef>
              <a:spcAft>
                <a:spcPts val="600"/>
              </a:spcAft>
            </a:pPr>
            <a:r>
              <a:rPr lang="vi-VN" sz="2800" dirty="0">
                <a:solidFill>
                  <a:srgbClr val="000000"/>
                </a:solidFill>
                <a:latin typeface="OpenSans"/>
              </a:rPr>
              <a:t>- Em thích câu chuyện: </a:t>
            </a:r>
            <a:r>
              <a:rPr lang="vi-VN" sz="2800" dirty="0">
                <a:solidFill>
                  <a:srgbClr val="002060"/>
                </a:solidFill>
                <a:latin typeface="OpenSans"/>
              </a:rPr>
              <a:t>Bó đũa</a:t>
            </a:r>
          </a:p>
          <a:p>
            <a:pPr algn="just">
              <a:spcBef>
                <a:spcPts val="600"/>
              </a:spcBef>
              <a:spcAft>
                <a:spcPts val="600"/>
              </a:spcAft>
            </a:pPr>
            <a:r>
              <a:rPr lang="vi-VN" sz="2800" dirty="0">
                <a:solidFill>
                  <a:srgbClr val="000000"/>
                </a:solidFill>
                <a:latin typeface="OpenSans"/>
              </a:rPr>
              <a:t>- Câu chuyện đó em được nghe mẹ kể.</a:t>
            </a:r>
          </a:p>
          <a:p>
            <a:pPr algn="just">
              <a:spcBef>
                <a:spcPts val="600"/>
              </a:spcBef>
              <a:spcAft>
                <a:spcPts val="600"/>
              </a:spcAft>
            </a:pPr>
            <a:r>
              <a:rPr lang="vi-VN" sz="2800" dirty="0">
                <a:solidFill>
                  <a:srgbClr val="000000"/>
                </a:solidFill>
                <a:latin typeface="OpenSans"/>
              </a:rPr>
              <a:t>- Em thích câu chuyện vì: </a:t>
            </a:r>
          </a:p>
          <a:p>
            <a:pPr algn="just">
              <a:spcBef>
                <a:spcPts val="600"/>
              </a:spcBef>
              <a:spcAft>
                <a:spcPts val="600"/>
              </a:spcAft>
            </a:pPr>
            <a:r>
              <a:rPr lang="vi-VN" sz="2800" dirty="0">
                <a:solidFill>
                  <a:srgbClr val="000000"/>
                </a:solidFill>
                <a:latin typeface="OpenSans"/>
              </a:rPr>
              <a:t>+ Nội dung: Qua câu chuyện, người cha muốn khuyên các con rằng: “Chia lẻ ra thì yếu, hợp lại thì mạnh. Thế nên anh em trong nhà phải biết yêu thương, đùm bọc và đoàn kết với nhau.”</a:t>
            </a:r>
          </a:p>
          <a:p>
            <a:pPr algn="just">
              <a:spcBef>
                <a:spcPts val="600"/>
              </a:spcBef>
              <a:spcAft>
                <a:spcPts val="600"/>
              </a:spcAft>
            </a:pPr>
            <a:r>
              <a:rPr lang="vi-VN" sz="2800" dirty="0">
                <a:solidFill>
                  <a:srgbClr val="000000"/>
                </a:solidFill>
                <a:latin typeface="OpenSans"/>
              </a:rPr>
              <a:t>+ Nhân vật: Người cha trong câu chuyện là một nhân vật có vai trò rất quan trọng.</a:t>
            </a:r>
          </a:p>
          <a:p>
            <a:pPr algn="just">
              <a:spcBef>
                <a:spcPts val="600"/>
              </a:spcBef>
              <a:spcAft>
                <a:spcPts val="600"/>
              </a:spcAft>
            </a:pPr>
            <a:r>
              <a:rPr lang="vi-VN" sz="2800" dirty="0">
                <a:solidFill>
                  <a:srgbClr val="000000"/>
                </a:solidFill>
                <a:latin typeface="OpenSans"/>
              </a:rPr>
              <a:t>+ Chi tiết: “Người cha bèn cởi bó đũa ra, rồi thong thả bẻ gãy từng chiếc một cách dễ dàng.”</a:t>
            </a:r>
            <a:endParaRPr lang="vi-VN" sz="2800" b="0" i="0" dirty="0">
              <a:solidFill>
                <a:srgbClr val="000000"/>
              </a:solidFill>
              <a:effectLst/>
              <a:latin typeface="OpenSans"/>
            </a:endParaRPr>
          </a:p>
        </p:txBody>
      </p:sp>
      <p:pic>
        <p:nvPicPr>
          <p:cNvPr id="6" name="Picture 5"/>
          <p:cNvPicPr>
            <a:picLocks noChangeAspect="1"/>
          </p:cNvPicPr>
          <p:nvPr/>
        </p:nvPicPr>
        <p:blipFill rotWithShape="1">
          <a:blip r:embed="rId5"/>
          <a:srcRect b="63158"/>
          <a:stretch/>
        </p:blipFill>
        <p:spPr>
          <a:xfrm flipH="1">
            <a:off x="10322555" y="-1"/>
            <a:ext cx="1752791" cy="454661"/>
          </a:xfrm>
          <a:prstGeom prst="rect">
            <a:avLst/>
          </a:prstGeom>
        </p:spPr>
      </p:pic>
      <p:pic>
        <p:nvPicPr>
          <p:cNvPr id="8" name="Picture 7"/>
          <p:cNvPicPr>
            <a:picLocks noChangeAspect="1"/>
          </p:cNvPicPr>
          <p:nvPr/>
        </p:nvPicPr>
        <p:blipFill>
          <a:blip r:embed="rId6"/>
          <a:stretch>
            <a:fillRect/>
          </a:stretch>
        </p:blipFill>
        <p:spPr>
          <a:xfrm>
            <a:off x="-162341" y="7532239"/>
            <a:ext cx="11709113" cy="2860109"/>
          </a:xfrm>
          <a:prstGeom prst="rect">
            <a:avLst/>
          </a:prstGeom>
        </p:spPr>
      </p:pic>
      <p:pic>
        <p:nvPicPr>
          <p:cNvPr id="9" name="Picture 8"/>
          <p:cNvPicPr>
            <a:picLocks noChangeAspect="1"/>
          </p:cNvPicPr>
          <p:nvPr/>
        </p:nvPicPr>
        <p:blipFill>
          <a:blip r:embed="rId6"/>
          <a:stretch>
            <a:fillRect/>
          </a:stretch>
        </p:blipFill>
        <p:spPr>
          <a:xfrm>
            <a:off x="-9941" y="7684639"/>
            <a:ext cx="11709113" cy="2860109"/>
          </a:xfrm>
          <a:prstGeom prst="rect">
            <a:avLst/>
          </a:prstGeom>
        </p:spPr>
      </p:pic>
      <p:pic>
        <p:nvPicPr>
          <p:cNvPr id="10" name="Picture 9"/>
          <p:cNvPicPr>
            <a:picLocks noChangeAspect="1"/>
          </p:cNvPicPr>
          <p:nvPr/>
        </p:nvPicPr>
        <p:blipFill>
          <a:blip r:embed="rId6"/>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180969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8426" y="572603"/>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2. Tìm ý</a:t>
            </a:r>
          </a:p>
        </p:txBody>
      </p:sp>
      <p:sp>
        <p:nvSpPr>
          <p:cNvPr id="4" name="TextBox 3"/>
          <p:cNvSpPr txBox="1"/>
          <p:nvPr/>
        </p:nvSpPr>
        <p:spPr>
          <a:xfrm>
            <a:off x="788426" y="1109752"/>
            <a:ext cx="2036662" cy="646331"/>
          </a:xfrm>
          <a:prstGeom prst="rect">
            <a:avLst/>
          </a:prstGeom>
          <a:noFill/>
        </p:spPr>
        <p:txBody>
          <a:bodyPr wrap="square" rtlCol="0">
            <a:spAutoFit/>
          </a:bodyPr>
          <a:lstStyle/>
          <a:p>
            <a:r>
              <a:rPr lang="en-US" sz="3600">
                <a:solidFill>
                  <a:srgbClr val="FF0066"/>
                </a:solidFill>
                <a:latin typeface="UTM Avo" panose="02040603050506020204" pitchFamily="18" charset="0"/>
              </a:rPr>
              <a:t>G:</a:t>
            </a:r>
          </a:p>
        </p:txBody>
      </p:sp>
      <p:graphicFrame>
        <p:nvGraphicFramePr>
          <p:cNvPr id="5" name="Table 4"/>
          <p:cNvGraphicFramePr>
            <a:graphicFrameLocks noGrp="1"/>
          </p:cNvGraphicFramePr>
          <p:nvPr>
            <p:extLst>
              <p:ext uri="{D42A27DB-BD31-4B8C-83A1-F6EECF244321}">
                <p14:modId xmlns:p14="http://schemas.microsoft.com/office/powerpoint/2010/main" val="2179918218"/>
              </p:ext>
            </p:extLst>
          </p:nvPr>
        </p:nvGraphicFramePr>
        <p:xfrm>
          <a:off x="883962" y="1833491"/>
          <a:ext cx="10279908" cy="3688080"/>
        </p:xfrm>
        <a:graphic>
          <a:graphicData uri="http://schemas.openxmlformats.org/drawingml/2006/table">
            <a:tbl>
              <a:tblPr firstRow="1" bandRow="1">
                <a:tableStyleId>{D7AC3CCA-C797-4891-BE02-D94E43425B78}</a:tableStyleId>
              </a:tblPr>
              <a:tblGrid>
                <a:gridCol w="2309616">
                  <a:extLst>
                    <a:ext uri="{9D8B030D-6E8A-4147-A177-3AD203B41FA5}">
                      <a16:colId xmlns:a16="http://schemas.microsoft.com/office/drawing/2014/main" val="888834826"/>
                    </a:ext>
                  </a:extLst>
                </a:gridCol>
                <a:gridCol w="7970292">
                  <a:extLst>
                    <a:ext uri="{9D8B030D-6E8A-4147-A177-3AD203B41FA5}">
                      <a16:colId xmlns:a16="http://schemas.microsoft.com/office/drawing/2014/main" val="1747269681"/>
                    </a:ext>
                  </a:extLst>
                </a:gridCol>
              </a:tblGrid>
              <a:tr h="370840">
                <a:tc>
                  <a:txBody>
                    <a:bodyPr/>
                    <a:lstStyle/>
                    <a:p>
                      <a:pPr algn="ctr"/>
                      <a:r>
                        <a:rPr lang="en-US" sz="3200">
                          <a:latin typeface="UTM Avo" panose="02040603050506020204" pitchFamily="18" charset="0"/>
                        </a:rPr>
                        <a:t>Mở</a:t>
                      </a:r>
                      <a:r>
                        <a:rPr lang="en-US" sz="3200" baseline="0">
                          <a:latin typeface="UTM Avo" panose="02040603050506020204" pitchFamily="18" charset="0"/>
                        </a:rPr>
                        <a:t> đầu </a:t>
                      </a:r>
                      <a:endParaRPr lang="en-US" sz="3200">
                        <a:latin typeface="UTM Avo" panose="02040603050506020204" pitchFamily="18" charset="0"/>
                      </a:endParaRPr>
                    </a:p>
                  </a:txBody>
                  <a:tcPr anchor="ctr">
                    <a:solidFill>
                      <a:srgbClr val="33CCCC"/>
                    </a:solidFill>
                  </a:tcPr>
                </a:tc>
                <a:tc>
                  <a:txBody>
                    <a:bodyPr/>
                    <a:lstStyle/>
                    <a:p>
                      <a:pPr algn="just"/>
                      <a:r>
                        <a:rPr lang="en-US" sz="3200" b="0">
                          <a:latin typeface="UTM Avo" panose="02040603050506020204" pitchFamily="18" charset="0"/>
                        </a:rPr>
                        <a:t>Giới thiệu</a:t>
                      </a:r>
                      <a:r>
                        <a:rPr lang="en-US" sz="3200" b="0" baseline="0">
                          <a:latin typeface="UTM Avo" panose="02040603050506020204" pitchFamily="18" charset="0"/>
                        </a:rPr>
                        <a:t> tên câu chuyện và nêu ý kiến chung về câu chuyện.</a:t>
                      </a:r>
                      <a:endParaRPr lang="en-US" sz="3200" b="0">
                        <a:latin typeface="UTM Avo" panose="02040603050506020204" pitchFamily="18" charset="0"/>
                      </a:endParaRPr>
                    </a:p>
                  </a:txBody>
                  <a:tcPr>
                    <a:solidFill>
                      <a:schemeClr val="bg1"/>
                    </a:solidFill>
                  </a:tcPr>
                </a:tc>
                <a:extLst>
                  <a:ext uri="{0D108BD9-81ED-4DB2-BD59-A6C34878D82A}">
                    <a16:rowId xmlns:a16="http://schemas.microsoft.com/office/drawing/2014/main" val="737802301"/>
                  </a:ext>
                </a:extLst>
              </a:tr>
              <a:tr h="370840">
                <a:tc>
                  <a:txBody>
                    <a:bodyPr/>
                    <a:lstStyle/>
                    <a:p>
                      <a:pPr algn="ctr"/>
                      <a:r>
                        <a:rPr lang="en-US" sz="3200" b="1">
                          <a:latin typeface="UTM Avo" panose="02040603050506020204" pitchFamily="18" charset="0"/>
                        </a:rPr>
                        <a:t>Triển khai</a:t>
                      </a:r>
                    </a:p>
                  </a:txBody>
                  <a:tcPr anchor="ctr">
                    <a:solidFill>
                      <a:srgbClr val="33CCCC"/>
                    </a:solidFill>
                  </a:tcPr>
                </a:tc>
                <a:tc>
                  <a:txBody>
                    <a:bodyPr/>
                    <a:lstStyle/>
                    <a:p>
                      <a:pPr algn="just"/>
                      <a:r>
                        <a:rPr lang="en-US" sz="3200">
                          <a:latin typeface="UTM Avo" panose="02040603050506020204" pitchFamily="18" charset="0"/>
                        </a:rPr>
                        <a:t>Nêu</a:t>
                      </a:r>
                      <a:r>
                        <a:rPr lang="en-US" sz="3200" baseline="0">
                          <a:latin typeface="UTM Avo" panose="02040603050506020204" pitchFamily="18" charset="0"/>
                        </a:rPr>
                        <a:t> một hoặc một số lí do yêu thích câu chuyện, chọn dẫn chứng cụ thể giúp người đọc hiểu rõ lí do yêu thích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391538513"/>
                  </a:ext>
                </a:extLst>
              </a:tr>
              <a:tr h="370840">
                <a:tc>
                  <a:txBody>
                    <a:bodyPr/>
                    <a:lstStyle/>
                    <a:p>
                      <a:pPr algn="ctr"/>
                      <a:r>
                        <a:rPr lang="en-US" sz="3200" b="1">
                          <a:latin typeface="UTM Avo" panose="02040603050506020204" pitchFamily="18" charset="0"/>
                        </a:rPr>
                        <a:t>Kết thúc</a:t>
                      </a:r>
                      <a:r>
                        <a:rPr lang="en-US" sz="3200" b="1" baseline="0">
                          <a:latin typeface="UTM Avo" panose="02040603050506020204" pitchFamily="18" charset="0"/>
                        </a:rPr>
                        <a:t> </a:t>
                      </a:r>
                      <a:endParaRPr lang="en-US" sz="3200" b="1">
                        <a:latin typeface="UTM Avo" panose="02040603050506020204" pitchFamily="18" charset="0"/>
                      </a:endParaRPr>
                    </a:p>
                  </a:txBody>
                  <a:tcPr anchor="ctr">
                    <a:solidFill>
                      <a:srgbClr val="33CCCC"/>
                    </a:solidFill>
                  </a:tcPr>
                </a:tc>
                <a:tc>
                  <a:txBody>
                    <a:bodyPr/>
                    <a:lstStyle/>
                    <a:p>
                      <a:pPr algn="just"/>
                      <a:r>
                        <a:rPr lang="en-US" sz="3200">
                          <a:latin typeface="UTM Avo" panose="02040603050506020204" pitchFamily="18" charset="0"/>
                        </a:rPr>
                        <a:t>Khẳng định</a:t>
                      </a:r>
                      <a:r>
                        <a:rPr lang="en-US" sz="3200" baseline="0">
                          <a:latin typeface="UTM Avo" panose="02040603050506020204" pitchFamily="18" charset="0"/>
                        </a:rPr>
                        <a:t> lại ý kiến của em đối với câu chuyện.</a:t>
                      </a:r>
                      <a:endParaRPr lang="en-US" sz="3200">
                        <a:latin typeface="UTM Avo" panose="02040603050506020204" pitchFamily="18" charset="0"/>
                      </a:endParaRPr>
                    </a:p>
                  </a:txBody>
                  <a:tcPr>
                    <a:solidFill>
                      <a:schemeClr val="bg1"/>
                    </a:solidFill>
                  </a:tcPr>
                </a:tc>
                <a:extLst>
                  <a:ext uri="{0D108BD9-81ED-4DB2-BD59-A6C34878D82A}">
                    <a16:rowId xmlns:a16="http://schemas.microsoft.com/office/drawing/2014/main" val="1126699776"/>
                  </a:ext>
                </a:extLst>
              </a:tr>
            </a:tbl>
          </a:graphicData>
        </a:graphic>
      </p:graphicFrame>
      <p:pic>
        <p:nvPicPr>
          <p:cNvPr id="6" name="Picture 5"/>
          <p:cNvPicPr>
            <a:picLocks noChangeAspect="1"/>
          </p:cNvPicPr>
          <p:nvPr/>
        </p:nvPicPr>
        <p:blipFill rotWithShape="1">
          <a:blip r:embed="rId3"/>
          <a:srcRect l="58777" t="54902"/>
          <a:stretch/>
        </p:blipFill>
        <p:spPr>
          <a:xfrm flipH="1">
            <a:off x="0" y="6492240"/>
            <a:ext cx="1271016" cy="365760"/>
          </a:xfrm>
          <a:prstGeom prst="rect">
            <a:avLst/>
          </a:prstGeom>
        </p:spPr>
      </p:pic>
      <p:pic>
        <p:nvPicPr>
          <p:cNvPr id="7" name="Picture 6"/>
          <p:cNvPicPr>
            <a:picLocks noChangeAspect="1"/>
          </p:cNvPicPr>
          <p:nvPr/>
        </p:nvPicPr>
        <p:blipFill rotWithShape="1">
          <a:blip r:embed="rId4"/>
          <a:srcRect b="63158"/>
          <a:stretch/>
        </p:blipFill>
        <p:spPr>
          <a:xfrm flipH="1">
            <a:off x="10322554" y="-1"/>
            <a:ext cx="1752791" cy="406401"/>
          </a:xfrm>
          <a:prstGeom prst="rect">
            <a:avLst/>
          </a:prstGeom>
        </p:spPr>
      </p:pic>
      <p:pic>
        <p:nvPicPr>
          <p:cNvPr id="8" name="Picture 7"/>
          <p:cNvPicPr>
            <a:picLocks noChangeAspect="1"/>
          </p:cNvPicPr>
          <p:nvPr/>
        </p:nvPicPr>
        <p:blipFill>
          <a:blip r:embed="rId5"/>
          <a:stretch>
            <a:fillRect/>
          </a:stretch>
        </p:blipFill>
        <p:spPr>
          <a:xfrm>
            <a:off x="-162341" y="7532239"/>
            <a:ext cx="11709113" cy="2860109"/>
          </a:xfrm>
          <a:prstGeom prst="rect">
            <a:avLst/>
          </a:prstGeom>
        </p:spPr>
      </p:pic>
      <p:pic>
        <p:nvPicPr>
          <p:cNvPr id="9" name="Picture 8"/>
          <p:cNvPicPr>
            <a:picLocks noChangeAspect="1"/>
          </p:cNvPicPr>
          <p:nvPr/>
        </p:nvPicPr>
        <p:blipFill>
          <a:blip r:embed="rId5"/>
          <a:stretch>
            <a:fillRect/>
          </a:stretch>
        </p:blipFill>
        <p:spPr>
          <a:xfrm>
            <a:off x="-3142464" y="-259884"/>
            <a:ext cx="2980123" cy="2860109"/>
          </a:xfrm>
          <a:prstGeom prst="rect">
            <a:avLst/>
          </a:prstGeom>
        </p:spPr>
      </p:pic>
    </p:spTree>
    <p:extLst>
      <p:ext uri="{BB962C8B-B14F-4D97-AF65-F5344CB8AC3E}">
        <p14:creationId xmlns:p14="http://schemas.microsoft.com/office/powerpoint/2010/main" val="240869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TotalTime>
  <Words>403</Words>
  <Application>Microsoft Office PowerPoint</Application>
  <PresentationFormat>Widescreen</PresentationFormat>
  <Paragraphs>57</Paragraphs>
  <Slides>19</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Open Sans</vt:lpstr>
      <vt:lpstr>UTM Colossalis</vt:lpstr>
      <vt:lpstr>UTM Showcard</vt:lpstr>
      <vt:lpstr>Amazone</vt:lpstr>
      <vt:lpstr>标小智龙珠体</vt:lpstr>
      <vt:lpstr>Times New Roman</vt:lpstr>
      <vt:lpstr>UTM Habano</vt:lpstr>
      <vt:lpstr>SVN-Newton</vt:lpstr>
      <vt:lpstr>#9Slide05 Aphrodite Pro</vt:lpstr>
      <vt:lpstr>Arial</vt:lpstr>
      <vt:lpstr>OpenSans</vt:lpstr>
      <vt:lpstr>阿里巴巴普惠体</vt:lpstr>
      <vt:lpstr>#9Slide05 Fourth Medium</vt:lpstr>
      <vt:lpstr>#9Slide07 HoneyCream</vt:lpstr>
      <vt:lpstr>UTM Avo</vt:lpstr>
      <vt:lpstr>Chango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Techsi.vn</cp:lastModifiedBy>
  <cp:revision>37</cp:revision>
  <dcterms:created xsi:type="dcterms:W3CDTF">2023-07-09T15:05:31Z</dcterms:created>
  <dcterms:modified xsi:type="dcterms:W3CDTF">2023-09-12T01:28:43Z</dcterms:modified>
  <cp:version>MNT37</cp:version>
</cp:coreProperties>
</file>