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72" r:id="rId4"/>
    <p:sldId id="274" r:id="rId5"/>
    <p:sldId id="275" r:id="rId6"/>
    <p:sldId id="271" r:id="rId7"/>
    <p:sldId id="269" r:id="rId8"/>
    <p:sldId id="257" r:id="rId9"/>
    <p:sldId id="258" r:id="rId10"/>
    <p:sldId id="259" r:id="rId11"/>
    <p:sldId id="260" r:id="rId12"/>
    <p:sldId id="261" r:id="rId13"/>
    <p:sldId id="262" r:id="rId14"/>
    <p:sldId id="263" r:id="rId15"/>
    <p:sldId id="264" r:id="rId16"/>
    <p:sldId id="266" r:id="rId17"/>
    <p:sldId id="265" r:id="rId18"/>
    <p:sldId id="267" r:id="rId19"/>
    <p:sldId id="268" r:id="rId20"/>
  </p:sldIdLst>
  <p:sldSz cx="12192000" cy="6858000"/>
  <p:notesSz cx="6858000" cy="9144000"/>
  <p:embeddedFontLst>
    <p:embeddedFont>
      <p:font typeface="#9Slide05 Angelline" panose="020B060402020202020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p:scale>
          <a:sx n="62" d="100"/>
          <a:sy n="62" d="100"/>
        </p:scale>
        <p:origin x="1056"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542B01-5277-4AD0-B1D5-96CD53304838}"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542B01-5277-4AD0-B1D5-96CD53304838}"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542B01-5277-4AD0-B1D5-96CD53304838}"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542B01-5277-4AD0-B1D5-96CD53304838}"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542B01-5277-4AD0-B1D5-96CD53304838}"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8/14/2023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microsoft.com/office/2007/relationships/hdphoto" Target="../media/hdphoto1.wdp"/><Relationship Id="rId3" Type="http://schemas.openxmlformats.org/officeDocument/2006/relationships/image" Target="../media/image25.png"/><Relationship Id="rId21" Type="http://schemas.openxmlformats.org/officeDocument/2006/relationships/image" Target="../media/image42.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5.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4.png"/><Relationship Id="rId10" Type="http://schemas.openxmlformats.org/officeDocument/2006/relationships/image" Target="../media/image32.png"/><Relationship Id="rId19"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audio" Target="../media/media2.mp3"/><Relationship Id="rId9" Type="http://schemas.openxmlformats.org/officeDocument/2006/relationships/image" Target="../media/image14.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6.png"/><Relationship Id="rId5" Type="http://schemas.openxmlformats.org/officeDocument/2006/relationships/slideLayout" Target="../slideLayouts/slideLayout2.xml"/><Relationship Id="rId15" Type="http://schemas.openxmlformats.org/officeDocument/2006/relationships/image" Target="../media/image12.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15.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
        <p:nvSpPr>
          <p:cNvPr id="7" name="圆角矩形 17">
            <a:extLst>
              <a:ext uri="{FF2B5EF4-FFF2-40B4-BE49-F238E27FC236}">
                <a16:creationId xmlns:a16="http://schemas.microsoft.com/office/drawing/2014/main" id="{A8E535DF-15BD-D423-EF0C-7F74D154BE25}"/>
              </a:ext>
            </a:extLst>
          </p:cNvPr>
          <p:cNvSpPr/>
          <p:nvPr/>
        </p:nvSpPr>
        <p:spPr>
          <a:xfrm>
            <a:off x="2903537" y="751974"/>
            <a:ext cx="8313134" cy="4646504"/>
          </a:xfrm>
          <a:prstGeom prst="roundRect">
            <a:avLst>
              <a:gd name="adj" fmla="val 666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8" name="Picture 7"/>
          <p:cNvPicPr>
            <a:picLocks noChangeAspect="1"/>
          </p:cNvPicPr>
          <p:nvPr/>
        </p:nvPicPr>
        <p:blipFill>
          <a:blip r:embed="rId3"/>
          <a:stretch>
            <a:fillRect/>
          </a:stretch>
        </p:blipFill>
        <p:spPr>
          <a:xfrm>
            <a:off x="3673374" y="882322"/>
            <a:ext cx="6437934" cy="1243692"/>
          </a:xfrm>
          <a:prstGeom prst="rect">
            <a:avLst/>
          </a:prstGeom>
        </p:spPr>
      </p:pic>
      <p:sp>
        <p:nvSpPr>
          <p:cNvPr id="9" name="Rectangle 8"/>
          <p:cNvSpPr/>
          <p:nvPr/>
        </p:nvSpPr>
        <p:spPr>
          <a:xfrm>
            <a:off x="7916007" y="4226239"/>
            <a:ext cx="1803699" cy="707886"/>
          </a:xfrm>
          <a:prstGeom prst="rect">
            <a:avLst/>
          </a:prstGeom>
        </p:spPr>
        <p:txBody>
          <a:bodyPr wrap="none">
            <a:spAutoFit/>
          </a:bodyPr>
          <a:lstStyle/>
          <a:p>
            <a:r>
              <a:rPr lang="vi-VN" sz="4000" b="1" dirty="0">
                <a:solidFill>
                  <a:srgbClr val="C00000"/>
                </a:solidFill>
                <a:latin typeface="#9Slide05 Angelline" pitchFamily="2" charset="0"/>
              </a:rPr>
              <a:t>(Tiết 1)</a:t>
            </a:r>
            <a:endParaRPr lang="en-US" sz="4000" dirty="0"/>
          </a:p>
        </p:txBody>
      </p:sp>
      <p:pic>
        <p:nvPicPr>
          <p:cNvPr id="10" name="Picture 9"/>
          <p:cNvPicPr>
            <a:picLocks noChangeAspect="1"/>
          </p:cNvPicPr>
          <p:nvPr/>
        </p:nvPicPr>
        <p:blipFill>
          <a:blip r:embed="rId4"/>
          <a:stretch>
            <a:fillRect/>
          </a:stretch>
        </p:blipFill>
        <p:spPr>
          <a:xfrm>
            <a:off x="2792534" y="2137873"/>
            <a:ext cx="8535140" cy="2103302"/>
          </a:xfrm>
          <a:prstGeom prst="rect">
            <a:avLst/>
          </a:prstGeom>
        </p:spPr>
      </p:pic>
    </p:spTree>
    <p:extLst>
      <p:ext uri="{BB962C8B-B14F-4D97-AF65-F5344CB8AC3E}">
        <p14:creationId xmlns:p14="http://schemas.microsoft.com/office/powerpoint/2010/main" val="17312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1641932" y="869008"/>
            <a:ext cx="7344405" cy="1633903"/>
          </a:xfrm>
          <a:solidFill>
            <a:schemeClr val="bg1"/>
          </a:solidFill>
        </p:spPr>
        <p:txBody>
          <a:bodyPr/>
          <a:lstStyle/>
          <a:p>
            <a:br>
              <a:rPr lang="en-US" sz="5333" b="1" dirty="0">
                <a:latin typeface="UTM Avo" panose="02040603050506020204" pitchFamily="18" charset="0"/>
              </a:rPr>
            </a:br>
            <a:r>
              <a:rPr lang="vi-VN" sz="5333" b="1" dirty="0">
                <a:solidFill>
                  <a:srgbClr val="002060"/>
                </a:solidFill>
                <a:latin typeface="UTM Avo" panose="02040603050506020204" pitchFamily="18" charset="0"/>
              </a:rPr>
              <a:t>25 000 + 30 000 = ?</a:t>
            </a:r>
            <a:endParaRPr lang="en-US" sz="5333"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5 50</a:t>
              </a:r>
              <a:r>
                <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28 000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a:solidFill>
                    <a:srgbClr val="002060"/>
                  </a:solidFill>
                  <a:latin typeface="UTM Avo" panose="02040603050506020204" pitchFamily="18" charset="0"/>
                </a:rPr>
                <a:t>55 00</a:t>
              </a:r>
              <a:r>
                <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rPr>
                <a:t>0</a:t>
              </a: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280 000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6" name="sai-1.wav"/>
                                        </p:tgtEl>
                                      </p:cMediaNode>
                                    </p:audio>
                                  </p:subTnLst>
                                </p:cTn>
                              </p:par>
                              <p:par>
                                <p:cTn id="41" presetID="1" presetClass="mediacall" presetSubtype="0" fill="hold" nodeType="withEffect">
                                  <p:stCondLst>
                                    <p:cond delay="0"/>
                                  </p:stCondLst>
                                  <p:childTnLst>
                                    <p:cmd type="call" cmd="playFrom(0.0)">
                                      <p:cBhvr>
                                        <p:cTn id="42" dur="417" fill="hold"/>
                                        <p:tgtEl>
                                          <p:spTgt spid="21"/>
                                        </p:tgtEl>
                                      </p:cBhvr>
                                    </p:cmd>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par>
                                <p:cTn id="51" presetID="1" presetClass="mediacall" presetSubtype="0" fill="hold" nodeType="withEffect">
                                  <p:stCondLst>
                                    <p:cond delay="0"/>
                                  </p:stCondLst>
                                  <p:childTnLst>
                                    <p:cmd type="call" cmd="playFrom(0.0)">
                                      <p:cBhvr>
                                        <p:cTn id="52" dur="417" fill="hold"/>
                                        <p:tgtEl>
                                          <p:spTgt spid="23"/>
                                        </p:tgtEl>
                                      </p:cBhvr>
                                    </p:cmd>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6" name="sai-1.wav"/>
                                        </p:tgtEl>
                                      </p:cMediaNode>
                                    </p:audio>
                                  </p:subTnLst>
                                </p:cTn>
                              </p:par>
                              <p:par>
                                <p:cTn id="61" presetID="1" presetClass="mediacall" presetSubtype="0" fill="hold" nodeType="withEffect">
                                  <p:stCondLst>
                                    <p:cond delay="0"/>
                                  </p:stCondLst>
                                  <p:childTnLst>
                                    <p:cmd type="call" cmd="playFrom(0.0)">
                                      <p:cBhvr>
                                        <p:cTn id="62" dur="417" fill="hold"/>
                                        <p:tgtEl>
                                          <p:spTgt spid="22"/>
                                        </p:tgtEl>
                                      </p:cBhvr>
                                    </p:cmd>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par>
                                <p:cTn id="71" presetID="1" presetClass="mediacall" presetSubtype="0" fill="hold" nodeType="withEffect">
                                  <p:stCondLst>
                                    <p:cond delay="0"/>
                                  </p:stCondLst>
                                  <p:childTnLst>
                                    <p:cmd type="call" cmd="playFrom(0.0)">
                                      <p:cBhvr>
                                        <p:cTn id="72" dur="5276" fill="hold"/>
                                        <p:tgtEl>
                                          <p:spTgt spid="20"/>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20"/>
                </p:tgtEl>
              </p:cMediaNode>
            </p:audio>
            <p:audio>
              <p:cMediaNode vol="80000" mute="1">
                <p:cTn id="74" fill="hold" display="0">
                  <p:stCondLst>
                    <p:cond delay="indefinite"/>
                  </p:stCondLst>
                  <p:endCondLst>
                    <p:cond evt="onStopAudio" delay="0">
                      <p:tgtEl>
                        <p:sldTgt/>
                      </p:tgtEl>
                    </p:cond>
                  </p:endCondLst>
                </p:cTn>
                <p:tgtEl>
                  <p:spTgt spid="21"/>
                </p:tgtEl>
              </p:cMediaNode>
            </p:audio>
            <p:audio>
              <p:cMediaNode vol="80000">
                <p:cTn id="75" fill="hold" display="0">
                  <p:stCondLst>
                    <p:cond delay="indefinite"/>
                  </p:stCondLst>
                  <p:endCondLst>
                    <p:cond evt="onStopAudio" delay="0">
                      <p:tgtEl>
                        <p:sldTgt/>
                      </p:tgtEl>
                    </p:cond>
                  </p:endCondLst>
                </p:cTn>
                <p:tgtEl>
                  <p:spTgt spid="22"/>
                </p:tgtEl>
              </p:cMediaNode>
            </p:audio>
            <p:audio>
              <p:cMediaNode vol="80000">
                <p:cTn id="76" fill="hold" display="0">
                  <p:stCondLst>
                    <p:cond delay="indefinite"/>
                  </p:stCondLst>
                  <p:endCondLst>
                    <p:cond evt="onStopAudio" delay="0">
                      <p:tgtEl>
                        <p:sldTgt/>
                      </p:tgtEl>
                    </p:cond>
                  </p:endCondLst>
                </p:cTn>
                <p:tgtEl>
                  <p:spTgt spid="23"/>
                </p:tgtEl>
              </p:cMediaNode>
            </p:audio>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5"/>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lstStyle/>
          <a:p>
            <a:r>
              <a:rPr lang="vi-VN" sz="5000" b="1" dirty="0">
                <a:solidFill>
                  <a:srgbClr val="002060"/>
                </a:solidFill>
                <a:latin typeface="UTM Avo" panose="02040603050506020204" pitchFamily="18" charset="0"/>
              </a:rPr>
              <a:t>46 000 + 4 000 + 9 000 =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59 000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5 900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7"/>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a:solidFill>
                    <a:srgbClr val="002060"/>
                  </a:solidFill>
                  <a:latin typeface="UTM Avo" panose="02040603050506020204" pitchFamily="18" charset="0"/>
                </a:rPr>
                <a:t>69 000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8"/>
            <a:stretch>
              <a:fillRect/>
            </a:stretch>
          </p:blipFill>
          <p:spPr>
            <a:xfrm>
              <a:off x="4437224" y="3722565"/>
              <a:ext cx="1402094" cy="1546343"/>
            </a:xfrm>
            <a:prstGeom prst="rect">
              <a:avLst/>
            </a:prstGeom>
          </p:spPr>
        </p:pic>
      </p:grpSp>
      <p:pic>
        <p:nvPicPr>
          <p:cNvPr id="17" name="Picture 16">
            <a:hlinkClick r:id="rId9"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6 </a:t>
              </a:r>
              <a:r>
                <a:rPr lang="vi-VN" sz="5333" b="1" kern="0" noProof="0" dirty="0">
                  <a:solidFill>
                    <a:srgbClr val="002060"/>
                  </a:solidFill>
                  <a:latin typeface="UTM Avo" panose="02040603050506020204" pitchFamily="18" charset="0"/>
                </a:rPr>
                <a:t>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3"/>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p:cTn display="0" masterRel="sameClick">
                                          <p:stCondLst>
                                            <p:cond evt="begin" delay="0">
                                              <p:tn val="5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4" name="sai-1.wav"/>
                                        </p:tgtEl>
                                      </p:cMediaNode>
                                    </p:audio>
                                  </p:subTnLst>
                                </p:cTn>
                              </p:par>
                              <p:par>
                                <p:cTn id="67" presetID="1" presetClass="mediacall" presetSubtype="0" fill="hold" nodeType="withEffect">
                                  <p:stCondLst>
                                    <p:cond delay="0"/>
                                  </p:stCondLst>
                                  <p:childTnLst>
                                    <p:cmd type="call" cmd="playFrom(0.0)">
                                      <p:cBhvr>
                                        <p:cTn id="68" dur="417" fill="hold"/>
                                        <p:tgtEl>
                                          <p:spTgt spid="20"/>
                                        </p:tgtEl>
                                      </p:cBhvr>
                                    </p:cmd>
                                  </p:childTnLst>
                                </p:cTn>
                              </p:par>
                            </p:childTnLst>
                          </p:cTn>
                        </p:par>
                      </p:childTnLst>
                    </p:cTn>
                  </p:par>
                </p:childTnLst>
              </p:cTn>
              <p:nextCondLst>
                <p:cond evt="onClick" delay="0">
                  <p:tgtEl>
                    <p:spTgt spid="14"/>
                  </p:tgtEl>
                </p:cond>
              </p:nextCondLst>
            </p:seq>
            <p:audio>
              <p:cMediaNode vol="80000">
                <p:cTn id="69" fill="hold" display="0">
                  <p:stCondLst>
                    <p:cond delay="indefinite"/>
                  </p:stCondLst>
                  <p:endCondLst>
                    <p:cond evt="onStopAudio" delay="0">
                      <p:tgtEl>
                        <p:sldTgt/>
                      </p:tgtEl>
                    </p:cond>
                  </p:endCondLst>
                </p:cTn>
                <p:tgtEl>
                  <p:spTgt spid="20"/>
                </p:tgtEl>
              </p:cMediaNode>
            </p:audio>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fontScale="90000"/>
          </a:bodyPr>
          <a:lstStyle/>
          <a:p>
            <a:br>
              <a:rPr lang="en-US" sz="5333" b="1" dirty="0">
                <a:latin typeface="UTM Avo" panose="02040603050506020204" pitchFamily="18" charset="0"/>
              </a:rPr>
            </a:br>
            <a:r>
              <a:rPr lang="vi-VN" sz="5333" b="1" dirty="0">
                <a:solidFill>
                  <a:srgbClr val="002060"/>
                </a:solidFill>
                <a:latin typeface="UTM Avo" panose="02040603050506020204" pitchFamily="18" charset="0"/>
              </a:rPr>
              <a:t>73 000 – 3 000 – 50 000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6 5</a:t>
              </a:r>
              <a:r>
                <a:rPr lang="vi-VN" sz="5333" b="1" kern="0" noProof="0" dirty="0">
                  <a:solidFill>
                    <a:srgbClr val="002060"/>
                  </a:solidFill>
                  <a:latin typeface="UTM Avo" panose="02040603050506020204" pitchFamily="18" charset="0"/>
                </a:rPr>
                <a:t>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65 000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2 000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lstStyle/>
          <a:p>
            <a:r>
              <a:rPr lang="vi-VN" sz="5000" b="1" dirty="0">
                <a:solidFill>
                  <a:srgbClr val="002060"/>
                </a:solidFill>
                <a:latin typeface="UTM Avo" panose="02040603050506020204" pitchFamily="18" charset="0"/>
              </a:rPr>
              <a:t>32 000 + 5 000 - 17 000 =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2 000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1 000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a:solidFill>
                    <a:srgbClr val="002060"/>
                  </a:solidFill>
                  <a:latin typeface="UTM Avo" panose="02040603050506020204" pitchFamily="18" charset="0"/>
                </a:rPr>
                <a:t>10 000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4"/>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5276" fill="hold"/>
                                        <p:tgtEl>
                                          <p:spTgt spid="20"/>
                                        </p:tgtEl>
                                      </p:cBhvr>
                                    </p:cmd>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1"/>
                                        </p:tgtEl>
                                      </p:cBhvr>
                                    </p:cmd>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2"/>
                                        </p:tgtEl>
                                      </p:cBhvr>
                                    </p:cmd>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3"/>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20"/>
                </p:tgtEl>
              </p:cMediaNode>
            </p:audio>
            <p:audio>
              <p:cMediaNode vol="80000" mute="1">
                <p:cTn id="71" fill="hold" display="0">
                  <p:stCondLst>
                    <p:cond delay="indefinite"/>
                  </p:stCondLst>
                  <p:endCondLst>
                    <p:cond evt="onStopAudio" delay="0">
                      <p:tgtEl>
                        <p:sldTgt/>
                      </p:tgtEl>
                    </p:cond>
                  </p:endCondLst>
                </p:cTn>
                <p:tgtEl>
                  <p:spTgt spid="21"/>
                </p:tgtEl>
              </p:cMediaNode>
            </p:audio>
            <p:audio>
              <p:cMediaNode vol="80000">
                <p:cTn id="72" fill="hold" display="0">
                  <p:stCondLst>
                    <p:cond delay="indefinite"/>
                  </p:stCondLst>
                  <p:endCondLst>
                    <p:cond evt="onStopAudio" delay="0">
                      <p:tgtEl>
                        <p:sldTgt/>
                      </p:tgtEl>
                    </p:cond>
                  </p:endCondLst>
                </p:cTn>
                <p:tgtEl>
                  <p:spTgt spid="22"/>
                </p:tgtEl>
              </p:cMediaNode>
            </p:audio>
            <p:audio>
              <p:cMediaNode vol="80000">
                <p:cTn id="73" fill="hold" display="0">
                  <p:stCondLst>
                    <p:cond delay="indefinite"/>
                  </p:stCondLst>
                  <p:endCondLst>
                    <p:cond evt="onStopAudio" delay="0">
                      <p:tgtEl>
                        <p:sldTgt/>
                      </p:tgtEl>
                    </p:cond>
                  </p:endCondLst>
                </p:cTn>
                <p:tgtEl>
                  <p:spTgt spid="23"/>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5000" b="1" kern="0" dirty="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74 528 -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a:t>
            </a:r>
            <a:r>
              <a:rPr lang="vi-VN" sz="5333" b="1" kern="0" dirty="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a:solidFill>
                  <a:srgbClr val="002060"/>
                </a:solidFill>
                <a:latin typeface="UTM Avo" panose="02040603050506020204" pitchFamily="18" charset="0"/>
                <a:sym typeface="Lilita One"/>
              </a:rPr>
              <a:t>8</a:t>
            </a:r>
            <a:r>
              <a:rPr lang="vi-VN" sz="5000" b="1" kern="0" dirty="0">
                <a:solidFill>
                  <a:srgbClr val="002060"/>
                </a:solidFill>
                <a:latin typeface="UTM Avo" panose="02040603050506020204" pitchFamily="18" charset="0"/>
                <a:sym typeface="Lilita One"/>
              </a:rPr>
              <a:t> 254  </a:t>
            </a:r>
          </a:p>
          <a:p>
            <a:pPr lvl="0" algn="ctr" defTabSz="1219170">
              <a:buClr>
                <a:srgbClr val="FFFFFF"/>
              </a:buClr>
              <a:buSzPts val="6000"/>
              <a:defRPr/>
            </a:pPr>
            <a:r>
              <a:rPr lang="vi-VN" sz="5000" b="1" u="sng" kern="0" dirty="0">
                <a:solidFill>
                  <a:srgbClr val="002060"/>
                </a:solidFill>
                <a:latin typeface="UTM Avo" panose="02040603050506020204" pitchFamily="18" charset="0"/>
                <a:sym typeface="Lilita One"/>
              </a:rPr>
              <a:t>6 392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14 646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58 623 + </a:t>
            </a:r>
            <a:r>
              <a:rPr lang="vi-VN" sz="4800" b="1" kern="0" dirty="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p>
          <a:p>
            <a:pPr lvl="0"/>
            <a:r>
              <a:rPr lang="vi-VN" sz="5000" b="1" u="sng" kern="0" dirty="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74 528 - 16 240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74 528</a:t>
            </a:r>
            <a:endPar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16 240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57 670 -  27 000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a:solidFill>
                  <a:srgbClr val="002060"/>
                </a:solidFill>
                <a:latin typeface="UTM Avo" panose="02040603050506020204" pitchFamily="18" charset="0"/>
                <a:sym typeface="Lilita One"/>
              </a:rPr>
              <a:t>= 24 140 + 2 760 </a:t>
            </a:r>
          </a:p>
          <a:p>
            <a:pPr lvl="0"/>
            <a:r>
              <a:rPr lang="vi-VN" sz="4400" b="1" kern="0" dirty="0">
                <a:solidFill>
                  <a:srgbClr val="002060"/>
                </a:solidFill>
                <a:sym typeface="Lilita One"/>
              </a:rPr>
              <a:t>= </a:t>
            </a:r>
            <a:r>
              <a:rPr lang="vi-VN" sz="4400" b="1" kern="0" dirty="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Giá một hộp bút là 16 500 đồng, giá một ba lô học sinh nhiều</a:t>
            </a:r>
            <a:r>
              <a:rPr kumimoji="0" lang="vi-VN" sz="2400" b="1" i="0" u="none" strike="noStrike" kern="1200" cap="none" spc="0" normalizeH="0" baseline="0" noProof="0" dirty="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a:solidFill>
                  <a:srgbClr val="002060"/>
                </a:solidFill>
              </a:rPr>
              <a:t>Tóm 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+1 ba lô: ... đồng?</a:t>
            </a: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a:solidFill>
                  <a:srgbClr val="002060"/>
                </a:solidFill>
              </a:rPr>
              <a:t>           16 500 + 62 500 = 79 000 (đồng)</a:t>
            </a:r>
          </a:p>
          <a:p>
            <a:r>
              <a:rPr lang="vi-VN" sz="3200" b="1" dirty="0">
                <a:solidFill>
                  <a:srgbClr val="002060"/>
                </a:solidFill>
              </a:rPr>
              <a:t>Mẹ An phải trả người bán hàng số tiền là:</a:t>
            </a:r>
          </a:p>
          <a:p>
            <a:r>
              <a:rPr lang="vi-VN" sz="3200" b="1" dirty="0">
                <a:solidFill>
                  <a:srgbClr val="002060"/>
                </a:solidFill>
              </a:rPr>
              <a:t>           16 500 + 79 000 = 95 500 (đồng)</a:t>
            </a:r>
          </a:p>
          <a:p>
            <a:r>
              <a:rPr lang="vi-VN" sz="3200" b="1" dirty="0">
                <a:solidFill>
                  <a:srgbClr val="002060"/>
                </a:solidFill>
              </a:rPr>
              <a:t>                           Đáp số: 95 000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535683" y="188288"/>
            <a:ext cx="6901270" cy="2267909"/>
          </a:xfrm>
          <a:prstGeom prst="rect">
            <a:avLst/>
          </a:prstGeom>
        </p:spPr>
      </p:pic>
      <p:sp>
        <p:nvSpPr>
          <p:cNvPr id="12" name="圆角矩形标注 11">
            <a:extLst>
              <a:ext uri="{FF2B5EF4-FFF2-40B4-BE49-F238E27FC236}">
                <a16:creationId xmlns:a16="http://schemas.microsoft.com/office/drawing/2014/main" id="{D7B069D1-1DB4-4829-B4B5-866459A0325B}"/>
              </a:ext>
            </a:extLst>
          </p:cNvPr>
          <p:cNvSpPr/>
          <p:nvPr/>
        </p:nvSpPr>
        <p:spPr>
          <a:xfrm>
            <a:off x="2856238" y="1973992"/>
            <a:ext cx="6426770" cy="1841870"/>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Chúng mình cùng ôn lại bài cũ nhé!</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8908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2976705" y="1950454"/>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4" y="1004728"/>
            <a:ext cx="6419273" cy="1891451"/>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439008" y="3926829"/>
            <a:ext cx="3876675" cy="1015663"/>
          </a:xfrm>
          <a:prstGeom prst="rect">
            <a:avLst/>
          </a:prstGeom>
          <a:noFill/>
        </p:spPr>
        <p:txBody>
          <a:bodyPr wrap="square" rtlCol="0">
            <a:spAutoFit/>
          </a:bodyPr>
          <a:lstStyle/>
          <a:p>
            <a:r>
              <a:rPr lang="vi-VN" sz="6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6000" dirty="0"/>
          </a:p>
        </p:txBody>
      </p:sp>
      <p:pic>
        <p:nvPicPr>
          <p:cNvPr id="2" name="Picture 1"/>
          <p:cNvPicPr>
            <a:picLocks noChangeAspect="1"/>
          </p:cNvPicPr>
          <p:nvPr/>
        </p:nvPicPr>
        <p:blipFill>
          <a:blip r:embed="rId3"/>
          <a:stretch>
            <a:fillRect/>
          </a:stretch>
        </p:blipFill>
        <p:spPr>
          <a:xfrm>
            <a:off x="259497" y="273016"/>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84868" y="2095745"/>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1868"/>
              <a:gd name="adj2" fmla="val 130485"/>
              <a:gd name="adj3" fmla="val 16667"/>
            </a:avLst>
          </a:prstGeom>
          <a:solidFill>
            <a:srgbClr val="FFEBCC"/>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5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5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600535" y="3666430"/>
            <a:ext cx="5840773" cy="1631216"/>
          </a:xfrm>
          <a:prstGeom prst="rect">
            <a:avLst/>
          </a:prstGeom>
          <a:noFill/>
        </p:spPr>
        <p:txBody>
          <a:bodyPr wrap="square" rtlCol="0">
            <a:spAutoFit/>
          </a:bodyPr>
          <a:lstStyle/>
          <a:p>
            <a:r>
              <a:rPr lang="vi-VN" sz="5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r>
              <a:rPr lang="vi-VN" sz="5000" b="1" dirty="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5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标注 11">
            <a:extLst>
              <a:ext uri="{FF2B5EF4-FFF2-40B4-BE49-F238E27FC236}">
                <a16:creationId xmlns:a16="http://schemas.microsoft.com/office/drawing/2014/main" id="{D7B069D1-1DB4-4829-B4B5-866459A0325B}"/>
              </a:ext>
            </a:extLst>
          </p:cNvPr>
          <p:cNvSpPr/>
          <p:nvPr/>
        </p:nvSpPr>
        <p:spPr>
          <a:xfrm>
            <a:off x="2801917" y="791308"/>
            <a:ext cx="6379029" cy="2561491"/>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 giỏi quá! Chúng ta cùng đến với bài học hôm nay nào!</a:t>
            </a:r>
            <a:endParaRPr kumimoji="0" lang="zh-CN" altLang="en-US" sz="5000" b="1" i="0" u="none" strike="noStrike" kern="1200" cap="none" spc="0" normalizeH="0" baseline="0" noProof="0" dirty="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253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5861168" cy="1550264"/>
          </a:xfrm>
          <a:solidFill>
            <a:schemeClr val="bg1"/>
          </a:solidFill>
        </p:spPr>
        <p:txBody>
          <a:bodyPr/>
          <a:lstStyle/>
          <a:p>
            <a:r>
              <a:rPr lang="vi-VN" sz="5000" b="1" dirty="0">
                <a:solidFill>
                  <a:srgbClr val="002060"/>
                </a:solidFill>
                <a:latin typeface="UTM Avo" panose="02040603050506020204" pitchFamily="18" charset="0"/>
              </a:rPr>
              <a:t>8 000 + 7 000 = ?</a:t>
            </a:r>
            <a:endParaRPr lang="en-US" sz="5000"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7"/>
          <a:stretch>
            <a:fillRect/>
          </a:stretch>
        </p:blipFill>
        <p:spPr>
          <a:xfrm>
            <a:off x="-90699" y="16955"/>
            <a:ext cx="1919213" cy="1806319"/>
          </a:xfrm>
          <a:prstGeom prst="rect">
            <a:avLst/>
          </a:prstGeom>
        </p:spPr>
      </p:pic>
      <p:grpSp>
        <p:nvGrpSpPr>
          <p:cNvPr id="9" name="Group 8">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15 000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8"/>
            <a:stretch>
              <a:fillRect/>
            </a:stretch>
          </p:blipFill>
          <p:spPr>
            <a:xfrm>
              <a:off x="18467" y="2383877"/>
              <a:ext cx="1516435" cy="1477835"/>
            </a:xfrm>
            <a:prstGeom prst="rect">
              <a:avLst/>
            </a:prstGeom>
          </p:spPr>
        </p:pic>
      </p:grpSp>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1 300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9"/>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13 000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10"/>
            <a:stretch>
              <a:fillRect/>
            </a:stretch>
          </p:blipFill>
          <p:spPr>
            <a:xfrm>
              <a:off x="4437224" y="3722565"/>
              <a:ext cx="1402094" cy="1546343"/>
            </a:xfrm>
            <a:prstGeom prst="rect">
              <a:avLst/>
            </a:prstGeom>
          </p:spPr>
        </p:pic>
      </p:grpSp>
      <p:pic>
        <p:nvPicPr>
          <p:cNvPr id="18" name="Picture 17">
            <a:hlinkClick r:id="rId11"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1"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46793" y="-365817"/>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1453201"/>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2345915"/>
            <a:ext cx="1082920" cy="1082920"/>
          </a:xfrm>
          <a:prstGeom prst="rect">
            <a:avLst/>
          </a:prstGeom>
        </p:spPr>
      </p:pic>
      <p:pic>
        <p:nvPicPr>
          <p:cNvPr id="24"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46793" y="3189896"/>
            <a:ext cx="1082920" cy="108292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a:solidFill>
                    <a:srgbClr val="002060"/>
                  </a:solidFill>
                  <a:latin typeface="UTM Avo" panose="02040603050506020204" pitchFamily="18" charset="0"/>
                </a:rPr>
                <a:t>1 500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5"/>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1" presetClass="mediacall" presetSubtype="0" fill="hold" nodeType="withEffect">
                                  <p:stCondLst>
                                    <p:cond delay="0"/>
                                  </p:stCondLst>
                                  <p:childTnLst>
                                    <p:cmd type="call" cmd="playFrom(0.0)">
                                      <p:cBhvr>
                                        <p:cTn id="39" dur="5276" fill="hold"/>
                                        <p:tgtEl>
                                          <p:spTgt spid="21"/>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2"/>
                                        </p:tgtEl>
                                      </p:cBhvr>
                                    </p:cmd>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3"/>
                                        </p:tgtEl>
                                      </p:cBhvr>
                                    </p:cmd>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4"/>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21"/>
                </p:tgtEl>
              </p:cMediaNode>
            </p:audio>
            <p:audio>
              <p:cMediaNode vol="80000" mute="1">
                <p:cTn id="71" fill="hold" display="0">
                  <p:stCondLst>
                    <p:cond delay="indefinite"/>
                  </p:stCondLst>
                  <p:endCondLst>
                    <p:cond evt="onStopAudio" delay="0">
                      <p:tgtEl>
                        <p:sldTgt/>
                      </p:tgtEl>
                    </p:cond>
                  </p:endCondLst>
                </p:cTn>
                <p:tgtEl>
                  <p:spTgt spid="22"/>
                </p:tgtEl>
              </p:cMediaNode>
            </p:audio>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954218" y="849323"/>
            <a:ext cx="9630105" cy="1633903"/>
          </a:xfrm>
          <a:solidFill>
            <a:schemeClr val="bg1"/>
          </a:solidFill>
        </p:spPr>
        <p:txBody>
          <a:bodyPr/>
          <a:lstStyle/>
          <a:p>
            <a:br>
              <a:rPr lang="en-US" sz="5333" b="1" dirty="0">
                <a:latin typeface="UTM Avo" panose="02040603050506020204" pitchFamily="18" charset="0"/>
              </a:rPr>
            </a:br>
            <a:r>
              <a:rPr lang="vi-VN" sz="5333" b="1" dirty="0">
                <a:solidFill>
                  <a:srgbClr val="002060"/>
                </a:solidFill>
                <a:latin typeface="UTM Avo" panose="02040603050506020204" pitchFamily="18" charset="0"/>
              </a:rPr>
              <a:t>16 000 -  9 000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70 000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a:ln>
                    <a:noFill/>
                  </a:ln>
                  <a:solidFill>
                    <a:srgbClr val="002060"/>
                  </a:solidFill>
                  <a:effectLst/>
                  <a:uLnTx/>
                  <a:uFillTx/>
                  <a:latin typeface="UTM Avo" panose="02040603050506020204" pitchFamily="18" charset="0"/>
                  <a:sym typeface="Lilita One"/>
                </a:rPr>
                <a:t>7 000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a:ln>
                    <a:noFill/>
                  </a:ln>
                  <a:solidFill>
                    <a:srgbClr val="002060"/>
                  </a:solidFill>
                  <a:effectLst/>
                  <a:uLnTx/>
                  <a:uFillTx/>
                  <a:latin typeface="UTM Avo" panose="02040603050506020204" pitchFamily="18" charset="0"/>
                  <a:sym typeface="Lilita One"/>
                </a:rPr>
                <a:t>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463</Words>
  <Application>Microsoft Office PowerPoint</Application>
  <PresentationFormat>Widescreen</PresentationFormat>
  <Paragraphs>91</Paragraphs>
  <Slides>19</Slides>
  <Notes>0</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Calibri</vt:lpstr>
      <vt:lpstr>Tahoma</vt:lpstr>
      <vt:lpstr>Arial</vt:lpstr>
      <vt:lpstr>UTM Avo</vt:lpstr>
      <vt:lpstr>Lilita One</vt:lpstr>
      <vt:lpstr>UTM Kabel KT</vt:lpstr>
      <vt:lpstr>#9Slide05 Angelline</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 16 000 -  9 000 = ?</vt:lpstr>
      <vt:lpstr> 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TH59</dc:subject>
  <dc:creator>Măngnon</dc:creator>
  <cp:keywords>MĂNG NON TEAM</cp:keywords>
  <dc:description>TH59</dc:description>
  <cp:lastModifiedBy>Tuyết Anh</cp:lastModifiedBy>
  <cp:revision>2</cp:revision>
  <dcterms:created xsi:type="dcterms:W3CDTF">2023-06-16T09:29:37Z</dcterms:created>
  <dcterms:modified xsi:type="dcterms:W3CDTF">2023-08-14T06:05:55Z</dcterms:modified>
</cp:coreProperties>
</file>