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357" r:id="rId2"/>
    <p:sldId id="358" r:id="rId3"/>
    <p:sldId id="361" r:id="rId4"/>
    <p:sldId id="390" r:id="rId5"/>
    <p:sldId id="365" r:id="rId6"/>
    <p:sldId id="362" r:id="rId7"/>
    <p:sldId id="367" r:id="rId8"/>
    <p:sldId id="366" r:id="rId9"/>
    <p:sldId id="404" r:id="rId10"/>
    <p:sldId id="405" r:id="rId11"/>
    <p:sldId id="380" r:id="rId12"/>
    <p:sldId id="382" r:id="rId13"/>
    <p:sldId id="407" r:id="rId14"/>
    <p:sldId id="381" r:id="rId15"/>
    <p:sldId id="387" r:id="rId16"/>
    <p:sldId id="372" r:id="rId17"/>
    <p:sldId id="403" r:id="rId18"/>
    <p:sldId id="363" r:id="rId19"/>
    <p:sldId id="374" r:id="rId20"/>
    <p:sldId id="373" r:id="rId21"/>
    <p:sldId id="375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3759" autoAdjust="0"/>
  </p:normalViewPr>
  <p:slideViewPr>
    <p:cSldViewPr snapToGrid="0">
      <p:cViewPr varScale="1">
        <p:scale>
          <a:sx n="57" d="100"/>
          <a:sy n="57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xmlns="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-48258" y="-18776"/>
            <a:ext cx="2480592" cy="276349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210799" y="4574374"/>
            <a:ext cx="1981201" cy="22836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0771" y="397421"/>
            <a:ext cx="63852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588E62"/>
                </a:solidFill>
              </a:rPr>
              <a:t>GIÁO DỤC ĐỊA PHƯƠNG </a:t>
            </a:r>
          </a:p>
          <a:p>
            <a:pPr algn="ctr"/>
            <a:r>
              <a:rPr lang="en-US" sz="4000" b="1" dirty="0" smtClean="0">
                <a:ln/>
                <a:solidFill>
                  <a:srgbClr val="588E62"/>
                </a:solidFill>
              </a:rPr>
              <a:t>THÀNH PHỐ HÀ NỘI</a:t>
            </a:r>
            <a:endParaRPr lang="en-US" sz="4000" b="1" cap="none" spc="0" dirty="0">
              <a:ln/>
              <a:solidFill>
                <a:srgbClr val="588E62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39054" y="2424184"/>
            <a:ext cx="448348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FF0000"/>
                </a:solidFill>
              </a:rPr>
              <a:t>CHỦ ĐỀ 5: </a:t>
            </a:r>
          </a:p>
          <a:p>
            <a:pPr algn="ctr"/>
            <a:r>
              <a:rPr lang="en-US" sz="4000" b="1" dirty="0" smtClean="0">
                <a:ln/>
                <a:solidFill>
                  <a:srgbClr val="FF0000"/>
                </a:solidFill>
              </a:rPr>
              <a:t>MÓN NGON TRUYỀN THỐNG – BÁNH CUỐN THANH TRÌ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Bánh cuốn Thanh Trì món ngon nức tiếng Hà Thà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0" y="2426520"/>
            <a:ext cx="6441355" cy="3623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4501894" y="-613065"/>
            <a:ext cx="6920344" cy="8146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2017651"/>
            <a:ext cx="4066384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084" y="1382373"/>
            <a:ext cx="6892257" cy="3821394"/>
          </a:xfrm>
          <a:prstGeom prst="roundRect">
            <a:avLst>
              <a:gd name="adj" fmla="val 16667"/>
            </a:avLst>
          </a:prstGeom>
          <a:ln w="38100">
            <a:solidFill>
              <a:srgbClr val="588E6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51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6982" y="2220774"/>
            <a:ext cx="90572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Tìm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hiểu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bước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cơ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bản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làm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bánh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cuốn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Thanh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Trì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669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F2F271DA-3DE6-61BC-615D-599DADF82147}"/>
              </a:ext>
            </a:extLst>
          </p:cNvPr>
          <p:cNvSpPr/>
          <p:nvPr/>
        </p:nvSpPr>
        <p:spPr>
          <a:xfrm>
            <a:off x="1230799" y="199863"/>
            <a:ext cx="6820515" cy="1914525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err="1" smtClean="0">
                <a:solidFill>
                  <a:schemeClr val="tx1"/>
                </a:solidFill>
              </a:rPr>
              <a:t>Đọc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tin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tài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liệu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ảnh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nhóm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2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câu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hỏi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–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đoạn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Thanh</a:t>
            </a:r>
            <a:r>
              <a:rPr lang="en-US" sz="2000" dirty="0">
                <a:solidFill>
                  <a:schemeClr val="tx1"/>
                </a:solidFill>
              </a:rPr>
              <a:t> Tri? 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err="1">
                <a:solidFill>
                  <a:schemeClr val="tx1"/>
                </a:solidFill>
              </a:rPr>
              <a:t>Bánh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211" y="136368"/>
            <a:ext cx="3305306" cy="20415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99" y="2414588"/>
            <a:ext cx="10317174" cy="4002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682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F2F271DA-3DE6-61BC-615D-599DADF82147}"/>
              </a:ext>
            </a:extLst>
          </p:cNvPr>
          <p:cNvSpPr/>
          <p:nvPr/>
        </p:nvSpPr>
        <p:spPr>
          <a:xfrm>
            <a:off x="1330552" y="182881"/>
            <a:ext cx="9775252" cy="1280160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Đọc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tin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tài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liệu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ảnh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nhóm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2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câu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hỏi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–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đoạn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Thanh</a:t>
            </a:r>
            <a:r>
              <a:rPr lang="en-US" sz="2000" dirty="0">
                <a:solidFill>
                  <a:schemeClr val="tx1"/>
                </a:solidFill>
              </a:rPr>
              <a:t> Tri? 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err="1">
                <a:solidFill>
                  <a:schemeClr val="tx1"/>
                </a:solidFill>
              </a:rPr>
              <a:t>Bánh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1" y="2962695"/>
            <a:ext cx="3305306" cy="2041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87" y="1712367"/>
            <a:ext cx="6463318" cy="4954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34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315885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9748" y="1961258"/>
            <a:ext cx="76097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Tìm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hiểu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đặc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điể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của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ánh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cuốn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Thanh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Trì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265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70BD91-252C-4EA1-55BF-2C0DE45AFAC5}"/>
              </a:ext>
            </a:extLst>
          </p:cNvPr>
          <p:cNvSpPr txBox="1"/>
          <p:nvPr/>
        </p:nvSpPr>
        <p:spPr>
          <a:xfrm>
            <a:off x="581025" y="698452"/>
            <a:ext cx="4000500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tin,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biết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bánh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cuốn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Thanh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Trì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đặc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điểm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69" y="4055077"/>
            <a:ext cx="3305306" cy="2041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92" y="285197"/>
            <a:ext cx="4215160" cy="3149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964" y="3434986"/>
            <a:ext cx="4318917" cy="3281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7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4495041" y="-613064"/>
            <a:ext cx="6920344" cy="8146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3" y="0"/>
            <a:ext cx="4066384" cy="2822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7080"/>
          <a:stretch/>
        </p:blipFill>
        <p:spPr>
          <a:xfrm>
            <a:off x="4462658" y="1717076"/>
            <a:ext cx="6985110" cy="3486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2" y="2506809"/>
            <a:ext cx="3031045" cy="38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70BD91-252C-4EA1-55BF-2C0DE45AFAC5}"/>
              </a:ext>
            </a:extLst>
          </p:cNvPr>
          <p:cNvSpPr txBox="1"/>
          <p:nvPr/>
        </p:nvSpPr>
        <p:spPr>
          <a:xfrm>
            <a:off x="548641" y="2766801"/>
            <a:ext cx="3840480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THỰC HÀNH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76" y="214485"/>
            <a:ext cx="7033544" cy="6643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881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7815A2-1117-7F7F-7FD1-F18E54797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27" y="1515050"/>
            <a:ext cx="48284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4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4D52F70-31FE-2472-8A1E-DD8666F5F9D0}"/>
              </a:ext>
            </a:extLst>
          </p:cNvPr>
          <p:cNvGrpSpPr/>
          <p:nvPr/>
        </p:nvGrpSpPr>
        <p:grpSpPr>
          <a:xfrm>
            <a:off x="4838778" y="846289"/>
            <a:ext cx="5302750" cy="3170098"/>
            <a:chOff x="1716577" y="487436"/>
            <a:chExt cx="9740623" cy="9216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8A8FB77F-33EC-D381-7BD9-9245DACA649D}"/>
                </a:ext>
              </a:extLst>
            </p:cNvPr>
            <p:cNvSpPr/>
            <p:nvPr/>
          </p:nvSpPr>
          <p:spPr>
            <a:xfrm>
              <a:off x="1817205" y="487436"/>
              <a:ext cx="9639995" cy="900858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62DAB00-ABF8-F545-97F0-A99F524861FE}"/>
                </a:ext>
              </a:extLst>
            </p:cNvPr>
            <p:cNvSpPr txBox="1"/>
            <p:nvPr/>
          </p:nvSpPr>
          <p:spPr>
            <a:xfrm>
              <a:off x="1716577" y="487436"/>
              <a:ext cx="9502013" cy="92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588E62"/>
                  </a:solidFill>
                </a:rPr>
                <a:t>    </a:t>
              </a:r>
              <a:r>
                <a:rPr lang="en-US" sz="4000" dirty="0" err="1" smtClean="0">
                  <a:solidFill>
                    <a:srgbClr val="588E62"/>
                  </a:solidFill>
                </a:rPr>
                <a:t>Sưu</a:t>
              </a:r>
              <a:r>
                <a:rPr lang="en-US" sz="4000" dirty="0" smtClean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tầm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các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bài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thơ</a:t>
              </a:r>
              <a:r>
                <a:rPr lang="en-US" sz="4000" dirty="0">
                  <a:solidFill>
                    <a:srgbClr val="588E62"/>
                  </a:solidFill>
                </a:rPr>
                <a:t>, </a:t>
              </a:r>
              <a:r>
                <a:rPr lang="en-US" sz="4000" dirty="0" err="1">
                  <a:solidFill>
                    <a:srgbClr val="588E62"/>
                  </a:solidFill>
                </a:rPr>
                <a:t>ca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dao</a:t>
              </a:r>
              <a:r>
                <a:rPr lang="en-US" sz="4000" dirty="0">
                  <a:solidFill>
                    <a:srgbClr val="588E62"/>
                  </a:solidFill>
                </a:rPr>
                <a:t>, </a:t>
              </a:r>
              <a:r>
                <a:rPr lang="en-US" sz="4000" dirty="0" err="1">
                  <a:solidFill>
                    <a:srgbClr val="588E62"/>
                  </a:solidFill>
                </a:rPr>
                <a:t>truyện</a:t>
              </a:r>
              <a:r>
                <a:rPr lang="en-US" sz="4000" dirty="0">
                  <a:solidFill>
                    <a:srgbClr val="588E62"/>
                  </a:solidFill>
                </a:rPr>
                <a:t>,... </a:t>
              </a:r>
              <a:r>
                <a:rPr lang="en-US" sz="4000" dirty="0" err="1">
                  <a:solidFill>
                    <a:srgbClr val="588E62"/>
                  </a:solidFill>
                </a:rPr>
                <a:t>liên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quan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đến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món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ăn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truyền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thống</a:t>
              </a:r>
              <a:r>
                <a:rPr lang="en-US" sz="4000" dirty="0">
                  <a:solidFill>
                    <a:srgbClr val="588E62"/>
                  </a:solidFill>
                </a:rPr>
                <a:t> ở </a:t>
              </a:r>
              <a:r>
                <a:rPr lang="en-US" sz="4000" dirty="0" err="1">
                  <a:solidFill>
                    <a:srgbClr val="588E62"/>
                  </a:solidFill>
                </a:rPr>
                <a:t>địa</a:t>
              </a:r>
              <a:r>
                <a:rPr lang="en-US" sz="4000" dirty="0">
                  <a:solidFill>
                    <a:srgbClr val="588E62"/>
                  </a:solidFill>
                </a:rPr>
                <a:t> </a:t>
              </a:r>
              <a:r>
                <a:rPr lang="en-US" sz="4000" dirty="0" err="1">
                  <a:solidFill>
                    <a:srgbClr val="588E62"/>
                  </a:solidFill>
                </a:rPr>
                <a:t>phương</a:t>
              </a:r>
              <a:endParaRPr lang="en-US" sz="4000" dirty="0">
                <a:solidFill>
                  <a:srgbClr val="588E62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B360D3-EF1C-2486-5B18-DA8C50258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2" y="1023393"/>
            <a:ext cx="3115528" cy="5834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A4F1B2-BBBE-8B59-5A16-A63F38C9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68" y="615421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4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2418825"/>
            <a:ext cx="3848100" cy="4439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250781" y="0"/>
            <a:ext cx="3941221" cy="45466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4FBC8EE-AB5D-4333-7BC9-F1133C12E15B}"/>
              </a:ext>
            </a:extLst>
          </p:cNvPr>
          <p:cNvSpPr/>
          <p:nvPr/>
        </p:nvSpPr>
        <p:spPr>
          <a:xfrm>
            <a:off x="940576" y="1380694"/>
            <a:ext cx="10255827" cy="5020106"/>
          </a:xfrm>
          <a:prstGeom prst="roundRect">
            <a:avLst>
              <a:gd name="adj" fmla="val 9188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đặc thù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</a:t>
            </a:r>
          </a:p>
          <a:p>
            <a:r>
              <a:rPr lang="vi-VN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dụng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bánh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cuốn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Hiểu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đặc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cuốn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Trì</a:t>
            </a:r>
            <a:endParaRPr lang="en-US" sz="3200" dirty="0">
              <a:solidFill>
                <a:schemeClr val="tx1"/>
              </a:solidFill>
            </a:endParaRPr>
          </a:p>
          <a:p>
            <a:pPr lvl="0" algn="just">
              <a:defRPr/>
            </a:pPr>
            <a:r>
              <a:rPr lang="vi-VN" altLang="zh-CN" sz="32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</a:t>
            </a:r>
            <a:r>
              <a:rPr lang="vi-VN" altLang="zh-CN" sz="32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Năng lực chung</a:t>
            </a:r>
            <a:r>
              <a:rPr lang="vi-VN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</a:rPr>
              <a:t>G</a:t>
            </a:r>
            <a:r>
              <a:rPr lang="vi-VN" altLang="zh-CN" sz="3200" dirty="0" smtClean="0">
                <a:solidFill>
                  <a:schemeClr val="tx1"/>
                </a:solidFill>
              </a:rPr>
              <a:t>iao </a:t>
            </a:r>
            <a:r>
              <a:rPr lang="vi-VN" altLang="zh-CN" sz="3200" dirty="0">
                <a:solidFill>
                  <a:schemeClr val="tx1"/>
                </a:solidFill>
              </a:rPr>
              <a:t>tiếp, hợp tác, giải quyết vấn đề và sáng tạo, tự chủ tự học</a:t>
            </a:r>
            <a:r>
              <a:rPr lang="en-US" altLang="zh-CN" sz="3200" dirty="0">
                <a:solidFill>
                  <a:schemeClr val="tx1"/>
                </a:solidFill>
              </a:rPr>
              <a:t>.</a:t>
            </a:r>
            <a:endParaRPr lang="vi-VN" altLang="zh-CN" sz="32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vi-VN" altLang="zh-CN" sz="32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Phẩm chất</a:t>
            </a:r>
            <a:r>
              <a:rPr lang="vi-VN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Y</a:t>
            </a:r>
            <a:r>
              <a:rPr lang="vi-VN" altLang="zh-CN" sz="3200" dirty="0" smtClean="0">
                <a:solidFill>
                  <a:schemeClr val="tx1"/>
                </a:solidFill>
              </a:rPr>
              <a:t>êu </a:t>
            </a:r>
            <a:r>
              <a:rPr lang="vi-VN" altLang="zh-CN" sz="3200" dirty="0">
                <a:solidFill>
                  <a:schemeClr val="tx1"/>
                </a:solidFill>
              </a:rPr>
              <a:t>nước, chăm chỉ, trách nhiệm</a:t>
            </a:r>
            <a:r>
              <a:rPr lang="en-US" altLang="zh-CN" sz="3200" dirty="0">
                <a:solidFill>
                  <a:schemeClr val="tx1"/>
                </a:solidFill>
              </a:rPr>
              <a:t>.</a:t>
            </a:r>
            <a:endParaRPr lang="vi-VN" altLang="zh-CN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67C8C5-6E34-708F-8648-FDF1EE73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3" y="305392"/>
            <a:ext cx="51088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4AF0BF-5B46-CF84-3DE7-5BF4A36E34A4}"/>
              </a:ext>
            </a:extLst>
          </p:cNvPr>
          <p:cNvGrpSpPr/>
          <p:nvPr/>
        </p:nvGrpSpPr>
        <p:grpSpPr>
          <a:xfrm>
            <a:off x="496711" y="0"/>
            <a:ext cx="11538591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xmlns="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159F114-10E6-8888-E506-D1F555BAB05D}"/>
                </a:ext>
              </a:extLst>
            </p:cNvPr>
            <p:cNvSpPr txBox="1"/>
            <p:nvPr/>
          </p:nvSpPr>
          <p:spPr>
            <a:xfrm>
              <a:off x="4075169" y="1043133"/>
              <a:ext cx="697883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Nhiệm</a:t>
              </a:r>
              <a:r>
                <a:rPr lang="en-US" sz="44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vụ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4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 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ý:</a:t>
              </a: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</a:p>
            <a:p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: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90" y="4057285"/>
            <a:ext cx="4514110" cy="280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29AB63-5EFB-7F90-F21D-47298544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672"/>
            <a:ext cx="12192000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DB764F-FF28-1F7E-C30B-102D8B3C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499" y="1260295"/>
            <a:ext cx="5077791" cy="42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3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9952D1-84F2-EE9E-8B66-53E059E2D58F}"/>
              </a:ext>
            </a:extLst>
          </p:cNvPr>
          <p:cNvSpPr txBox="1"/>
          <p:nvPr/>
        </p:nvSpPr>
        <p:spPr>
          <a:xfrm>
            <a:off x="1095191" y="339213"/>
            <a:ext cx="10313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ca</a:t>
            </a:r>
            <a:r>
              <a:rPr lang="en-US" sz="2800" dirty="0"/>
              <a:t> </a:t>
            </a:r>
            <a:r>
              <a:rPr lang="en-US" sz="2800" dirty="0" err="1"/>
              <a:t>dao</a:t>
            </a:r>
            <a:r>
              <a:rPr lang="en-US" sz="2800" dirty="0"/>
              <a:t>,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ca</a:t>
            </a:r>
            <a:r>
              <a:rPr lang="en-US" sz="2800" dirty="0"/>
              <a:t> </a:t>
            </a:r>
            <a:r>
              <a:rPr lang="en-US" sz="2800" dirty="0" err="1"/>
              <a:t>dao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?</a:t>
            </a:r>
          </a:p>
        </p:txBody>
      </p:sp>
      <p:pic>
        <p:nvPicPr>
          <p:cNvPr id="2050" name="Picture 2" descr="Top 10 quán bánh cuốn Thanh Trì Hà Nội nhất định phải gh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91" y="2092931"/>
            <a:ext cx="4530725" cy="30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2092931"/>
            <a:ext cx="5276850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bánh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cuốn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ngon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Ngũ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Tri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đẹp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đông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trúc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lúa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91360" y="5483648"/>
            <a:ext cx="3758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Bánh</a:t>
            </a:r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cuốn</a:t>
            </a:r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Thanh</a:t>
            </a:r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Trì</a:t>
            </a:r>
            <a:endParaRPr lang="en-US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8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9952D1-84F2-EE9E-8B66-53E059E2D58F}"/>
              </a:ext>
            </a:extLst>
          </p:cNvPr>
          <p:cNvSpPr txBox="1"/>
          <p:nvPr/>
        </p:nvSpPr>
        <p:spPr>
          <a:xfrm>
            <a:off x="1095191" y="339213"/>
            <a:ext cx="1031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</a:t>
            </a:r>
            <a:r>
              <a:rPr lang="en-US" sz="2800" dirty="0"/>
              <a:t>dung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smtClean="0"/>
              <a:t>tin (</a:t>
            </a:r>
            <a:r>
              <a:rPr lang="en-US" sz="2800" dirty="0" err="1" smtClean="0"/>
              <a:t>trang</a:t>
            </a:r>
            <a:r>
              <a:rPr lang="en-US" sz="2800" dirty="0" smtClean="0"/>
              <a:t> 22), 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cập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danh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?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65" y="1293320"/>
            <a:ext cx="9484737" cy="53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6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1424961"/>
            <a:ext cx="589572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37558E-799B-291E-7D94-83F22AD63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7" y="1424961"/>
            <a:ext cx="485283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8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147484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006" y="1961258"/>
            <a:ext cx="1091837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Tìm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hiểu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nguyên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liệu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và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dụng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cụ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làm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bánh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cuốn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Thanh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Trì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919EB4-EB17-8791-917C-7B9F55DC96CC}"/>
              </a:ext>
            </a:extLst>
          </p:cNvPr>
          <p:cNvSpPr txBox="1"/>
          <p:nvPr/>
        </p:nvSpPr>
        <p:spPr>
          <a:xfrm>
            <a:off x="1296312" y="183335"/>
            <a:ext cx="6628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88E62"/>
                </a:solidFill>
                <a:latin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tin,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–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cuốn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Tri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liệu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cụ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trình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cuốn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Trì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F49092-7A37-5340-B0B1-BB6B3778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48"/>
            <a:ext cx="1420491" cy="17801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50" y="3291878"/>
            <a:ext cx="10668554" cy="3441469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712" y="548013"/>
            <a:ext cx="2943225" cy="1914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4144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919EB4-EB17-8791-917C-7B9F55DC96CC}"/>
              </a:ext>
            </a:extLst>
          </p:cNvPr>
          <p:cNvSpPr txBox="1"/>
          <p:nvPr/>
        </p:nvSpPr>
        <p:spPr>
          <a:xfrm>
            <a:off x="1296312" y="183335"/>
            <a:ext cx="6628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88E62"/>
                </a:solidFill>
                <a:latin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tin,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–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cuốn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Tri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liệu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cụ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trình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cuốn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Trì</a:t>
            </a:r>
            <a:r>
              <a:rPr lang="en-US" sz="2800" b="1" dirty="0">
                <a:solidFill>
                  <a:srgbClr val="588E62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F49092-7A37-5340-B0B1-BB6B3778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48"/>
            <a:ext cx="1420491" cy="1780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540" y="3029295"/>
            <a:ext cx="4778779" cy="356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799" y="0"/>
            <a:ext cx="3527935" cy="64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56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525</Words>
  <Application>Microsoft Office PowerPoint</Application>
  <PresentationFormat>Widescreen</PresentationFormat>
  <Paragraphs>48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阿里巴巴普惠体</vt:lpstr>
      <vt:lpstr>Cambria</vt:lpstr>
      <vt:lpstr>Calibri</vt:lpstr>
      <vt:lpstr>OPPOSans R</vt:lpstr>
      <vt:lpstr>Times New Roman</vt:lpstr>
      <vt:lpstr>思源黑体 CN Normal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SKY</cp:lastModifiedBy>
  <cp:revision>41</cp:revision>
  <dcterms:created xsi:type="dcterms:W3CDTF">2023-08-22T23:06:30Z</dcterms:created>
  <dcterms:modified xsi:type="dcterms:W3CDTF">2024-04-15T05:41:52Z</dcterms:modified>
</cp:coreProperties>
</file>