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25"/>
  </p:notesMasterIdLst>
  <p:sldIdLst>
    <p:sldId id="268" r:id="rId3"/>
    <p:sldId id="284" r:id="rId4"/>
    <p:sldId id="287" r:id="rId5"/>
    <p:sldId id="291" r:id="rId6"/>
    <p:sldId id="292" r:id="rId7"/>
    <p:sldId id="257" r:id="rId8"/>
    <p:sldId id="295" r:id="rId9"/>
    <p:sldId id="273" r:id="rId10"/>
    <p:sldId id="275" r:id="rId11"/>
    <p:sldId id="276" r:id="rId12"/>
    <p:sldId id="301" r:id="rId13"/>
    <p:sldId id="302" r:id="rId14"/>
    <p:sldId id="303" r:id="rId15"/>
    <p:sldId id="304" r:id="rId16"/>
    <p:sldId id="280" r:id="rId17"/>
    <p:sldId id="281" r:id="rId18"/>
    <p:sldId id="297" r:id="rId19"/>
    <p:sldId id="298" r:id="rId20"/>
    <p:sldId id="283" r:id="rId21"/>
    <p:sldId id="282" r:id="rId22"/>
    <p:sldId id="300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53D99-A8BA-43F0-8024-915F51773FE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F194F-B662-4BDB-BDA1-CA4EC09E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2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1350135" y="308804"/>
            <a:ext cx="6695746" cy="5980662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0" y="459773"/>
            <a:ext cx="957493" cy="4380603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802582" y="2429183"/>
            <a:ext cx="957512" cy="4380691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1082855" y="286916"/>
            <a:ext cx="957505" cy="4380657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2416630" y="459774"/>
            <a:ext cx="7946602" cy="6086314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237025" y="1255650"/>
            <a:ext cx="4188000" cy="43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813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0415133" y="2586661"/>
            <a:ext cx="957510" cy="438068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320972" y="-355942"/>
            <a:ext cx="8296734" cy="857174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591" y="395177"/>
            <a:ext cx="1725576" cy="1725576"/>
          </a:xfrm>
          <a:prstGeom prst="rect">
            <a:avLst/>
          </a:prstGeom>
        </p:spPr>
      </p:pic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microsoft.com/office/2007/relationships/hdphoto" Target="../media/hdphoto10.wdp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5" Type="http://schemas.openxmlformats.org/officeDocument/2006/relationships/image" Target="../media/image30.png"/><Relationship Id="rId4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7.xml"/><Relationship Id="rId7" Type="http://schemas.openxmlformats.org/officeDocument/2006/relationships/image" Target="../media/image3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6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10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2.xml"/><Relationship Id="rId10" Type="http://schemas.openxmlformats.org/officeDocument/2006/relationships/image" Target="../media/image42.png"/><Relationship Id="rId4" Type="http://schemas.openxmlformats.org/officeDocument/2006/relationships/tags" Target="../tags/tag11.xml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GIF"/><Relationship Id="rId7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GIF"/><Relationship Id="rId7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GIF"/><Relationship Id="rId7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microsoft.com/office/2007/relationships/hdphoto" Target="../media/hdphoto7.wdp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microsoft.com/office/2007/relationships/hdphoto" Target="../media/hdphoto10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9.wdp"/><Relationship Id="rId9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86" y="1903944"/>
            <a:ext cx="10364098" cy="29507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16" y="3062177"/>
            <a:ext cx="1922258" cy="1973616"/>
          </a:xfrm>
          <a:prstGeom prst="rect">
            <a:avLst/>
          </a:prstGeom>
        </p:spPr>
      </p:pic>
      <p:sp>
        <p:nvSpPr>
          <p:cNvPr id="18" name="Speech Bubble: Rectangle with Corners Rounded 17"/>
          <p:cNvSpPr/>
          <p:nvPr/>
        </p:nvSpPr>
        <p:spPr>
          <a:xfrm>
            <a:off x="499729" y="1913861"/>
            <a:ext cx="262624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0, 1, 2, 3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3432587" y="1288574"/>
            <a:ext cx="8190855" cy="363070"/>
            <a:chOff x="932331" y="2944906"/>
            <a:chExt cx="8830234" cy="363070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9" name="TextBox 138"/>
          <p:cNvSpPr txBox="1"/>
          <p:nvPr/>
        </p:nvSpPr>
        <p:spPr>
          <a:xfrm>
            <a:off x="32353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94310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4687644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44917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71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96868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71323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847475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9268136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10012679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10599394" y="169555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0" name="Rounded Rectangle 24"/>
          <p:cNvSpPr/>
          <p:nvPr/>
        </p:nvSpPr>
        <p:spPr>
          <a:xfrm>
            <a:off x="2979556" y="2842644"/>
            <a:ext cx="8656529" cy="2888303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296093" y="29558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338623" y="38702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Số tự nhiên bé nhất là 0. Không có số tự nhiên lớn nhất.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317358" y="482718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Trong dãy số tự nhiên, hai số tự nhiên liên tiếp hơn kém nhau 1 đơn vị.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Left Brace 153"/>
          <p:cNvSpPr/>
          <p:nvPr/>
        </p:nvSpPr>
        <p:spPr>
          <a:xfrm rot="5400000">
            <a:off x="3599120" y="685801"/>
            <a:ext cx="425305" cy="776177"/>
          </a:xfrm>
          <a:prstGeom prst="leftBrace">
            <a:avLst>
              <a:gd name="adj1" fmla="val 40182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3444949" y="372140"/>
            <a:ext cx="98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5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75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75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75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 animBg="1"/>
      <p:bldP spid="151" grpId="0"/>
      <p:bldP spid="152" grpId="0"/>
      <p:bldP spid="153" grpId="0"/>
      <p:bldP spid="154" grpId="0" animBg="1"/>
      <p:bldP spid="1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/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lớn</a:t>
            </a:r>
            <a:r>
              <a:rPr lang="en-US" altLang="zh-CN" sz="4800" b="1" noProof="0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lang="en-US" altLang="zh-CN" sz="4800" b="1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30" y="666749"/>
            <a:ext cx="10736120" cy="5981701"/>
          </a:xfrm>
          <a:prstGeom prst="rect">
            <a:avLst/>
          </a:prstGeom>
        </p:spPr>
      </p:pic>
      <p:grpSp>
        <p:nvGrpSpPr>
          <p:cNvPr id="8" name="Group 33"/>
          <p:cNvGrpSpPr/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19" name="Group 29"/>
            <p:cNvGrpSpPr/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Line 7"/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Line 9"/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Line 10"/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Line 11"/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Line 12"/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Line 13"/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Line 14"/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Line 15"/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Line 16"/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Line 28"/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0" name="Text Box 30"/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3" name="Oval 37"/>
          <p:cNvSpPr>
            <a:spLocks noChangeArrowheads="1"/>
          </p:cNvSpPr>
          <p:nvPr/>
        </p:nvSpPr>
        <p:spPr bwMode="auto">
          <a:xfrm>
            <a:off x="9201695" y="150384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9735095" y="2585221"/>
            <a:ext cx="2191295" cy="1143000"/>
            <a:chOff x="7048499" y="3540694"/>
            <a:chExt cx="2191295" cy="1143000"/>
          </a:xfrm>
        </p:grpSpPr>
        <p:sp>
          <p:nvSpPr>
            <p:cNvPr id="35" name="AutoShape 39"/>
            <p:cNvSpPr>
              <a:spLocks noChangeArrowheads="1"/>
            </p:cNvSpPr>
            <p:nvPr/>
          </p:nvSpPr>
          <p:spPr bwMode="auto">
            <a:xfrm>
              <a:off x="7048499" y="3540694"/>
              <a:ext cx="2191295" cy="1143000"/>
            </a:xfrm>
            <a:prstGeom prst="wedgeEllipseCallout">
              <a:avLst>
                <a:gd name="adj1" fmla="val -64072"/>
                <a:gd name="adj2" fmla="val -116506"/>
              </a:avLst>
            </a:prstGeom>
            <a:solidFill>
              <a:srgbClr val="92D050"/>
            </a:soli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/>
              <a:endParaRPr lang="en-US" altLang="en-US" dirty="0"/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7086600" y="3657600"/>
              <a:ext cx="211509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kéo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mãi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ight Arrow Callout 2"/>
          <p:cNvSpPr/>
          <p:nvPr/>
        </p:nvSpPr>
        <p:spPr>
          <a:xfrm>
            <a:off x="1357444" y="3105921"/>
            <a:ext cx="4877138" cy="2222031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56207" y="3028588"/>
            <a:ext cx="2753663" cy="2277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/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bé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" name="Group 33"/>
          <p:cNvGrpSpPr/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" name="Text Box 19"/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0" name="Text Box 22"/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 Box 24"/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3" name="Text Box 25"/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5" name="Text Box 27"/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46" name="Group 29"/>
            <p:cNvGrpSpPr/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48" name="Line 6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Line 7"/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Line 8"/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Line 9"/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2" name="Line 10"/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7" name="Line 15"/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8" name="Line 16"/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" name="Line 28"/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7" name="Text Box 30"/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60" name="Oval 32"/>
          <p:cNvSpPr>
            <a:spLocks noChangeArrowheads="1"/>
          </p:cNvSpPr>
          <p:nvPr/>
        </p:nvSpPr>
        <p:spPr bwMode="auto">
          <a:xfrm>
            <a:off x="2724695" y="148479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" name="Group 36"/>
          <p:cNvGrpSpPr/>
          <p:nvPr/>
        </p:nvGrpSpPr>
        <p:grpSpPr bwMode="auto">
          <a:xfrm>
            <a:off x="201745" y="2115114"/>
            <a:ext cx="1905000" cy="1143000"/>
            <a:chOff x="816" y="2016"/>
            <a:chExt cx="1200" cy="720"/>
          </a:xfrm>
        </p:grpSpPr>
        <p:sp>
          <p:nvSpPr>
            <p:cNvPr id="62" name="AutoShape 34"/>
            <p:cNvSpPr>
              <a:spLocks noChangeArrowheads="1"/>
            </p:cNvSpPr>
            <p:nvPr/>
          </p:nvSpPr>
          <p:spPr bwMode="auto">
            <a:xfrm>
              <a:off x="816" y="2016"/>
              <a:ext cx="1200" cy="720"/>
            </a:xfrm>
            <a:prstGeom prst="wedgeEllipseCallout">
              <a:avLst>
                <a:gd name="adj1" fmla="val 96843"/>
                <a:gd name="adj2" fmla="val -79714"/>
              </a:avLst>
            </a:prstGeom>
            <a:solidFill>
              <a:srgbClr val="F7B5C7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63" name="Text Box 35"/>
            <p:cNvSpPr txBox="1">
              <a:spLocks noChangeArrowheads="1"/>
            </p:cNvSpPr>
            <p:nvPr/>
          </p:nvSpPr>
          <p:spPr bwMode="auto">
            <a:xfrm>
              <a:off x="883" y="2106"/>
              <a:ext cx="106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gốc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Right Arrow Callout 70"/>
          <p:cNvSpPr/>
          <p:nvPr/>
        </p:nvSpPr>
        <p:spPr>
          <a:xfrm>
            <a:off x="2421925" y="3231918"/>
            <a:ext cx="5044633" cy="2683156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92D05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0)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573205" y="3190693"/>
            <a:ext cx="2753663" cy="26831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28" y="2054087"/>
            <a:ext cx="10364098" cy="2834886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80" name="Picture 4" descr="Không có mô tả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883060" y="-349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val 80"/>
          <p:cNvSpPr/>
          <p:nvPr/>
        </p:nvSpPr>
        <p:spPr>
          <a:xfrm>
            <a:off x="1253376" y="103942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871183" y="1059387"/>
            <a:ext cx="1531236" cy="472050"/>
            <a:chOff x="1870518" y="1440653"/>
            <a:chExt cx="1116312" cy="461665"/>
          </a:xfrm>
        </p:grpSpPr>
        <p:grpSp>
          <p:nvGrpSpPr>
            <p:cNvPr id="83" name="Group 82"/>
            <p:cNvGrpSpPr/>
            <p:nvPr/>
          </p:nvGrpSpPr>
          <p:grpSpPr>
            <a:xfrm>
              <a:off x="1870518" y="1440654"/>
              <a:ext cx="881092" cy="451508"/>
              <a:chOff x="1870518" y="1440654"/>
              <a:chExt cx="881092" cy="451508"/>
            </a:xfrm>
          </p:grpSpPr>
          <p:sp>
            <p:nvSpPr>
              <p:cNvPr id="85" name="Rectangle: Rounded Corners 7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969023" y="1440654"/>
                <a:ext cx="782587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r>
                  <a:rPr lang="en-US" sz="2400" kern="0" dirty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Đ, S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8616" y="1765005"/>
            <a:ext cx="11157077" cy="4916143"/>
            <a:chOff x="368616" y="1765005"/>
            <a:chExt cx="11157077" cy="4916143"/>
          </a:xfrm>
        </p:grpSpPr>
        <p:grpSp>
          <p:nvGrpSpPr>
            <p:cNvPr id="23" name="Google Shape;97;p4"/>
            <p:cNvGrpSpPr/>
            <p:nvPr/>
          </p:nvGrpSpPr>
          <p:grpSpPr>
            <a:xfrm rot="-1341854">
              <a:off x="368616" y="2300468"/>
              <a:ext cx="957510" cy="4380680"/>
              <a:chOff x="8286350" y="2240498"/>
              <a:chExt cx="957493" cy="4380603"/>
            </a:xfrm>
          </p:grpSpPr>
          <p:sp>
            <p:nvSpPr>
              <p:cNvPr id="24" name="Google Shape;98;p4"/>
              <p:cNvSpPr/>
              <p:nvPr/>
            </p:nvSpPr>
            <p:spPr>
              <a:xfrm>
                <a:off x="8286350" y="2240499"/>
                <a:ext cx="956671" cy="4377685"/>
              </a:xfrm>
              <a:custGeom>
                <a:avLst/>
                <a:gdLst/>
                <a:ahLst/>
                <a:cxnLst/>
                <a:rect l="l" t="t" r="r" b="b"/>
                <a:pathLst>
                  <a:path w="420053" h="1922145" extrusionOk="0">
                    <a:moveTo>
                      <a:pt x="209550" y="0"/>
                    </a:moveTo>
                    <a:lnTo>
                      <a:pt x="210027" y="133"/>
                    </a:lnTo>
                    <a:lnTo>
                      <a:pt x="210503" y="0"/>
                    </a:lnTo>
                    <a:cubicBezTo>
                      <a:pt x="239078" y="0"/>
                      <a:pt x="262891" y="15240"/>
                      <a:pt x="274320" y="40005"/>
                    </a:cubicBezTo>
                    <a:lnTo>
                      <a:pt x="298133" y="91440"/>
                    </a:lnTo>
                    <a:lnTo>
                      <a:pt x="385763" y="279083"/>
                    </a:lnTo>
                    <a:lnTo>
                      <a:pt x="384810" y="279083"/>
                    </a:lnTo>
                    <a:lnTo>
                      <a:pt x="384810" y="1527513"/>
                    </a:lnTo>
                    <a:lnTo>
                      <a:pt x="405170" y="1536025"/>
                    </a:lnTo>
                    <a:cubicBezTo>
                      <a:pt x="414338" y="1545193"/>
                      <a:pt x="420053" y="1557814"/>
                      <a:pt x="420053" y="1571625"/>
                    </a:cubicBezTo>
                    <a:cubicBezTo>
                      <a:pt x="420053" y="1585436"/>
                      <a:pt x="414338" y="1598057"/>
                      <a:pt x="405170" y="1607224"/>
                    </a:cubicBezTo>
                    <a:lnTo>
                      <a:pt x="385763" y="1615338"/>
                    </a:lnTo>
                    <a:lnTo>
                      <a:pt x="385763" y="1746885"/>
                    </a:lnTo>
                    <a:cubicBezTo>
                      <a:pt x="385763" y="1843088"/>
                      <a:pt x="306705" y="1922145"/>
                      <a:pt x="210503" y="1922145"/>
                    </a:cubicBezTo>
                    <a:cubicBezTo>
                      <a:pt x="114300" y="1922145"/>
                      <a:pt x="35243" y="1843088"/>
                      <a:pt x="35243" y="1746885"/>
                    </a:cubicBezTo>
                    <a:lnTo>
                      <a:pt x="35243" y="1615736"/>
                    </a:lnTo>
                    <a:lnTo>
                      <a:pt x="14883" y="1607224"/>
                    </a:lnTo>
                    <a:cubicBezTo>
                      <a:pt x="5715" y="1598057"/>
                      <a:pt x="0" y="1585436"/>
                      <a:pt x="0" y="1571625"/>
                    </a:cubicBezTo>
                    <a:cubicBezTo>
                      <a:pt x="0" y="1557814"/>
                      <a:pt x="5715" y="1545193"/>
                      <a:pt x="14883" y="1536025"/>
                    </a:cubicBezTo>
                    <a:lnTo>
                      <a:pt x="34290" y="1527912"/>
                    </a:lnTo>
                    <a:lnTo>
                      <a:pt x="34290" y="279083"/>
                    </a:lnTo>
                    <a:lnTo>
                      <a:pt x="35243" y="279083"/>
                    </a:lnTo>
                    <a:lnTo>
                      <a:pt x="117535" y="102870"/>
                    </a:lnTo>
                    <a:lnTo>
                      <a:pt x="117158" y="102870"/>
                    </a:lnTo>
                    <a:lnTo>
                      <a:pt x="122873" y="91440"/>
                    </a:lnTo>
                    <a:lnTo>
                      <a:pt x="146686" y="40005"/>
                    </a:lnTo>
                    <a:cubicBezTo>
                      <a:pt x="158116" y="15240"/>
                      <a:pt x="181928" y="0"/>
                      <a:pt x="20955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" name="Google Shape;99;p4"/>
              <p:cNvSpPr/>
              <p:nvPr/>
            </p:nvSpPr>
            <p:spPr>
              <a:xfrm>
                <a:off x="8365310" y="2876473"/>
                <a:ext cx="798309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350520" h="1292542" extrusionOk="0">
                    <a:moveTo>
                      <a:pt x="0" y="0"/>
                    </a:moveTo>
                    <a:lnTo>
                      <a:pt x="350520" y="0"/>
                    </a:lnTo>
                    <a:lnTo>
                      <a:pt x="350520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" name="Google Shape;100;p4"/>
              <p:cNvSpPr/>
              <p:nvPr/>
            </p:nvSpPr>
            <p:spPr>
              <a:xfrm>
                <a:off x="8953948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" name="Google Shape;101;p4"/>
              <p:cNvSpPr/>
              <p:nvPr/>
            </p:nvSpPr>
            <p:spPr>
              <a:xfrm>
                <a:off x="8365299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8" name="Google Shape;102;p4"/>
              <p:cNvSpPr/>
              <p:nvPr/>
            </p:nvSpPr>
            <p:spPr>
              <a:xfrm>
                <a:off x="8367482" y="5821918"/>
                <a:ext cx="798307" cy="799183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350519" extrusionOk="0">
                    <a:moveTo>
                      <a:pt x="350520" y="0"/>
                    </a:moveTo>
                    <a:lnTo>
                      <a:pt x="0" y="0"/>
                    </a:lnTo>
                    <a:lnTo>
                      <a:pt x="0" y="175260"/>
                    </a:lnTo>
                    <a:cubicBezTo>
                      <a:pt x="0" y="271463"/>
                      <a:pt x="79057" y="350520"/>
                      <a:pt x="175260" y="350520"/>
                    </a:cubicBezTo>
                    <a:lnTo>
                      <a:pt x="175260" y="350520"/>
                    </a:lnTo>
                    <a:cubicBezTo>
                      <a:pt x="271462" y="350520"/>
                      <a:pt x="350520" y="271463"/>
                      <a:pt x="350520" y="175260"/>
                    </a:cubicBezTo>
                    <a:lnTo>
                      <a:pt x="350520" y="0"/>
                    </a:lnTo>
                    <a:close/>
                  </a:path>
                </a:pathLst>
              </a:custGeom>
              <a:solidFill>
                <a:srgbClr val="CD2C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" name="Google Shape;103;p4"/>
              <p:cNvSpPr/>
              <p:nvPr/>
            </p:nvSpPr>
            <p:spPr>
              <a:xfrm>
                <a:off x="8287174" y="5706877"/>
                <a:ext cx="956668" cy="230198"/>
              </a:xfrm>
              <a:custGeom>
                <a:avLst/>
                <a:gdLst/>
                <a:ahLst/>
                <a:cxnLst/>
                <a:rect l="l" t="t" r="r" b="b"/>
                <a:pathLst>
                  <a:path w="420052" h="100964" extrusionOk="0">
                    <a:moveTo>
                      <a:pt x="369570" y="0"/>
                    </a:moveTo>
                    <a:lnTo>
                      <a:pt x="50483" y="0"/>
                    </a:lnTo>
                    <a:cubicBezTo>
                      <a:pt x="22860" y="0"/>
                      <a:pt x="0" y="22860"/>
                      <a:pt x="0" y="50483"/>
                    </a:cubicBezTo>
                    <a:lnTo>
                      <a:pt x="0" y="50483"/>
                    </a:lnTo>
                    <a:cubicBezTo>
                      <a:pt x="0" y="78105"/>
                      <a:pt x="22860" y="100965"/>
                      <a:pt x="50483" y="100965"/>
                    </a:cubicBezTo>
                    <a:lnTo>
                      <a:pt x="369570" y="100965"/>
                    </a:lnTo>
                    <a:cubicBezTo>
                      <a:pt x="397192" y="100965"/>
                      <a:pt x="420053" y="78105"/>
                      <a:pt x="420053" y="50483"/>
                    </a:cubicBezTo>
                    <a:lnTo>
                      <a:pt x="420053" y="50483"/>
                    </a:lnTo>
                    <a:cubicBezTo>
                      <a:pt x="420053" y="22860"/>
                      <a:pt x="397192" y="0"/>
                      <a:pt x="369570" y="0"/>
                    </a:cubicBezTo>
                    <a:close/>
                  </a:path>
                </a:pathLst>
              </a:custGeom>
              <a:solidFill>
                <a:srgbClr val="DED3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" name="Google Shape;104;p4"/>
              <p:cNvSpPr/>
              <p:nvPr/>
            </p:nvSpPr>
            <p:spPr>
              <a:xfrm>
                <a:off x="8367482" y="2240498"/>
                <a:ext cx="798307" cy="636307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279082" extrusionOk="0">
                    <a:moveTo>
                      <a:pt x="111443" y="40005"/>
                    </a:moveTo>
                    <a:lnTo>
                      <a:pt x="87630" y="91440"/>
                    </a:lnTo>
                    <a:lnTo>
                      <a:pt x="0" y="279083"/>
                    </a:lnTo>
                    <a:lnTo>
                      <a:pt x="175260" y="279083"/>
                    </a:lnTo>
                    <a:lnTo>
                      <a:pt x="350520" y="279083"/>
                    </a:lnTo>
                    <a:lnTo>
                      <a:pt x="262890" y="91440"/>
                    </a:lnTo>
                    <a:lnTo>
                      <a:pt x="239077" y="40005"/>
                    </a:lnTo>
                    <a:cubicBezTo>
                      <a:pt x="227648" y="15240"/>
                      <a:pt x="203835" y="0"/>
                      <a:pt x="175260" y="0"/>
                    </a:cubicBezTo>
                    <a:cubicBezTo>
                      <a:pt x="146685" y="0"/>
                      <a:pt x="122873" y="15240"/>
                      <a:pt x="111443" y="40005"/>
                    </a:cubicBez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" name="Google Shape;105;p4"/>
              <p:cNvSpPr/>
              <p:nvPr/>
            </p:nvSpPr>
            <p:spPr>
              <a:xfrm>
                <a:off x="8554141" y="2240498"/>
                <a:ext cx="423016" cy="234544"/>
              </a:xfrm>
              <a:custGeom>
                <a:avLst/>
                <a:gdLst/>
                <a:ahLst/>
                <a:cxnLst/>
                <a:rect l="l" t="t" r="r" b="b"/>
                <a:pathLst>
                  <a:path w="185737" h="102870" extrusionOk="0">
                    <a:moveTo>
                      <a:pt x="29528" y="40005"/>
                    </a:moveTo>
                    <a:lnTo>
                      <a:pt x="5715" y="91440"/>
                    </a:lnTo>
                    <a:lnTo>
                      <a:pt x="0" y="102870"/>
                    </a:lnTo>
                    <a:lnTo>
                      <a:pt x="185738" y="102870"/>
                    </a:lnTo>
                    <a:lnTo>
                      <a:pt x="180022" y="91440"/>
                    </a:lnTo>
                    <a:lnTo>
                      <a:pt x="156210" y="40005"/>
                    </a:lnTo>
                    <a:cubicBezTo>
                      <a:pt x="144780" y="15240"/>
                      <a:pt x="120967" y="0"/>
                      <a:pt x="92392" y="0"/>
                    </a:cubicBezTo>
                    <a:cubicBezTo>
                      <a:pt x="64770" y="0"/>
                      <a:pt x="40958" y="15240"/>
                      <a:pt x="29528" y="400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1722475" y="1765005"/>
              <a:ext cx="9803218" cy="416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 Số 1 000 000 là số tự nhiên lớn nhất. </a:t>
              </a: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b) Dãy số 1, 2, 3, 4, 5… là dãy số tự nhiê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c) Số đầu tiên của dãy số tự nhiên là số 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0.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d) Số liền trước của một số bé hơn số liền sau của một số 2 đơn vị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ctangle: Rounded Corners 2"/>
            <p:cNvSpPr/>
            <p:nvPr/>
          </p:nvSpPr>
          <p:spPr>
            <a:xfrm>
              <a:off x="9154632" y="1860698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4" name="Rectangle: Rounded Corners 3"/>
            <p:cNvSpPr/>
            <p:nvPr/>
          </p:nvSpPr>
          <p:spPr>
            <a:xfrm>
              <a:off x="9516139" y="2721936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9505506" y="3625704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  <p:sp>
          <p:nvSpPr>
            <p:cNvPr id="34" name="Rectangle: Rounded Corners 33"/>
            <p:cNvSpPr/>
            <p:nvPr/>
          </p:nvSpPr>
          <p:spPr>
            <a:xfrm>
              <a:off x="4837813" y="5241853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</p:grpSp>
      <p:pic>
        <p:nvPicPr>
          <p:cNvPr id="36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58940" y="15909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0447" y="25053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7284" y="34197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8326" y="5014594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5" grpId="0" animBg="1"/>
      <p:bldP spid="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614736" y="140899"/>
            <a:ext cx="10934584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598094" y="27423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164147" y="47885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1469" y="478856"/>
            <a:ext cx="705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Tìm số liền trước của các số sau.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953" y="1926265"/>
            <a:ext cx="10242974" cy="2592572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2636874" y="221157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5" name="Rectangle: Rounded Corners 14"/>
          <p:cNvSpPr/>
          <p:nvPr/>
        </p:nvSpPr>
        <p:spPr>
          <a:xfrm rot="20282364">
            <a:off x="7230139" y="2445488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1 900</a:t>
            </a:r>
          </a:p>
        </p:txBody>
      </p:sp>
      <p:sp>
        <p:nvSpPr>
          <p:cNvPr id="16" name="Rectangle: Rounded Corners 15"/>
          <p:cNvSpPr/>
          <p:nvPr/>
        </p:nvSpPr>
        <p:spPr>
          <a:xfrm rot="20282364">
            <a:off x="2456120" y="3710764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2 044</a:t>
            </a:r>
          </a:p>
        </p:txBody>
      </p:sp>
      <p:sp>
        <p:nvSpPr>
          <p:cNvPr id="17" name="Rectangle: Rounded Corners 16"/>
          <p:cNvSpPr/>
          <p:nvPr/>
        </p:nvSpPr>
        <p:spPr>
          <a:xfrm rot="20076347">
            <a:off x="6815470" y="378519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9 999</a:t>
            </a:r>
          </a:p>
        </p:txBody>
      </p:sp>
      <p:pic>
        <p:nvPicPr>
          <p:cNvPr id="18" name="Picture 17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57" y="1566623"/>
            <a:ext cx="1527451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59" y="1704846"/>
            <a:ext cx="1644408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51" y="2959488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98" y="2991385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265815" y="140899"/>
            <a:ext cx="11717078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289750" y="17854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802640" y="54265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3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2298" y="478856"/>
            <a:ext cx="861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Sắp xếp các số dưới đây theo thứ tự từ bé đến lớn.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19" y="1967022"/>
            <a:ext cx="2807287" cy="1068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8643" y="1920175"/>
            <a:ext cx="2542788" cy="1056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3073" y="2023951"/>
            <a:ext cx="2317012" cy="10205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2215" y="1890394"/>
            <a:ext cx="2100706" cy="10821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47097 0.247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5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47018 0.25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13034 0.252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55859 0.222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0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038918"/>
            <a:ext cx="10364098" cy="282269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HP\Desktop\215585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0926" l="8619" r="94677">
                        <a14:foregroundMark x1="24461" y1="59815" x2="42079" y2="53148"/>
                        <a14:foregroundMark x1="35741" y1="53148" x2="37896" y2="50185"/>
                        <a14:foregroundMark x1="48542" y1="46204" x2="57921" y2="49352"/>
                        <a14:foregroundMark x1="65526" y1="52222" x2="85932" y2="56019"/>
                        <a14:foregroundMark x1="38783" y1="25556" x2="45120" y2="35370"/>
                        <a14:foregroundMark x1="42966" y1="26481" x2="43980" y2="31759"/>
                        <a14:foregroundMark x1="62484" y1="25556" x2="62231" y2="33333"/>
                        <a14:foregroundMark x1="48542" y1="39352" x2="53992" y2="40463"/>
                        <a14:foregroundMark x1="36375" y1="71574" x2="67681" y2="72407"/>
                        <a14:foregroundMark x1="50063" y1="74259" x2="62231" y2="72407"/>
                        <a14:foregroundMark x1="62484" y1="74444" x2="69835" y2="88704"/>
                        <a14:foregroundMark x1="59189" y1="73981" x2="61217" y2="8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08" y="3020025"/>
            <a:ext cx="2985673" cy="40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36047" y="0"/>
            <a:ext cx="2070929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HP\Desktop\1fr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24" y="-15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62950195-LRG_d8cdf70d-d918-4d6d-a7b5-f63484482087_530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075" r="99057">
                        <a14:foregroundMark x1="54151" y1="37077" x2="74906" y2="25231"/>
                        <a14:foregroundMark x1="55472" y1="25231" x2="74151" y2="27385"/>
                        <a14:foregroundMark x1="84151" y1="32154" x2="95472" y2="37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47" y="4443905"/>
            <a:ext cx="2033954" cy="24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2804" y="684550"/>
            <a:ext cx="5877053" cy="4298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19101 -1.11111E-6 C 0.27656 -1.11111E-6 0.38242 -0.31481 0.38242 -0.56967 L 0.38242 -1.1388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5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7590"/>
            <a:ext cx="12192000" cy="6915590"/>
          </a:xfrm>
          <a:prstGeom prst="rect">
            <a:avLst/>
          </a:prstGeom>
        </p:spPr>
      </p:pic>
      <p:pic>
        <p:nvPicPr>
          <p:cNvPr id="4" name="PA_图片 3" descr="图片包含 室内, 墙壁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1" y="566348"/>
            <a:ext cx="5655905" cy="5571067"/>
          </a:xfrm>
          <a:prstGeom prst="rect">
            <a:avLst/>
          </a:prstGeom>
        </p:spPr>
      </p:pic>
      <p:pic>
        <p:nvPicPr>
          <p:cNvPr id="8" name="PA_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11" name="PA_文本框 9"/>
          <p:cNvSpPr txBox="1"/>
          <p:nvPr>
            <p:custDataLst>
              <p:tags r:id="rId3"/>
            </p:custDataLst>
          </p:nvPr>
        </p:nvSpPr>
        <p:spPr>
          <a:xfrm>
            <a:off x="2587255" y="886363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4096" y="2192562"/>
            <a:ext cx="5816088" cy="3578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4247" y="238927"/>
            <a:ext cx="11783506" cy="94091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Giúp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liền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pic>
        <p:nvPicPr>
          <p:cNvPr id="24" name="PA_图片 9" descr="图片包含 轮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3250805"/>
            <a:ext cx="3026505" cy="7381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5649" y="1593130"/>
            <a:ext cx="2759477" cy="2007908"/>
            <a:chOff x="204247" y="2564091"/>
            <a:chExt cx="2759477" cy="2007908"/>
          </a:xfrm>
        </p:grpSpPr>
        <p:sp>
          <p:nvSpPr>
            <p:cNvPr id="3" name="Hexagon 2"/>
            <p:cNvSpPr/>
            <p:nvPr/>
          </p:nvSpPr>
          <p:spPr>
            <a:xfrm>
              <a:off x="204247" y="2564091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1421876" y="3242820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pic>
        <p:nvPicPr>
          <p:cNvPr id="25" name="PA_图片 9" descr="图片包含 轮子&#10;&#10;已生成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5" y="5244211"/>
            <a:ext cx="3026505" cy="738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05126" y="3619891"/>
            <a:ext cx="2768904" cy="2003195"/>
            <a:chOff x="2781409" y="4678838"/>
            <a:chExt cx="2768904" cy="2003195"/>
          </a:xfrm>
        </p:grpSpPr>
        <p:sp>
          <p:nvSpPr>
            <p:cNvPr id="19" name="Hexagon 18"/>
            <p:cNvSpPr/>
            <p:nvPr/>
          </p:nvSpPr>
          <p:spPr>
            <a:xfrm>
              <a:off x="2781409" y="4678838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0" name="Hexagon 19"/>
            <p:cNvSpPr/>
            <p:nvPr/>
          </p:nvSpPr>
          <p:spPr>
            <a:xfrm>
              <a:off x="4008465" y="5352854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101</a:t>
              </a:r>
            </a:p>
          </p:txBody>
        </p:sp>
      </p:grpSp>
      <p:pic>
        <p:nvPicPr>
          <p:cNvPr id="26" name="PA_图片 9" descr="图片包含 轮子&#10;&#10;已生成高可信度的说明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11" y="3316640"/>
            <a:ext cx="3026505" cy="7381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89783" y="1796166"/>
            <a:ext cx="2768904" cy="2003195"/>
            <a:chOff x="3552333" y="2471394"/>
            <a:chExt cx="2768904" cy="2003195"/>
          </a:xfrm>
          <a:solidFill>
            <a:srgbClr val="F7B5C7"/>
          </a:solidFill>
        </p:grpSpPr>
        <p:sp>
          <p:nvSpPr>
            <p:cNvPr id="14" name="Hexagon 13"/>
            <p:cNvSpPr/>
            <p:nvPr/>
          </p:nvSpPr>
          <p:spPr>
            <a:xfrm>
              <a:off x="3552333" y="2471394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29</a:t>
              </a:r>
            </a:p>
          </p:txBody>
        </p:sp>
        <p:sp>
          <p:nvSpPr>
            <p:cNvPr id="15" name="Hexagon 14"/>
            <p:cNvSpPr/>
            <p:nvPr/>
          </p:nvSpPr>
          <p:spPr>
            <a:xfrm>
              <a:off x="4779389" y="3145410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</p:grpSp>
      <p:pic>
        <p:nvPicPr>
          <p:cNvPr id="27" name="PA_图片 9" descr="图片包含 轮子&#10;&#10;已生成高可信度的说明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76" y="5135666"/>
            <a:ext cx="3026505" cy="73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9142" y="3494441"/>
            <a:ext cx="2768904" cy="2003195"/>
            <a:chOff x="6453714" y="4678838"/>
            <a:chExt cx="2768904" cy="2003195"/>
          </a:xfrm>
        </p:grpSpPr>
        <p:sp>
          <p:nvSpPr>
            <p:cNvPr id="21" name="Hexagon 20"/>
            <p:cNvSpPr/>
            <p:nvPr/>
          </p:nvSpPr>
          <p:spPr>
            <a:xfrm>
              <a:off x="6453714" y="4678838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1000</a:t>
              </a:r>
            </a:p>
          </p:txBody>
        </p:sp>
        <p:sp>
          <p:nvSpPr>
            <p:cNvPr id="22" name="Hexagon 21"/>
            <p:cNvSpPr/>
            <p:nvPr/>
          </p:nvSpPr>
          <p:spPr>
            <a:xfrm>
              <a:off x="7680770" y="5352854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1001</a:t>
              </a:r>
            </a:p>
          </p:txBody>
        </p:sp>
      </p:grpSp>
      <p:pic>
        <p:nvPicPr>
          <p:cNvPr id="28" name="PA_图片 9" descr="图片包含 轮子&#10;&#10;已生成高可信度的说明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86" y="3085820"/>
            <a:ext cx="3026505" cy="73817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13594" y="1737789"/>
            <a:ext cx="2768904" cy="2003195"/>
            <a:chOff x="7915938" y="1449443"/>
            <a:chExt cx="2768904" cy="2003195"/>
          </a:xfrm>
        </p:grpSpPr>
        <p:sp>
          <p:nvSpPr>
            <p:cNvPr id="17" name="Hexagon 16"/>
            <p:cNvSpPr/>
            <p:nvPr/>
          </p:nvSpPr>
          <p:spPr>
            <a:xfrm>
              <a:off x="7915938" y="1449443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" name="Hexagon 17"/>
            <p:cNvSpPr/>
            <p:nvPr/>
          </p:nvSpPr>
          <p:spPr>
            <a:xfrm>
              <a:off x="9142994" y="2123459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</p:grpSp>
      <p:sp>
        <p:nvSpPr>
          <p:cNvPr id="30" name="Hexagon 29"/>
          <p:cNvSpPr/>
          <p:nvPr/>
        </p:nvSpPr>
        <p:spPr>
          <a:xfrm>
            <a:off x="1565131" y="2293111"/>
            <a:ext cx="1541848" cy="1329179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5829693" y="2459313"/>
            <a:ext cx="1541848" cy="1329179"/>
          </a:xfrm>
          <a:prstGeom prst="hexagon">
            <a:avLst/>
          </a:prstGeom>
          <a:solidFill>
            <a:srgbClr val="F7B5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10268584" y="2430657"/>
            <a:ext cx="1541848" cy="1329179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4366715" y="4284118"/>
            <a:ext cx="1541848" cy="1329179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8884906" y="4178827"/>
            <a:ext cx="1541848" cy="1329179"/>
          </a:xfrm>
          <a:prstGeom prst="hexagon">
            <a:avLst/>
          </a:prstGeom>
          <a:solidFill>
            <a:srgbClr val="394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4" y="744793"/>
            <a:ext cx="1253277" cy="1250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1" y="4877029"/>
            <a:ext cx="1789759" cy="19936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4037938"/>
            <a:ext cx="2605569" cy="2902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57" y="1336637"/>
            <a:ext cx="1253277" cy="12507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43" y="1449443"/>
            <a:ext cx="1253277" cy="12507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21" y="1388270"/>
            <a:ext cx="1253277" cy="1250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13" y="3286888"/>
            <a:ext cx="1253277" cy="12507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30" y="3186136"/>
            <a:ext cx="1253277" cy="1250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118 L 0.15508 0.086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717 L 0.34401 0.0134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024 L 0.36224 -0.013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347 L -0.48685 0.274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55 L 0.37344 -0.01898 L 0.37344 -0.01806 " pathEditMode="relative" rAng="0" ptsTypes="A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7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37588"/>
            <a:ext cx="2294854" cy="23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21572900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" y="3772544"/>
            <a:ext cx="2176960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764" y="2123245"/>
            <a:ext cx="10479932" cy="5035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10 900 000 </a:t>
            </a: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đọc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là: 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Mười triệu chín nghìn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Mười trăm triệu chín trăm nghìn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Mười triệu chín trăm nghìn</a:t>
            </a:r>
          </a:p>
        </p:txBody>
      </p:sp>
      <p:pic>
        <p:nvPicPr>
          <p:cNvPr id="49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4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38699" y="925033"/>
            <a:ext cx="7514602" cy="1764589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850 003 200 </a:t>
            </a: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đọc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là: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03767" y="3783808"/>
            <a:ext cx="3470406" cy="2500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Tám trăm triệu không trăm linh ba nghìn hai trăm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912242" y="3703320"/>
            <a:ext cx="3466213" cy="28888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Tám trăm năm mươi triệu không trăm linh ba nghìn hai trăm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707315" y="3703319"/>
            <a:ext cx="2786480" cy="27187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Tám trăm năm mươi triệu không trăm nghìn hai trăm</a:t>
            </a:r>
          </a:p>
        </p:txBody>
      </p:sp>
      <p:pic>
        <p:nvPicPr>
          <p:cNvPr id="44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4268" y="78286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86" y="3512672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68" y="3060757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1" y="3347196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89" y="4143928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2.96296E-6 L 2.5E-6 0.16041 C 2.5E-6 0.2324 0.12487 0.32106 0.22617 0.32106 L 0.45247 0.32106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3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45247 0.32106 L 0.63932 0.32106 C 0.72304 0.32106 0.8263 0.12801 0.8263 -0.02848 L 0.8263 -0.37778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349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3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45833E-6 -3.33333E-6 L 0.18984 -3.33333E-6 C 0.27513 -3.33333E-6 0.38125 -0.20648 0.38125 -0.3743 L 0.38125 -0.7479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4" name="Rounded Rectangle 1"/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Trong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436 731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các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thuộc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lớp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nghìn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gồm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những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:</a:t>
            </a:r>
          </a:p>
        </p:txBody>
      </p:sp>
      <p:sp>
        <p:nvSpPr>
          <p:cNvPr id="5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7, 3, 1</a:t>
            </a:r>
          </a:p>
        </p:txBody>
      </p:sp>
      <p:sp>
        <p:nvSpPr>
          <p:cNvPr id="6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</a:t>
            </a: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. 4, 3, 7</a:t>
            </a:r>
          </a:p>
        </p:txBody>
      </p:sp>
      <p:sp>
        <p:nvSpPr>
          <p:cNvPr id="7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</a:t>
            </a: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. 4, 3, 6</a:t>
            </a:r>
          </a:p>
        </p:txBody>
      </p:sp>
      <p:pic>
        <p:nvPicPr>
          <p:cNvPr id="8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5" y="0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600" y="298512"/>
            <a:ext cx="4127350" cy="4432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0304" y="1351218"/>
            <a:ext cx="8004742" cy="436511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8;p8"/>
          <p:cNvSpPr/>
          <p:nvPr/>
        </p:nvSpPr>
        <p:spPr>
          <a:xfrm rot="-6455144">
            <a:off x="1213616" y="-2095865"/>
            <a:ext cx="9764768" cy="1200709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2746" y="2731155"/>
            <a:ext cx="98322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Nhận biết được số tự nhiên và dãy số tự nhiên. </a:t>
            </a:r>
          </a:p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Hiểu được một số đặc điểm của dãy số tự nhiên.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651" y="1120442"/>
            <a:ext cx="8785097" cy="18167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92364" y="2222298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ErasContour" pitchFamily="2" charset="0"/>
                <a:cs typeface="ErasContour" pitchFamily="2" charset="0"/>
                <a:sym typeface="Arial" panose="020B0604020202020204"/>
              </a:rPr>
              <a:t>Khám</a:t>
            </a:r>
            <a:r>
              <a:rPr kumimoji="0" lang="en-US" altLang="en-US" sz="10500" b="1" i="0" u="none" strike="noStrike" kern="0" cap="all" spc="0" normalizeH="0" baseline="0" noProof="0" dirty="0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ErasContour" pitchFamily="2" charset="0"/>
                <a:cs typeface="ErasContour" pitchFamily="2" charset="0"/>
                <a:sym typeface="Arial" panose="020B0604020202020204"/>
              </a:rPr>
              <a:t> </a:t>
            </a: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ErasContour" pitchFamily="2" charset="0"/>
                <a:cs typeface="ErasContour" pitchFamily="2" charset="0"/>
                <a:sym typeface="Arial" panose="020B0604020202020204"/>
              </a:rPr>
              <a:t>phá</a:t>
            </a:r>
            <a:endParaRPr kumimoji="0" lang="en-US" altLang="en-US" sz="10500" b="1" i="0" u="none" strike="noStrike" kern="0" cap="all" spc="0" normalizeH="0" baseline="0" noProof="0" dirty="0">
              <a:ln>
                <a:solidFill>
                  <a:srgbClr val="171717">
                    <a:lumMod val="10000"/>
                    <a:lumOff val="90000"/>
                  </a:srgbClr>
                </a:solidFill>
              </a:ln>
              <a:solidFill>
                <a:srgbClr val="D44B16"/>
              </a:solidFill>
              <a:effectLst>
                <a:outerShdw blurRad="19685" dist="12700" dir="5400000" algn="tl" rotWithShape="0">
                  <a:srgbClr val="D44B16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n-lt"/>
              <a:ea typeface="ErasContour" pitchFamily="2" charset="0"/>
              <a:cs typeface="ErasContour" pitchFamily="2" charset="0"/>
              <a:sym typeface="Arial" panose="020B0604020202020204"/>
            </a:endParaRPr>
          </a:p>
        </p:txBody>
      </p: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  <a:sym typeface="Calibri" panose="020F0502020204030204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  <a:sym typeface="Calibri" panose="020F0502020204030204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>
            <a:fillRect/>
          </a:stretch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Không có mô tả.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artoon of a child pointing at a blackboard&#10;&#10;Description automatically generated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85" y="1870112"/>
            <a:ext cx="9439275" cy="3819525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1988288" y="1648047"/>
            <a:ext cx="233916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Speech Bubble: Rectangle with Corners Rounded 15"/>
          <p:cNvSpPr/>
          <p:nvPr/>
        </p:nvSpPr>
        <p:spPr>
          <a:xfrm>
            <a:off x="7081284" y="978195"/>
            <a:ext cx="2094614" cy="1275907"/>
          </a:xfrm>
          <a:prstGeom prst="wedgeRoundRectCallout">
            <a:avLst>
              <a:gd name="adj1" fmla="val -2052"/>
              <a:gd name="adj2" fmla="val 115091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Speech Bubble: Rectangle with Corners Rounded 16"/>
          <p:cNvSpPr/>
          <p:nvPr/>
        </p:nvSpPr>
        <p:spPr>
          <a:xfrm>
            <a:off x="9526772" y="1988288"/>
            <a:ext cx="2094614" cy="1275907"/>
          </a:xfrm>
          <a:prstGeom prst="wedgeRoundRectCallout">
            <a:avLst>
              <a:gd name="adj1" fmla="val -47737"/>
              <a:gd name="adj2" fmla="val 9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lắm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494</Words>
  <Application>Microsoft Office PowerPoint</Application>
  <PresentationFormat>Widescreen</PresentationFormat>
  <Paragraphs>107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Microsoft YaHei</vt:lpstr>
      <vt:lpstr>#9Slide03 AmpleSoft Bold</vt:lpstr>
      <vt:lpstr>Abril Fatface</vt:lpstr>
      <vt:lpstr>Aldrich</vt:lpstr>
      <vt:lpstr>Arial</vt:lpstr>
      <vt:lpstr>Calibri</vt:lpstr>
      <vt:lpstr>等线</vt:lpstr>
      <vt:lpstr>等线 Light</vt:lpstr>
      <vt:lpstr>ErasContour</vt:lpstr>
      <vt:lpstr>Tahoma</vt:lpstr>
      <vt:lpstr>Times New Roman</vt:lpstr>
      <vt:lpstr>方正少儿简体</vt:lpstr>
      <vt:lpstr>迷你简少儿</vt:lpstr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26</cp:revision>
  <dcterms:created xsi:type="dcterms:W3CDTF">2023-08-09T23:21:00Z</dcterms:created>
  <dcterms:modified xsi:type="dcterms:W3CDTF">2023-10-18T03:47:14Z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11B8D36FC2E44D0F8328575ADA24DD08</vt:lpwstr>
  </property>
  <property fmtid="{D5CDD505-2E9C-101B-9397-08002B2CF9AE}" pid="3" name="KSOProductBuildVer">
    <vt:lpwstr>1033-11.2.0.11537</vt:lpwstr>
  </property>
</Properties>
</file>