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sldIdLst>
    <p:sldId id="276" r:id="rId2"/>
    <p:sldId id="282" r:id="rId3"/>
    <p:sldId id="269" r:id="rId4"/>
    <p:sldId id="257" r:id="rId5"/>
    <p:sldId id="298" r:id="rId6"/>
    <p:sldId id="288" r:id="rId7"/>
    <p:sldId id="283" r:id="rId8"/>
    <p:sldId id="308" r:id="rId9"/>
    <p:sldId id="309" r:id="rId10"/>
    <p:sldId id="262" r:id="rId11"/>
    <p:sldId id="289" r:id="rId12"/>
    <p:sldId id="297" r:id="rId13"/>
    <p:sldId id="271" r:id="rId14"/>
    <p:sldId id="258" r:id="rId15"/>
    <p:sldId id="299" r:id="rId16"/>
    <p:sldId id="294" r:id="rId17"/>
    <p:sldId id="284" r:id="rId18"/>
    <p:sldId id="285" r:id="rId19"/>
    <p:sldId id="286" r:id="rId20"/>
    <p:sldId id="301" r:id="rId21"/>
    <p:sldId id="310" r:id="rId22"/>
    <p:sldId id="280" r:id="rId23"/>
    <p:sldId id="303" r:id="rId24"/>
    <p:sldId id="304" r:id="rId25"/>
    <p:sldId id="300" r:id="rId26"/>
    <p:sldId id="307" r:id="rId27"/>
    <p:sldId id="302" r:id="rId28"/>
    <p:sldId id="305" r:id="rId29"/>
  </p:sldIdLst>
  <p:sldSz cx="12192000" cy="6858000"/>
  <p:notesSz cx="6858000" cy="9144000"/>
  <p:embeddedFontLst>
    <p:embeddedFont>
      <p:font typeface="#9Slide07 SVNBillo" panose="00000400000000000000" charset="0"/>
      <p:regular r:id="rId31"/>
    </p:embeddedFont>
    <p:embeddedFont>
      <p:font typeface="Cambria" panose="0204050305040603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A51"/>
    <a:srgbClr val="CB5620"/>
    <a:srgbClr val="28848C"/>
    <a:srgbClr val="90CCD3"/>
    <a:srgbClr val="50AEBA"/>
    <a:srgbClr val="4E7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1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515C-1A53-45F9-843C-3C7DB2073B1D}"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E591-F4D8-491F-A709-CDA6F4A545D2}" type="slidenum">
              <a:rPr lang="en-US" smtClean="0"/>
              <a:t>‹#›</a:t>
            </a:fld>
            <a:endParaRPr lang="en-US"/>
          </a:p>
        </p:txBody>
      </p:sp>
    </p:spTree>
    <p:extLst>
      <p:ext uri="{BB962C8B-B14F-4D97-AF65-F5344CB8AC3E}">
        <p14:creationId xmlns:p14="http://schemas.microsoft.com/office/powerpoint/2010/main" val="8452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68535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78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25923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688716" y="2276309"/>
            <a:ext cx="8394920" cy="2566638"/>
          </a:xfrm>
          <a:prstGeom prst="rect">
            <a:avLst/>
          </a:prstGeom>
        </p:spPr>
      </p:pic>
    </p:spTree>
    <p:extLst>
      <p:ext uri="{BB962C8B-B14F-4D97-AF65-F5344CB8AC3E}">
        <p14:creationId xmlns:p14="http://schemas.microsoft.com/office/powerpoint/2010/main" val="128004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5666624" y="953768"/>
            <a:ext cx="22568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Ma-</a:t>
            </a: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ri</a:t>
            </a:r>
            <a:r>
              <a:rPr kumimoji="0" lang="en-US" altLang="zh-CN" sz="32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1" name="图片 10">
            <a:extLst>
              <a:ext uri="{FF2B5EF4-FFF2-40B4-BE49-F238E27FC236}">
                <a16:creationId xmlns:a16="http://schemas.microsoft.com/office/drawing/2014/main" id="{65320D8C-D6AD-6B4C-B0A9-9483002E9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568161" y="2919612"/>
            <a:ext cx="4056957" cy="3412492"/>
          </a:xfrm>
          <a:prstGeom prst="rect">
            <a:avLst/>
          </a:prstGeom>
        </p:spPr>
      </p:pic>
      <p:sp>
        <p:nvSpPr>
          <p:cNvPr id="12" name="云形 3"/>
          <p:cNvSpPr/>
          <p:nvPr/>
        </p:nvSpPr>
        <p:spPr>
          <a:xfrm>
            <a:off x="8268912" y="1862453"/>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3" name="云形 3"/>
          <p:cNvSpPr/>
          <p:nvPr/>
        </p:nvSpPr>
        <p:spPr>
          <a:xfrm>
            <a:off x="4601152" y="2939097"/>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4" name="云形 3"/>
          <p:cNvSpPr/>
          <p:nvPr/>
        </p:nvSpPr>
        <p:spPr>
          <a:xfrm>
            <a:off x="8319048" y="3657599"/>
            <a:ext cx="300868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5" name="云形 3"/>
          <p:cNvSpPr/>
          <p:nvPr/>
        </p:nvSpPr>
        <p:spPr>
          <a:xfrm>
            <a:off x="5595763" y="4895099"/>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0" name="Picture 9"/>
          <p:cNvPicPr>
            <a:picLocks noChangeAspect="1"/>
          </p:cNvPicPr>
          <p:nvPr/>
        </p:nvPicPr>
        <p:blipFill>
          <a:blip r:embed="rId3"/>
          <a:stretch>
            <a:fillRect/>
          </a:stretch>
        </p:blipFill>
        <p:spPr>
          <a:xfrm>
            <a:off x="627092" y="1936400"/>
            <a:ext cx="4968671" cy="1457070"/>
          </a:xfrm>
          <a:prstGeom prst="rect">
            <a:avLst/>
          </a:prstGeom>
        </p:spPr>
      </p:pic>
    </p:spTree>
    <p:extLst>
      <p:ext uri="{BB962C8B-B14F-4D97-AF65-F5344CB8AC3E}">
        <p14:creationId xmlns:p14="http://schemas.microsoft.com/office/powerpoint/2010/main" val="370097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08E57CC1-D633-9549-B090-6764273EF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28846" y="3230881"/>
            <a:ext cx="3472444" cy="3472444"/>
          </a:xfrm>
          <a:prstGeom prst="rect">
            <a:avLst/>
          </a:prstGeom>
        </p:spPr>
      </p:pic>
      <p:sp>
        <p:nvSpPr>
          <p:cNvPr id="5" name="Rectangle 4"/>
          <p:cNvSpPr/>
          <p:nvPr/>
        </p:nvSpPr>
        <p:spPr>
          <a:xfrm>
            <a:off x="5278120" y="1035089"/>
            <a:ext cx="6126480" cy="2062103"/>
          </a:xfrm>
          <a:prstGeom prst="rect">
            <a:avLst/>
          </a:prstGeom>
        </p:spPr>
        <p:txBody>
          <a:bodyPr wrap="square">
            <a:spAutoFit/>
          </a:bodyPr>
          <a:lstStyle/>
          <a:p>
            <a:pPr algn="just"/>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Nhưng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dirty="0">
                <a:solidFill>
                  <a:srgbClr val="28848C"/>
                </a:solidFill>
                <a:latin typeface="Calibri" panose="020F0502020204030204" pitchFamily="34" charset="0"/>
                <a:cs typeface="Calibri" panose="020F0502020204030204" pitchFamily="34" charset="0"/>
              </a:rPr>
              <a:t>.</a:t>
            </a:r>
            <a:endParaRPr lang="en-US" sz="2000" dirty="0"/>
          </a:p>
        </p:txBody>
      </p:sp>
      <p:sp>
        <p:nvSpPr>
          <p:cNvPr id="6" name="Rectangle 5"/>
          <p:cNvSpPr/>
          <p:nvPr/>
        </p:nvSpPr>
        <p:spPr>
          <a:xfrm>
            <a:off x="5400040" y="3825727"/>
            <a:ext cx="6096000" cy="2062103"/>
          </a:xfrm>
          <a:prstGeom prst="rect">
            <a:avLst/>
          </a:prstGeom>
        </p:spPr>
        <p:txBody>
          <a:bodyPr>
            <a:spAutoFit/>
          </a:bodyPr>
          <a:lstStyle/>
          <a:p>
            <a:pPr lvl="0" algn="just"/>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Ông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96052" y="2368657"/>
            <a:ext cx="5395428" cy="1457070"/>
          </a:xfrm>
          <a:prstGeom prst="rect">
            <a:avLst/>
          </a:prstGeom>
        </p:spPr>
      </p:pic>
      <p:sp>
        <p:nvSpPr>
          <p:cNvPr id="9" name="Rectangle 8"/>
          <p:cNvSpPr/>
          <p:nvPr/>
        </p:nvSpPr>
        <p:spPr>
          <a:xfrm>
            <a:off x="5278120" y="1168778"/>
            <a:ext cx="6126480" cy="2062103"/>
          </a:xfrm>
          <a:prstGeom prst="rect">
            <a:avLst/>
          </a:prstGeom>
          <a:solidFill>
            <a:schemeClr val="bg1"/>
          </a:solidFill>
        </p:spPr>
        <p:txBody>
          <a:bodyPr wrap="square">
            <a:spAutoFit/>
          </a:bodyPr>
          <a:lstStyle/>
          <a:p>
            <a:pPr algn="just"/>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Nhưng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đĩa</a:t>
            </a:r>
            <a:r>
              <a:rPr lang="en-US" sz="3200" b="1" dirty="0" smtClean="0">
                <a:solidFill>
                  <a:srgbClr val="CB5620"/>
                </a:solidFill>
                <a:latin typeface="Calibri" panose="020F0502020204030204" pitchFamily="34" charset="0"/>
                <a:cs typeface="Calibri" panose="020F0502020204030204" pitchFamily="34" charset="0"/>
              </a:rPr>
              <a: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smtClean="0">
                <a:solidFill>
                  <a:srgbClr val="28848C"/>
                </a:solidFill>
                <a:latin typeface="Calibri" panose="020F0502020204030204" pitchFamily="34" charset="0"/>
                <a:cs typeface="Calibri" panose="020F0502020204030204" pitchFamily="34" charset="0"/>
              </a:rPr>
              <a:t>,</a:t>
            </a:r>
            <a:r>
              <a:rPr lang="en-US" sz="3200" b="1" dirty="0" smtClean="0">
                <a:solidFill>
                  <a:srgbClr val="CB5620"/>
                </a:solidFill>
                <a:latin typeface="Calibri" panose="020F0502020204030204" pitchFamily="34" charset="0"/>
                <a:cs typeface="Calibri" panose="020F0502020204030204" pitchFamily="34" charset="0"/>
              </a:rPr>
              <a:t>/</a:t>
            </a:r>
            <a:r>
              <a:rPr lang="en-US" sz="3200" b="1" dirty="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cứ</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b="1" dirty="0" smtClean="0">
                <a:solidFill>
                  <a:srgbClr val="28848C"/>
                </a:solidFill>
                <a:latin typeface="Calibri" panose="020F0502020204030204" pitchFamily="34" charset="0"/>
                <a:cs typeface="Calibri" panose="020F0502020204030204" pitchFamily="34" charset="0"/>
              </a:rPr>
              <a:t>.</a:t>
            </a:r>
            <a:r>
              <a:rPr lang="en-US" sz="3200" b="1" dirty="0" smtClean="0">
                <a:solidFill>
                  <a:srgbClr val="CB5620"/>
                </a:solidFill>
                <a:latin typeface="Calibri" panose="020F0502020204030204" pitchFamily="34" charset="0"/>
                <a:cs typeface="Calibri" panose="020F0502020204030204" pitchFamily="34" charset="0"/>
              </a:rPr>
              <a:t>//</a:t>
            </a:r>
            <a:endParaRPr lang="en-US" sz="2000" b="1" dirty="0">
              <a:solidFill>
                <a:srgbClr val="CB5620"/>
              </a:solidFill>
            </a:endParaRPr>
          </a:p>
        </p:txBody>
      </p:sp>
      <p:sp>
        <p:nvSpPr>
          <p:cNvPr id="10" name="Rectangle 9"/>
          <p:cNvSpPr/>
          <p:nvPr/>
        </p:nvSpPr>
        <p:spPr>
          <a:xfrm>
            <a:off x="5400040" y="3918633"/>
            <a:ext cx="6096000" cy="2062103"/>
          </a:xfrm>
          <a:prstGeom prst="rect">
            <a:avLst/>
          </a:prstGeom>
          <a:solidFill>
            <a:schemeClr val="bg1"/>
          </a:solidFill>
        </p:spPr>
        <p:txBody>
          <a:bodyPr>
            <a:spAutoFit/>
          </a:bodyPr>
          <a:lstStyle/>
          <a:p>
            <a:pPr lvl="0" algn="just"/>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Ông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smtClean="0">
                <a:solidFill>
                  <a:srgbClr val="28848C"/>
                </a:solidFill>
                <a:latin typeface="Calibri" panose="020F0502020204030204" pitchFamily="34" charset="0"/>
                <a:cs typeface="Calibri" panose="020F0502020204030204" pitchFamily="34" charset="0"/>
              </a:rPr>
              <a:t>,</a:t>
            </a:r>
            <a:r>
              <a:rPr lang="en-US" sz="3200" b="1" dirty="0" smtClean="0">
                <a:solidFill>
                  <a:srgbClr val="CB5620"/>
                </a:solidFill>
                <a:latin typeface="Calibri" panose="020F0502020204030204" pitchFamily="34" charset="0"/>
                <a:cs typeface="Calibri" panose="020F0502020204030204" pitchFamily="34" charset="0"/>
              </a:rPr>
              <a: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smtClean="0">
                <a:solidFill>
                  <a:srgbClr val="28848C"/>
                </a:solidFill>
                <a:latin typeface="Calibri" panose="020F0502020204030204" pitchFamily="34" charset="0"/>
                <a:cs typeface="Calibri" panose="020F0502020204030204" pitchFamily="34" charset="0"/>
              </a:rPr>
              <a:t>,</a:t>
            </a:r>
            <a:r>
              <a:rPr lang="en-US" sz="3200" b="1" dirty="0" smtClean="0">
                <a:solidFill>
                  <a:srgbClr val="CB5620"/>
                </a:solidFill>
                <a:latin typeface="Calibri" panose="020F0502020204030204" pitchFamily="34" charset="0"/>
                <a:cs typeface="Calibri" panose="020F0502020204030204" pitchFamily="34" charset="0"/>
              </a:rPr>
              <a: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smtClean="0">
                <a:solidFill>
                  <a:srgbClr val="28848C"/>
                </a:solidFill>
                <a:latin typeface="Calibri" panose="020F0502020204030204" pitchFamily="34" charset="0"/>
                <a:cs typeface="Calibri" panose="020F0502020204030204" pitchFamily="34" charset="0"/>
              </a:rPr>
              <a:t>:</a:t>
            </a:r>
            <a:r>
              <a:rPr lang="en-US" sz="3200" b="1" dirty="0" smtClean="0">
                <a:solidFill>
                  <a:srgbClr val="CB5620"/>
                </a:solidFill>
                <a:latin typeface="Calibri" panose="020F0502020204030204" pitchFamily="34" charset="0"/>
                <a:cs typeface="Calibri" panose="020F0502020204030204" pitchFamily="34" charset="0"/>
              </a:rPr>
              <a:t>/</a:t>
            </a:r>
            <a:r>
              <a:rPr lang="en-US" sz="3200" dirty="0" smtClean="0">
                <a:solidFill>
                  <a:srgbClr val="28848C"/>
                </a:solidFill>
                <a:latin typeface="Calibri" panose="020F0502020204030204" pitchFamily="34" charset="0"/>
                <a:cs typeface="Calibri" panose="020F0502020204030204" pitchFamily="34" charset="0"/>
              </a:rPr>
              <a:t> </a:t>
            </a:r>
            <a:r>
              <a:rPr lang="en-US" sz="3200" dirty="0">
                <a:solidFill>
                  <a:srgbClr val="28848C"/>
                </a:solidFill>
                <a:latin typeface="Calibri" panose="020F0502020204030204" pitchFamily="34" charset="0"/>
                <a:cs typeface="Calibri" panose="020F0502020204030204" pitchFamily="34" charset="0"/>
              </a:rPr>
              <a:t>“</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smtClean="0">
                <a:solidFill>
                  <a:srgbClr val="28848C"/>
                </a:solidFill>
                <a:latin typeface="Calibri" panose="020F0502020204030204" pitchFamily="34" charset="0"/>
                <a:cs typeface="Calibri" panose="020F0502020204030204" pitchFamily="34" charset="0"/>
              </a:rPr>
              <a:t>!”.</a:t>
            </a:r>
            <a:r>
              <a:rPr lang="en-US" sz="3200" b="1" dirty="0" smtClean="0">
                <a:solidFill>
                  <a:srgbClr val="CB5620"/>
                </a:solidFill>
                <a:latin typeface="Calibri" panose="020F0502020204030204" pitchFamily="34" charset="0"/>
                <a:cs typeface="Calibri" panose="020F0502020204030204" pitchFamily="34" charset="0"/>
              </a:rPr>
              <a:t>//</a:t>
            </a:r>
            <a:endParaRPr lang="en-US" sz="3200" b="1"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80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3325116" y="2234081"/>
            <a:ext cx="7281924" cy="2946355"/>
          </a:xfrm>
          <a:prstGeom prst="rect">
            <a:avLst/>
          </a:prstGeom>
        </p:spPr>
      </p:pic>
    </p:spTree>
    <p:extLst>
      <p:ext uri="{BB962C8B-B14F-4D97-AF65-F5344CB8AC3E}">
        <p14:creationId xmlns:p14="http://schemas.microsoft.com/office/powerpoint/2010/main" val="135164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157579" y="2462682"/>
            <a:ext cx="9339881" cy="2353260"/>
          </a:xfrm>
          <a:prstGeom prst="rect">
            <a:avLst/>
          </a:prstGeom>
        </p:spPr>
      </p:pic>
    </p:spTree>
    <p:extLst>
      <p:ext uri="{BB962C8B-B14F-4D97-AF65-F5344CB8AC3E}">
        <p14:creationId xmlns:p14="http://schemas.microsoft.com/office/powerpoint/2010/main" val="12819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9" name="TextBox 8"/>
          <p:cNvSpPr txBox="1"/>
          <p:nvPr/>
        </p:nvSpPr>
        <p:spPr>
          <a:xfrm>
            <a:off x="1278747" y="2985296"/>
            <a:ext cx="9977119" cy="2554545"/>
          </a:xfrm>
          <a:prstGeom prst="rect">
            <a:avLst/>
          </a:prstGeom>
          <a:noFill/>
        </p:spPr>
        <p:txBody>
          <a:bodyPr wrap="square" rtlCol="0">
            <a:spAutoFit/>
          </a:bodyPr>
          <a:lstStyle/>
          <a:p>
            <a:pPr algn="just"/>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giải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thưởng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quốc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tế</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mang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tên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nhà</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khoa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Nô</a:t>
            </a:r>
            <a:r>
              <a:rPr lang="en-US" sz="3200" dirty="0" smtClean="0">
                <a:solidFill>
                  <a:srgbClr val="28848C"/>
                </a:solidFill>
                <a:latin typeface="Calibri" panose="020F0502020204030204" pitchFamily="34" charset="0"/>
                <a:cs typeface="Calibri" panose="020F0502020204030204" pitchFamily="34" charset="0"/>
              </a:rPr>
              <a:t>-ben, </a:t>
            </a:r>
            <a:r>
              <a:rPr lang="en-US" sz="3200" dirty="0" err="1" smtClean="0">
                <a:solidFill>
                  <a:srgbClr val="28848C"/>
                </a:solidFill>
                <a:latin typeface="Calibri" panose="020F0502020204030204" pitchFamily="34" charset="0"/>
                <a:cs typeface="Calibri" panose="020F0502020204030204" pitchFamily="34" charset="0"/>
              </a:rPr>
              <a:t>được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trao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thưởng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hằng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năm</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bắt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đầu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từ</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năm</a:t>
            </a:r>
            <a:r>
              <a:rPr lang="en-US" sz="3200" dirty="0" smtClean="0">
                <a:solidFill>
                  <a:srgbClr val="28848C"/>
                </a:solidFill>
                <a:latin typeface="Calibri" panose="020F0502020204030204" pitchFamily="34" charset="0"/>
                <a:cs typeface="Calibri" panose="020F0502020204030204" pitchFamily="34" charset="0"/>
              </a:rPr>
              <a:t> 1902) </a:t>
            </a:r>
            <a:r>
              <a:rPr lang="en-US" sz="3200" dirty="0" err="1" smtClean="0">
                <a:solidFill>
                  <a:srgbClr val="28848C"/>
                </a:solidFill>
                <a:latin typeface="Calibri" panose="020F0502020204030204" pitchFamily="34" charset="0"/>
                <a:cs typeface="Calibri" panose="020F0502020204030204" pitchFamily="34" charset="0"/>
              </a:rPr>
              <a:t>cho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những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nhân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đạt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thành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tích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xuất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sắc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trong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lĩnh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vực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vật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lí</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hóa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y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văn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kinh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tế</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và</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hòa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bình</a:t>
            </a:r>
            <a:r>
              <a:rPr lang="en-US" sz="3200" dirty="0">
                <a:solidFill>
                  <a:srgbClr val="28848C"/>
                </a:solidFill>
                <a:latin typeface="Calibri" panose="020F0502020204030204" pitchFamily="34" charset="0"/>
                <a:cs typeface="Calibri" panose="020F0502020204030204" pitchFamily="34" charset="0"/>
              </a:rPr>
              <a:t>.</a:t>
            </a:r>
          </a:p>
        </p:txBody>
      </p:sp>
      <p:sp>
        <p:nvSpPr>
          <p:cNvPr id="6" name="TextBox 5"/>
          <p:cNvSpPr txBox="1"/>
          <p:nvPr/>
        </p:nvSpPr>
        <p:spPr>
          <a:xfrm>
            <a:off x="1278747" y="2351283"/>
            <a:ext cx="1493520"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Gia</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tộc</a:t>
            </a:r>
            <a:r>
              <a:rPr lang="en-US" sz="3200" b="1" dirty="0" smtClean="0">
                <a:solidFill>
                  <a:srgbClr val="CB5620"/>
                </a:solidFill>
                <a:latin typeface="Calibri" panose="020F0502020204030204" pitchFamily="34" charset="0"/>
                <a:cs typeface="Calibri" panose="020F0502020204030204" pitchFamily="34" charset="0"/>
              </a:rPr>
              <a:t>: </a:t>
            </a:r>
            <a:endParaRPr lang="en-US" sz="3200" b="1" dirty="0">
              <a:solidFill>
                <a:srgbClr val="CB5620"/>
              </a:solidFill>
              <a:latin typeface="Calibri" panose="020F0502020204030204" pitchFamily="34" charset="0"/>
              <a:cs typeface="Calibri" panose="020F0502020204030204" pitchFamily="34" charset="0"/>
            </a:endParaRPr>
          </a:p>
        </p:txBody>
      </p:sp>
      <p:sp>
        <p:nvSpPr>
          <p:cNvPr id="7" name="TextBox 6"/>
          <p:cNvSpPr txBox="1"/>
          <p:nvPr/>
        </p:nvSpPr>
        <p:spPr>
          <a:xfrm>
            <a:off x="2772267" y="2351283"/>
            <a:ext cx="8483600" cy="584775"/>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Tập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hợp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gồm</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nhiều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đình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có</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cùng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huyết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thống</a:t>
            </a:r>
            <a:r>
              <a:rPr lang="en-US" sz="3200" dirty="0" smtClean="0">
                <a:solidFill>
                  <a:srgbClr val="28848C"/>
                </a:solidFill>
                <a:latin typeface="Calibri" panose="020F0502020204030204" pitchFamily="34" charset="0"/>
                <a:cs typeface="Calibri" panose="020F0502020204030204" pitchFamily="34" charset="0"/>
              </a:rPr>
              <a:t>. </a:t>
            </a:r>
            <a:endParaRPr lang="en-US" sz="3200" dirty="0">
              <a:solidFill>
                <a:srgbClr val="28848C"/>
              </a:solidFill>
              <a:latin typeface="Calibri" panose="020F0502020204030204" pitchFamily="34" charset="0"/>
              <a:cs typeface="Calibri" panose="020F0502020204030204" pitchFamily="34" charset="0"/>
            </a:endParaRPr>
          </a:p>
        </p:txBody>
      </p:sp>
      <p:sp>
        <p:nvSpPr>
          <p:cNvPr id="8" name="TextBox 7"/>
          <p:cNvSpPr txBox="1"/>
          <p:nvPr/>
        </p:nvSpPr>
        <p:spPr>
          <a:xfrm>
            <a:off x="1278747" y="2985296"/>
            <a:ext cx="3876728"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Giải</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thưởng</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Nô</a:t>
            </a:r>
            <a:r>
              <a:rPr lang="en-US" sz="3200" b="1" dirty="0" smtClean="0">
                <a:solidFill>
                  <a:srgbClr val="CB5620"/>
                </a:solidFill>
                <a:latin typeface="Calibri" panose="020F0502020204030204" pitchFamily="34" charset="0"/>
                <a:cs typeface="Calibri" panose="020F0502020204030204" pitchFamily="34" charset="0"/>
              </a:rPr>
              <a:t>-ben:</a:t>
            </a:r>
            <a:endParaRPr lang="en-US" sz="3200" b="1"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5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1330" y="1427185"/>
            <a:ext cx="10236071" cy="1457070"/>
          </a:xfrm>
          <a:prstGeom prst="rect">
            <a:avLst/>
          </a:prstGeom>
        </p:spPr>
      </p:pic>
      <p:sp>
        <p:nvSpPr>
          <p:cNvPr id="9" name="TextBox 8"/>
          <p:cNvSpPr txBox="1"/>
          <p:nvPr/>
        </p:nvSpPr>
        <p:spPr>
          <a:xfrm>
            <a:off x="3323771" y="3406606"/>
            <a:ext cx="7914679" cy="1569660"/>
          </a:xfrm>
          <a:prstGeom prst="rect">
            <a:avLst/>
          </a:prstGeom>
          <a:noFill/>
        </p:spPr>
        <p:txBody>
          <a:bodyPr wrap="square" rtlCol="0">
            <a:spAutoFit/>
          </a:bodyPr>
          <a:lstStyle/>
          <a:p>
            <a:pPr algn="just"/>
            <a:r>
              <a:rPr lang="en-US" sz="3200" dirty="0" err="1" smtClean="0">
                <a:solidFill>
                  <a:srgbClr val="28848C"/>
                </a:solidFill>
                <a:latin typeface="Calibri" panose="020F0502020204030204" pitchFamily="34" charset="0"/>
                <a:cs typeface="Calibri" panose="020F0502020204030204" pitchFamily="34" charset="0"/>
              </a:rPr>
              <a:t>tạo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ra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một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hiện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tượng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một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sự</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biến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đổi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nào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đó</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trong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điều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kiện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xác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định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để</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nghiên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cứu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kiểm</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tra</a:t>
            </a:r>
            <a:r>
              <a:rPr lang="en-US" sz="3200" dirty="0" smtClean="0">
                <a:solidFill>
                  <a:srgbClr val="28848C"/>
                </a:solidFill>
                <a:latin typeface="Calibri" panose="020F0502020204030204" pitchFamily="34" charset="0"/>
                <a:cs typeface="Calibri" panose="020F0502020204030204" pitchFamily="34" charset="0"/>
              </a:rPr>
              <a:t> hay </a:t>
            </a:r>
            <a:r>
              <a:rPr lang="en-US" sz="3200" dirty="0" err="1" smtClean="0">
                <a:solidFill>
                  <a:srgbClr val="28848C"/>
                </a:solidFill>
                <a:latin typeface="Calibri" panose="020F0502020204030204" pitchFamily="34" charset="0"/>
                <a:cs typeface="Calibri" panose="020F0502020204030204" pitchFamily="34" charset="0"/>
              </a:rPr>
              <a:t>chứng</a:t>
            </a:r>
            <a:r>
              <a:rPr lang="en-US" sz="3200" dirty="0" smtClean="0">
                <a:solidFill>
                  <a:srgbClr val="28848C"/>
                </a:solidFill>
                <a:latin typeface="Calibri" panose="020F0502020204030204" pitchFamily="34" charset="0"/>
                <a:cs typeface="Calibri" panose="020F0502020204030204" pitchFamily="34" charset="0"/>
              </a:rPr>
              <a:t> minh. </a:t>
            </a:r>
            <a:endParaRPr lang="en-US" sz="3200" dirty="0">
              <a:solidFill>
                <a:srgbClr val="28848C"/>
              </a:solidFill>
              <a:latin typeface="Calibri" panose="020F0502020204030204" pitchFamily="34" charset="0"/>
              <a:cs typeface="Calibri" panose="020F0502020204030204" pitchFamily="34" charset="0"/>
            </a:endParaRPr>
          </a:p>
        </p:txBody>
      </p:sp>
      <p:sp>
        <p:nvSpPr>
          <p:cNvPr id="6" name="TextBox 5"/>
          <p:cNvSpPr txBox="1"/>
          <p:nvPr/>
        </p:nvSpPr>
        <p:spPr>
          <a:xfrm>
            <a:off x="1261330" y="2345646"/>
            <a:ext cx="1725710"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Giáo</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sư</a:t>
            </a:r>
            <a:r>
              <a:rPr lang="en-US" sz="3200" b="1" dirty="0" smtClean="0">
                <a:solidFill>
                  <a:srgbClr val="CB5620"/>
                </a:solidFill>
                <a:latin typeface="Calibri" panose="020F0502020204030204" pitchFamily="34" charset="0"/>
                <a:cs typeface="Calibri" panose="020F0502020204030204" pitchFamily="34" charset="0"/>
              </a:rPr>
              <a:t>:</a:t>
            </a:r>
            <a:endParaRPr lang="en-US" sz="3200" b="1" dirty="0">
              <a:solidFill>
                <a:srgbClr val="CB5620"/>
              </a:solidFill>
              <a:latin typeface="Calibri" panose="020F0502020204030204" pitchFamily="34" charset="0"/>
              <a:cs typeface="Calibri" panose="020F0502020204030204" pitchFamily="34" charset="0"/>
            </a:endParaRPr>
          </a:p>
        </p:txBody>
      </p:sp>
      <p:sp>
        <p:nvSpPr>
          <p:cNvPr id="7" name="TextBox 6"/>
          <p:cNvSpPr txBox="1"/>
          <p:nvPr/>
        </p:nvSpPr>
        <p:spPr>
          <a:xfrm>
            <a:off x="2754850" y="2345646"/>
            <a:ext cx="8483600" cy="1077218"/>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Chức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danh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khoa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cao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nhất</a:t>
            </a:r>
            <a:r>
              <a:rPr lang="en-US" sz="3200" dirty="0" smtClean="0">
                <a:solidFill>
                  <a:srgbClr val="28848C"/>
                </a:solidFill>
                <a:latin typeface="Calibri" panose="020F0502020204030204" pitchFamily="34" charset="0"/>
                <a:cs typeface="Calibri" panose="020F0502020204030204" pitchFamily="34" charset="0"/>
              </a:rPr>
              <a:t> ở </a:t>
            </a:r>
            <a:r>
              <a:rPr lang="en-US" sz="3200" dirty="0" err="1" smtClean="0">
                <a:solidFill>
                  <a:srgbClr val="28848C"/>
                </a:solidFill>
                <a:latin typeface="Calibri" panose="020F0502020204030204" pitchFamily="34" charset="0"/>
                <a:cs typeface="Calibri" panose="020F0502020204030204" pitchFamily="34" charset="0"/>
              </a:rPr>
              <a:t>trường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đại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viện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nghiên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cứu</a:t>
            </a:r>
            <a:r>
              <a:rPr lang="en-US" sz="3200" dirty="0" smtClean="0">
                <a:solidFill>
                  <a:srgbClr val="28848C"/>
                </a:solidFill>
                <a:latin typeface="Calibri" panose="020F0502020204030204" pitchFamily="34" charset="0"/>
                <a:cs typeface="Calibri" panose="020F0502020204030204" pitchFamily="34" charset="0"/>
              </a:rPr>
              <a:t>,…</a:t>
            </a:r>
            <a:endParaRPr lang="en-US" sz="3200" dirty="0">
              <a:solidFill>
                <a:srgbClr val="28848C"/>
              </a:solidFill>
              <a:latin typeface="Calibri" panose="020F0502020204030204" pitchFamily="34" charset="0"/>
              <a:cs typeface="Calibri" panose="020F0502020204030204" pitchFamily="34" charset="0"/>
            </a:endParaRPr>
          </a:p>
        </p:txBody>
      </p:sp>
      <p:sp>
        <p:nvSpPr>
          <p:cNvPr id="8" name="TextBox 7"/>
          <p:cNvSpPr txBox="1"/>
          <p:nvPr/>
        </p:nvSpPr>
        <p:spPr>
          <a:xfrm>
            <a:off x="1261330" y="3406606"/>
            <a:ext cx="2265641"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Thí</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nghiệm</a:t>
            </a:r>
            <a:r>
              <a:rPr lang="en-US" sz="3200" b="1" dirty="0" smtClean="0">
                <a:solidFill>
                  <a:srgbClr val="CB5620"/>
                </a:solidFill>
                <a:latin typeface="Calibri" panose="020F0502020204030204" pitchFamily="34" charset="0"/>
                <a:cs typeface="Calibri" panose="020F0502020204030204" pitchFamily="34" charset="0"/>
              </a:rPr>
              <a:t>:</a:t>
            </a:r>
            <a:endParaRPr lang="en-US" sz="3200" b="1" dirty="0">
              <a:solidFill>
                <a:srgbClr val="CB5620"/>
              </a:solidFill>
              <a:latin typeface="Calibri" panose="020F0502020204030204" pitchFamily="34" charset="0"/>
              <a:cs typeface="Calibri" panose="020F0502020204030204" pitchFamily="34" charset="0"/>
            </a:endParaRPr>
          </a:p>
        </p:txBody>
      </p:sp>
      <p:sp>
        <p:nvSpPr>
          <p:cNvPr id="10" name="TextBox 9"/>
          <p:cNvSpPr txBox="1"/>
          <p:nvPr/>
        </p:nvSpPr>
        <p:spPr>
          <a:xfrm>
            <a:off x="2987041" y="5052341"/>
            <a:ext cx="8251410" cy="584775"/>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người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giúp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việc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theo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cách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gọi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xưa</a:t>
            </a:r>
            <a:r>
              <a:rPr lang="en-US" sz="3200" dirty="0" smtClean="0">
                <a:solidFill>
                  <a:srgbClr val="28848C"/>
                </a:solidFill>
                <a:latin typeface="Calibri" panose="020F0502020204030204" pitchFamily="34" charset="0"/>
                <a:cs typeface="Calibri" panose="020F0502020204030204" pitchFamily="34" charset="0"/>
              </a:rPr>
              <a:t>.</a:t>
            </a:r>
            <a:endParaRPr lang="en-US" sz="3200" dirty="0">
              <a:solidFill>
                <a:srgbClr val="28848C"/>
              </a:solidFill>
              <a:latin typeface="Calibri" panose="020F0502020204030204" pitchFamily="34" charset="0"/>
              <a:cs typeface="Calibri" panose="020F0502020204030204" pitchFamily="34" charset="0"/>
            </a:endParaRPr>
          </a:p>
        </p:txBody>
      </p:sp>
      <p:sp>
        <p:nvSpPr>
          <p:cNvPr id="11" name="TextBox 10"/>
          <p:cNvSpPr txBox="1"/>
          <p:nvPr/>
        </p:nvSpPr>
        <p:spPr>
          <a:xfrm>
            <a:off x="1261330" y="5052341"/>
            <a:ext cx="1931813"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Gia</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898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89842" y="614218"/>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lạ</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mà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cô</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bé</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quan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sát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bưng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lên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2050"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0549" y="1985553"/>
            <a:ext cx="5991498" cy="3420130"/>
          </a:xfrm>
          <a:prstGeom prst="cloud">
            <a:avLst/>
          </a:prstGeom>
          <a:solidFill>
            <a:srgbClr val="90CCD3"/>
          </a:solidFill>
        </p:spPr>
        <p:txBody>
          <a:bodyPr wrap="square" rtlCol="0">
            <a:spAutoFit/>
          </a:bodyPr>
          <a:lstStyle/>
          <a:p>
            <a:pPr algn="just"/>
            <a:r>
              <a:rPr lang="en-US" sz="2800" dirty="0" err="1" smtClean="0">
                <a:solidFill>
                  <a:schemeClr val="bg1"/>
                </a:solidFill>
                <a:latin typeface="Calibri" panose="020F0502020204030204" pitchFamily="34" charset="0"/>
                <a:cs typeface="Calibri" panose="020F0502020204030204" pitchFamily="34" charset="0"/>
              </a:rPr>
              <a:t>Tách</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đựng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thoạt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đầu</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trượt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trong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đĩa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Nhưng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khi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nước</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rớt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đĩa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thì</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những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tách</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đó</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bỗng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nhiên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dừng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chuyển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động</a:t>
            </a:r>
            <a:r>
              <a:rPr lang="en-US" sz="2800" dirty="0" smtClean="0">
                <a:solidFill>
                  <a:schemeClr val="bg1"/>
                </a:solidFill>
                <a:latin typeface="Calibri" panose="020F0502020204030204" pitchFamily="34" charset="0"/>
                <a:cs typeface="Calibri" panose="020F0502020204030204" pitchFamily="34" charset="0"/>
              </a:rPr>
              <a:t>.</a:t>
            </a:r>
            <a:endParaRPr lang="en-US" sz="2800" dirty="0">
              <a:solidFill>
                <a:schemeClr val="bg1"/>
              </a:solidFill>
              <a:latin typeface="Calibri" panose="020F0502020204030204" pitchFamily="34" charset="0"/>
              <a:cs typeface="Calibri" panose="020F0502020204030204" pitchFamily="34" charset="0"/>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572" y="2140277"/>
            <a:ext cx="4262293" cy="4262293"/>
          </a:xfrm>
          <a:prstGeom prst="rect">
            <a:avLst/>
          </a:prstGeom>
        </p:spPr>
      </p:pic>
    </p:spTree>
    <p:extLst>
      <p:ext uri="{BB962C8B-B14F-4D97-AF65-F5344CB8AC3E}">
        <p14:creationId xmlns:p14="http://schemas.microsoft.com/office/powerpoint/2010/main" val="412886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252269" y="614218"/>
            <a:ext cx="9687462"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g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bài</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đọc</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các</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thông</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tin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về</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việc</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làm</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thí</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nghiệm</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Ma-</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ri</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5" name="文本框 15">
            <a:extLst>
              <a:ext uri="{FF2B5EF4-FFF2-40B4-BE49-F238E27FC236}">
                <a16:creationId xmlns:a16="http://schemas.microsoft.com/office/drawing/2014/main" id="{32E195E9-75CE-42AD-8921-79812068DE34}"/>
              </a:ext>
            </a:extLst>
          </p:cNvPr>
          <p:cNvSpPr txBox="1"/>
          <p:nvPr/>
        </p:nvSpPr>
        <p:spPr>
          <a:xfrm>
            <a:off x="896979" y="1976353"/>
            <a:ext cx="2972527" cy="1169551"/>
          </a:xfrm>
          <a:custGeom>
            <a:avLst/>
            <a:gdLst>
              <a:gd name="connsiteX0" fmla="*/ 0 w 1625600"/>
              <a:gd name="connsiteY0" fmla="*/ 72001 h 432000"/>
              <a:gd name="connsiteX1" fmla="*/ 72001 w 1625600"/>
              <a:gd name="connsiteY1" fmla="*/ 0 h 432000"/>
              <a:gd name="connsiteX2" fmla="*/ 595499 w 1625600"/>
              <a:gd name="connsiteY2" fmla="*/ 0 h 432000"/>
              <a:gd name="connsiteX3" fmla="*/ 1089365 w 1625600"/>
              <a:gd name="connsiteY3" fmla="*/ 0 h 432000"/>
              <a:gd name="connsiteX4" fmla="*/ 1553599 w 1625600"/>
              <a:gd name="connsiteY4" fmla="*/ 0 h 432000"/>
              <a:gd name="connsiteX5" fmla="*/ 1625600 w 1625600"/>
              <a:gd name="connsiteY5" fmla="*/ 72001 h 432000"/>
              <a:gd name="connsiteX6" fmla="*/ 1625600 w 1625600"/>
              <a:gd name="connsiteY6" fmla="*/ 359999 h 432000"/>
              <a:gd name="connsiteX7" fmla="*/ 1553599 w 1625600"/>
              <a:gd name="connsiteY7" fmla="*/ 432000 h 432000"/>
              <a:gd name="connsiteX8" fmla="*/ 1030101 w 1625600"/>
              <a:gd name="connsiteY8" fmla="*/ 432000 h 432000"/>
              <a:gd name="connsiteX9" fmla="*/ 506603 w 1625600"/>
              <a:gd name="connsiteY9" fmla="*/ 432000 h 432000"/>
              <a:gd name="connsiteX10" fmla="*/ 72001 w 1625600"/>
              <a:gd name="connsiteY10" fmla="*/ 432000 h 432000"/>
              <a:gd name="connsiteX11" fmla="*/ 0 w 1625600"/>
              <a:gd name="connsiteY11" fmla="*/ 359999 h 432000"/>
              <a:gd name="connsiteX12" fmla="*/ 0 w 1625600"/>
              <a:gd name="connsiteY12" fmla="*/ 7200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432000" fill="none" extrusionOk="0">
                <a:moveTo>
                  <a:pt x="0" y="72001"/>
                </a:moveTo>
                <a:cubicBezTo>
                  <a:pt x="1779" y="23209"/>
                  <a:pt x="29252" y="-3345"/>
                  <a:pt x="72001" y="0"/>
                </a:cubicBezTo>
                <a:cubicBezTo>
                  <a:pt x="264807" y="10534"/>
                  <a:pt x="433036" y="-24900"/>
                  <a:pt x="595499" y="0"/>
                </a:cubicBezTo>
                <a:cubicBezTo>
                  <a:pt x="757962" y="24900"/>
                  <a:pt x="916344" y="-15618"/>
                  <a:pt x="1089365" y="0"/>
                </a:cubicBezTo>
                <a:cubicBezTo>
                  <a:pt x="1262386" y="15618"/>
                  <a:pt x="1448244" y="-9916"/>
                  <a:pt x="1553599" y="0"/>
                </a:cubicBezTo>
                <a:cubicBezTo>
                  <a:pt x="1586780" y="464"/>
                  <a:pt x="1631797" y="36126"/>
                  <a:pt x="1625600" y="72001"/>
                </a:cubicBezTo>
                <a:cubicBezTo>
                  <a:pt x="1613607" y="140080"/>
                  <a:pt x="1616528" y="244334"/>
                  <a:pt x="1625600" y="359999"/>
                </a:cubicBezTo>
                <a:cubicBezTo>
                  <a:pt x="1621179" y="400210"/>
                  <a:pt x="1598476" y="433103"/>
                  <a:pt x="1553599" y="432000"/>
                </a:cubicBezTo>
                <a:cubicBezTo>
                  <a:pt x="1421712" y="443784"/>
                  <a:pt x="1213240" y="436941"/>
                  <a:pt x="1030101" y="432000"/>
                </a:cubicBezTo>
                <a:cubicBezTo>
                  <a:pt x="846962" y="427059"/>
                  <a:pt x="656299" y="457307"/>
                  <a:pt x="506603" y="432000"/>
                </a:cubicBezTo>
                <a:cubicBezTo>
                  <a:pt x="356907" y="406693"/>
                  <a:pt x="239760" y="433004"/>
                  <a:pt x="72001" y="432000"/>
                </a:cubicBezTo>
                <a:cubicBezTo>
                  <a:pt x="40573" y="428050"/>
                  <a:pt x="705" y="398384"/>
                  <a:pt x="0" y="359999"/>
                </a:cubicBezTo>
                <a:cubicBezTo>
                  <a:pt x="6304" y="264725"/>
                  <a:pt x="-4043" y="134372"/>
                  <a:pt x="0" y="72001"/>
                </a:cubicBezTo>
                <a:close/>
              </a:path>
              <a:path w="1625600" h="432000" stroke="0" extrusionOk="0">
                <a:moveTo>
                  <a:pt x="0" y="72001"/>
                </a:moveTo>
                <a:cubicBezTo>
                  <a:pt x="4565" y="33480"/>
                  <a:pt x="33862" y="3387"/>
                  <a:pt x="72001" y="0"/>
                </a:cubicBezTo>
                <a:cubicBezTo>
                  <a:pt x="291436" y="-21699"/>
                  <a:pt x="448857" y="-15780"/>
                  <a:pt x="595499" y="0"/>
                </a:cubicBezTo>
                <a:cubicBezTo>
                  <a:pt x="742141" y="15780"/>
                  <a:pt x="906815" y="10890"/>
                  <a:pt x="1044917" y="0"/>
                </a:cubicBezTo>
                <a:cubicBezTo>
                  <a:pt x="1183019" y="-10890"/>
                  <a:pt x="1364847" y="-23647"/>
                  <a:pt x="1553599" y="0"/>
                </a:cubicBezTo>
                <a:cubicBezTo>
                  <a:pt x="1591757" y="591"/>
                  <a:pt x="1618771" y="37689"/>
                  <a:pt x="1625600" y="72001"/>
                </a:cubicBezTo>
                <a:cubicBezTo>
                  <a:pt x="1620558" y="148717"/>
                  <a:pt x="1617443" y="239398"/>
                  <a:pt x="1625600" y="359999"/>
                </a:cubicBezTo>
                <a:cubicBezTo>
                  <a:pt x="1619100" y="398451"/>
                  <a:pt x="1588850" y="429955"/>
                  <a:pt x="1553599" y="432000"/>
                </a:cubicBezTo>
                <a:cubicBezTo>
                  <a:pt x="1403317" y="443149"/>
                  <a:pt x="1178612" y="419446"/>
                  <a:pt x="1074549" y="432000"/>
                </a:cubicBezTo>
                <a:cubicBezTo>
                  <a:pt x="970486" y="444555"/>
                  <a:pt x="785707" y="447348"/>
                  <a:pt x="610315" y="432000"/>
                </a:cubicBezTo>
                <a:cubicBezTo>
                  <a:pt x="434923" y="416652"/>
                  <a:pt x="204009" y="418946"/>
                  <a:pt x="72001" y="432000"/>
                </a:cubicBezTo>
                <a:cubicBezTo>
                  <a:pt x="28843" y="438927"/>
                  <a:pt x="-3571" y="394246"/>
                  <a:pt x="0" y="359999"/>
                </a:cubicBezTo>
                <a:cubicBezTo>
                  <a:pt x="8115" y="296719"/>
                  <a:pt x="8674" y="194082"/>
                  <a:pt x="0" y="72001"/>
                </a:cubicBezTo>
                <a:close/>
              </a:path>
            </a:pathLst>
          </a:custGeom>
          <a:solidFill>
            <a:schemeClr val="accent2">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Địa</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điểm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6" name="文本框 15">
            <a:extLst>
              <a:ext uri="{FF2B5EF4-FFF2-40B4-BE49-F238E27FC236}">
                <a16:creationId xmlns:a16="http://schemas.microsoft.com/office/drawing/2014/main" id="{32E195E9-75CE-42AD-8921-79812068DE34}"/>
              </a:ext>
            </a:extLst>
          </p:cNvPr>
          <p:cNvSpPr txBox="1"/>
          <p:nvPr/>
        </p:nvSpPr>
        <p:spPr>
          <a:xfrm>
            <a:off x="4202688" y="1976353"/>
            <a:ext cx="2972527" cy="1169551"/>
          </a:xfrm>
          <a:custGeom>
            <a:avLst/>
            <a:gdLst>
              <a:gd name="connsiteX0" fmla="*/ 0 w 1625600"/>
              <a:gd name="connsiteY0" fmla="*/ 72001 h 432000"/>
              <a:gd name="connsiteX1" fmla="*/ 72001 w 1625600"/>
              <a:gd name="connsiteY1" fmla="*/ 0 h 432000"/>
              <a:gd name="connsiteX2" fmla="*/ 595499 w 1625600"/>
              <a:gd name="connsiteY2" fmla="*/ 0 h 432000"/>
              <a:gd name="connsiteX3" fmla="*/ 1089365 w 1625600"/>
              <a:gd name="connsiteY3" fmla="*/ 0 h 432000"/>
              <a:gd name="connsiteX4" fmla="*/ 1553599 w 1625600"/>
              <a:gd name="connsiteY4" fmla="*/ 0 h 432000"/>
              <a:gd name="connsiteX5" fmla="*/ 1625600 w 1625600"/>
              <a:gd name="connsiteY5" fmla="*/ 72001 h 432000"/>
              <a:gd name="connsiteX6" fmla="*/ 1625600 w 1625600"/>
              <a:gd name="connsiteY6" fmla="*/ 359999 h 432000"/>
              <a:gd name="connsiteX7" fmla="*/ 1553599 w 1625600"/>
              <a:gd name="connsiteY7" fmla="*/ 432000 h 432000"/>
              <a:gd name="connsiteX8" fmla="*/ 1030101 w 1625600"/>
              <a:gd name="connsiteY8" fmla="*/ 432000 h 432000"/>
              <a:gd name="connsiteX9" fmla="*/ 506603 w 1625600"/>
              <a:gd name="connsiteY9" fmla="*/ 432000 h 432000"/>
              <a:gd name="connsiteX10" fmla="*/ 72001 w 1625600"/>
              <a:gd name="connsiteY10" fmla="*/ 432000 h 432000"/>
              <a:gd name="connsiteX11" fmla="*/ 0 w 1625600"/>
              <a:gd name="connsiteY11" fmla="*/ 359999 h 432000"/>
              <a:gd name="connsiteX12" fmla="*/ 0 w 1625600"/>
              <a:gd name="connsiteY12" fmla="*/ 7200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432000" fill="none" extrusionOk="0">
                <a:moveTo>
                  <a:pt x="0" y="72001"/>
                </a:moveTo>
                <a:cubicBezTo>
                  <a:pt x="1779" y="23209"/>
                  <a:pt x="29252" y="-3345"/>
                  <a:pt x="72001" y="0"/>
                </a:cubicBezTo>
                <a:cubicBezTo>
                  <a:pt x="264807" y="10534"/>
                  <a:pt x="433036" y="-24900"/>
                  <a:pt x="595499" y="0"/>
                </a:cubicBezTo>
                <a:cubicBezTo>
                  <a:pt x="757962" y="24900"/>
                  <a:pt x="916344" y="-15618"/>
                  <a:pt x="1089365" y="0"/>
                </a:cubicBezTo>
                <a:cubicBezTo>
                  <a:pt x="1262386" y="15618"/>
                  <a:pt x="1448244" y="-9916"/>
                  <a:pt x="1553599" y="0"/>
                </a:cubicBezTo>
                <a:cubicBezTo>
                  <a:pt x="1586780" y="464"/>
                  <a:pt x="1631797" y="36126"/>
                  <a:pt x="1625600" y="72001"/>
                </a:cubicBezTo>
                <a:cubicBezTo>
                  <a:pt x="1613607" y="140080"/>
                  <a:pt x="1616528" y="244334"/>
                  <a:pt x="1625600" y="359999"/>
                </a:cubicBezTo>
                <a:cubicBezTo>
                  <a:pt x="1621179" y="400210"/>
                  <a:pt x="1598476" y="433103"/>
                  <a:pt x="1553599" y="432000"/>
                </a:cubicBezTo>
                <a:cubicBezTo>
                  <a:pt x="1421712" y="443784"/>
                  <a:pt x="1213240" y="436941"/>
                  <a:pt x="1030101" y="432000"/>
                </a:cubicBezTo>
                <a:cubicBezTo>
                  <a:pt x="846962" y="427059"/>
                  <a:pt x="656299" y="457307"/>
                  <a:pt x="506603" y="432000"/>
                </a:cubicBezTo>
                <a:cubicBezTo>
                  <a:pt x="356907" y="406693"/>
                  <a:pt x="239760" y="433004"/>
                  <a:pt x="72001" y="432000"/>
                </a:cubicBezTo>
                <a:cubicBezTo>
                  <a:pt x="40573" y="428050"/>
                  <a:pt x="705" y="398384"/>
                  <a:pt x="0" y="359999"/>
                </a:cubicBezTo>
                <a:cubicBezTo>
                  <a:pt x="6304" y="264725"/>
                  <a:pt x="-4043" y="134372"/>
                  <a:pt x="0" y="72001"/>
                </a:cubicBezTo>
                <a:close/>
              </a:path>
              <a:path w="1625600" h="432000" stroke="0" extrusionOk="0">
                <a:moveTo>
                  <a:pt x="0" y="72001"/>
                </a:moveTo>
                <a:cubicBezTo>
                  <a:pt x="4565" y="33480"/>
                  <a:pt x="33862" y="3387"/>
                  <a:pt x="72001" y="0"/>
                </a:cubicBezTo>
                <a:cubicBezTo>
                  <a:pt x="291436" y="-21699"/>
                  <a:pt x="448857" y="-15780"/>
                  <a:pt x="595499" y="0"/>
                </a:cubicBezTo>
                <a:cubicBezTo>
                  <a:pt x="742141" y="15780"/>
                  <a:pt x="906815" y="10890"/>
                  <a:pt x="1044917" y="0"/>
                </a:cubicBezTo>
                <a:cubicBezTo>
                  <a:pt x="1183019" y="-10890"/>
                  <a:pt x="1364847" y="-23647"/>
                  <a:pt x="1553599" y="0"/>
                </a:cubicBezTo>
                <a:cubicBezTo>
                  <a:pt x="1591757" y="591"/>
                  <a:pt x="1618771" y="37689"/>
                  <a:pt x="1625600" y="72001"/>
                </a:cubicBezTo>
                <a:cubicBezTo>
                  <a:pt x="1620558" y="148717"/>
                  <a:pt x="1617443" y="239398"/>
                  <a:pt x="1625600" y="359999"/>
                </a:cubicBezTo>
                <a:cubicBezTo>
                  <a:pt x="1619100" y="398451"/>
                  <a:pt x="1588850" y="429955"/>
                  <a:pt x="1553599" y="432000"/>
                </a:cubicBezTo>
                <a:cubicBezTo>
                  <a:pt x="1403317" y="443149"/>
                  <a:pt x="1178612" y="419446"/>
                  <a:pt x="1074549" y="432000"/>
                </a:cubicBezTo>
                <a:cubicBezTo>
                  <a:pt x="970486" y="444555"/>
                  <a:pt x="785707" y="447348"/>
                  <a:pt x="610315" y="432000"/>
                </a:cubicBezTo>
                <a:cubicBezTo>
                  <a:pt x="434923" y="416652"/>
                  <a:pt x="204009" y="418946"/>
                  <a:pt x="72001" y="432000"/>
                </a:cubicBezTo>
                <a:cubicBezTo>
                  <a:pt x="28843" y="438927"/>
                  <a:pt x="-3571" y="394246"/>
                  <a:pt x="0" y="359999"/>
                </a:cubicBezTo>
                <a:cubicBezTo>
                  <a:pt x="8115" y="296719"/>
                  <a:pt x="8674" y="194082"/>
                  <a:pt x="0" y="72001"/>
                </a:cubicBezTo>
                <a:close/>
              </a:path>
            </a:pathLst>
          </a:custGeom>
          <a:solidFill>
            <a:schemeClr val="accent4">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Dụng</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cụ</a:t>
            </a:r>
            <a:endPar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7" name="文本框 15">
            <a:extLst>
              <a:ext uri="{FF2B5EF4-FFF2-40B4-BE49-F238E27FC236}">
                <a16:creationId xmlns:a16="http://schemas.microsoft.com/office/drawing/2014/main" id="{32E195E9-75CE-42AD-8921-79812068DE34}"/>
              </a:ext>
            </a:extLst>
          </p:cNvPr>
          <p:cNvSpPr txBox="1"/>
          <p:nvPr/>
        </p:nvSpPr>
        <p:spPr>
          <a:xfrm>
            <a:off x="7508397" y="1978777"/>
            <a:ext cx="2972527" cy="1169551"/>
          </a:xfrm>
          <a:custGeom>
            <a:avLst/>
            <a:gdLst>
              <a:gd name="connsiteX0" fmla="*/ 0 w 1625600"/>
              <a:gd name="connsiteY0" fmla="*/ 72001 h 432000"/>
              <a:gd name="connsiteX1" fmla="*/ 72001 w 1625600"/>
              <a:gd name="connsiteY1" fmla="*/ 0 h 432000"/>
              <a:gd name="connsiteX2" fmla="*/ 595499 w 1625600"/>
              <a:gd name="connsiteY2" fmla="*/ 0 h 432000"/>
              <a:gd name="connsiteX3" fmla="*/ 1089365 w 1625600"/>
              <a:gd name="connsiteY3" fmla="*/ 0 h 432000"/>
              <a:gd name="connsiteX4" fmla="*/ 1553599 w 1625600"/>
              <a:gd name="connsiteY4" fmla="*/ 0 h 432000"/>
              <a:gd name="connsiteX5" fmla="*/ 1625600 w 1625600"/>
              <a:gd name="connsiteY5" fmla="*/ 72001 h 432000"/>
              <a:gd name="connsiteX6" fmla="*/ 1625600 w 1625600"/>
              <a:gd name="connsiteY6" fmla="*/ 359999 h 432000"/>
              <a:gd name="connsiteX7" fmla="*/ 1553599 w 1625600"/>
              <a:gd name="connsiteY7" fmla="*/ 432000 h 432000"/>
              <a:gd name="connsiteX8" fmla="*/ 1030101 w 1625600"/>
              <a:gd name="connsiteY8" fmla="*/ 432000 h 432000"/>
              <a:gd name="connsiteX9" fmla="*/ 506603 w 1625600"/>
              <a:gd name="connsiteY9" fmla="*/ 432000 h 432000"/>
              <a:gd name="connsiteX10" fmla="*/ 72001 w 1625600"/>
              <a:gd name="connsiteY10" fmla="*/ 432000 h 432000"/>
              <a:gd name="connsiteX11" fmla="*/ 0 w 1625600"/>
              <a:gd name="connsiteY11" fmla="*/ 359999 h 432000"/>
              <a:gd name="connsiteX12" fmla="*/ 0 w 1625600"/>
              <a:gd name="connsiteY12" fmla="*/ 7200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432000" fill="none" extrusionOk="0">
                <a:moveTo>
                  <a:pt x="0" y="72001"/>
                </a:moveTo>
                <a:cubicBezTo>
                  <a:pt x="1779" y="23209"/>
                  <a:pt x="29252" y="-3345"/>
                  <a:pt x="72001" y="0"/>
                </a:cubicBezTo>
                <a:cubicBezTo>
                  <a:pt x="264807" y="10534"/>
                  <a:pt x="433036" y="-24900"/>
                  <a:pt x="595499" y="0"/>
                </a:cubicBezTo>
                <a:cubicBezTo>
                  <a:pt x="757962" y="24900"/>
                  <a:pt x="916344" y="-15618"/>
                  <a:pt x="1089365" y="0"/>
                </a:cubicBezTo>
                <a:cubicBezTo>
                  <a:pt x="1262386" y="15618"/>
                  <a:pt x="1448244" y="-9916"/>
                  <a:pt x="1553599" y="0"/>
                </a:cubicBezTo>
                <a:cubicBezTo>
                  <a:pt x="1586780" y="464"/>
                  <a:pt x="1631797" y="36126"/>
                  <a:pt x="1625600" y="72001"/>
                </a:cubicBezTo>
                <a:cubicBezTo>
                  <a:pt x="1613607" y="140080"/>
                  <a:pt x="1616528" y="244334"/>
                  <a:pt x="1625600" y="359999"/>
                </a:cubicBezTo>
                <a:cubicBezTo>
                  <a:pt x="1621179" y="400210"/>
                  <a:pt x="1598476" y="433103"/>
                  <a:pt x="1553599" y="432000"/>
                </a:cubicBezTo>
                <a:cubicBezTo>
                  <a:pt x="1421712" y="443784"/>
                  <a:pt x="1213240" y="436941"/>
                  <a:pt x="1030101" y="432000"/>
                </a:cubicBezTo>
                <a:cubicBezTo>
                  <a:pt x="846962" y="427059"/>
                  <a:pt x="656299" y="457307"/>
                  <a:pt x="506603" y="432000"/>
                </a:cubicBezTo>
                <a:cubicBezTo>
                  <a:pt x="356907" y="406693"/>
                  <a:pt x="239760" y="433004"/>
                  <a:pt x="72001" y="432000"/>
                </a:cubicBezTo>
                <a:cubicBezTo>
                  <a:pt x="40573" y="428050"/>
                  <a:pt x="705" y="398384"/>
                  <a:pt x="0" y="359999"/>
                </a:cubicBezTo>
                <a:cubicBezTo>
                  <a:pt x="6304" y="264725"/>
                  <a:pt x="-4043" y="134372"/>
                  <a:pt x="0" y="72001"/>
                </a:cubicBezTo>
                <a:close/>
              </a:path>
              <a:path w="1625600" h="432000" stroke="0" extrusionOk="0">
                <a:moveTo>
                  <a:pt x="0" y="72001"/>
                </a:moveTo>
                <a:cubicBezTo>
                  <a:pt x="4565" y="33480"/>
                  <a:pt x="33862" y="3387"/>
                  <a:pt x="72001" y="0"/>
                </a:cubicBezTo>
                <a:cubicBezTo>
                  <a:pt x="291436" y="-21699"/>
                  <a:pt x="448857" y="-15780"/>
                  <a:pt x="595499" y="0"/>
                </a:cubicBezTo>
                <a:cubicBezTo>
                  <a:pt x="742141" y="15780"/>
                  <a:pt x="906815" y="10890"/>
                  <a:pt x="1044917" y="0"/>
                </a:cubicBezTo>
                <a:cubicBezTo>
                  <a:pt x="1183019" y="-10890"/>
                  <a:pt x="1364847" y="-23647"/>
                  <a:pt x="1553599" y="0"/>
                </a:cubicBezTo>
                <a:cubicBezTo>
                  <a:pt x="1591757" y="591"/>
                  <a:pt x="1618771" y="37689"/>
                  <a:pt x="1625600" y="72001"/>
                </a:cubicBezTo>
                <a:cubicBezTo>
                  <a:pt x="1620558" y="148717"/>
                  <a:pt x="1617443" y="239398"/>
                  <a:pt x="1625600" y="359999"/>
                </a:cubicBezTo>
                <a:cubicBezTo>
                  <a:pt x="1619100" y="398451"/>
                  <a:pt x="1588850" y="429955"/>
                  <a:pt x="1553599" y="432000"/>
                </a:cubicBezTo>
                <a:cubicBezTo>
                  <a:pt x="1403317" y="443149"/>
                  <a:pt x="1178612" y="419446"/>
                  <a:pt x="1074549" y="432000"/>
                </a:cubicBezTo>
                <a:cubicBezTo>
                  <a:pt x="970486" y="444555"/>
                  <a:pt x="785707" y="447348"/>
                  <a:pt x="610315" y="432000"/>
                </a:cubicBezTo>
                <a:cubicBezTo>
                  <a:pt x="434923" y="416652"/>
                  <a:pt x="204009" y="418946"/>
                  <a:pt x="72001" y="432000"/>
                </a:cubicBezTo>
                <a:cubicBezTo>
                  <a:pt x="28843" y="438927"/>
                  <a:pt x="-3571" y="394246"/>
                  <a:pt x="0" y="359999"/>
                </a:cubicBezTo>
                <a:cubicBezTo>
                  <a:pt x="8115" y="296719"/>
                  <a:pt x="8674" y="194082"/>
                  <a:pt x="0" y="72001"/>
                </a:cubicBezTo>
                <a:close/>
              </a:path>
            </a:pathLst>
          </a:custGeom>
          <a:solidFill>
            <a:schemeClr val="accent6">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Mục</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đích</a:t>
            </a:r>
            <a:endPar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grpSp>
        <p:nvGrpSpPr>
          <p:cNvPr id="11" name="Group 10"/>
          <p:cNvGrpSpPr/>
          <p:nvPr/>
        </p:nvGrpSpPr>
        <p:grpSpPr>
          <a:xfrm>
            <a:off x="694661" y="3145904"/>
            <a:ext cx="3160934" cy="1549921"/>
            <a:chOff x="711522" y="3145904"/>
            <a:chExt cx="3160934" cy="154992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0" name="TextBox 9"/>
            <p:cNvSpPr txBox="1"/>
            <p:nvPr/>
          </p:nvSpPr>
          <p:spPr>
            <a:xfrm>
              <a:off x="1411547" y="3616855"/>
              <a:ext cx="1741227"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smtClean="0">
                  <a:solidFill>
                    <a:schemeClr val="bg1"/>
                  </a:solidFill>
                  <a:latin typeface="Calibri" panose="020F0502020204030204" pitchFamily="34" charset="0"/>
                  <a:cs typeface="Calibri" panose="020F0502020204030204" pitchFamily="34" charset="0"/>
                </a:rPr>
                <a:t>bếp</a:t>
              </a:r>
              <a:endParaRPr lang="en-US" sz="2800" dirty="0">
                <a:solidFill>
                  <a:schemeClr val="bg1"/>
                </a:solidFill>
                <a:latin typeface="Calibri" panose="020F0502020204030204" pitchFamily="34" charset="0"/>
                <a:cs typeface="Calibri" panose="020F0502020204030204" pitchFamily="34" charset="0"/>
              </a:endParaRPr>
            </a:p>
          </p:txBody>
        </p:sp>
      </p:grpSp>
      <p:grpSp>
        <p:nvGrpSpPr>
          <p:cNvPr id="12" name="Group 11"/>
          <p:cNvGrpSpPr/>
          <p:nvPr/>
        </p:nvGrpSpPr>
        <p:grpSpPr>
          <a:xfrm>
            <a:off x="4021665" y="3145904"/>
            <a:ext cx="3160934" cy="1549921"/>
            <a:chOff x="711522" y="3145904"/>
            <a:chExt cx="3160934" cy="1549921"/>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4" name="TextBox 13"/>
            <p:cNvSpPr txBox="1"/>
            <p:nvPr/>
          </p:nvSpPr>
          <p:spPr>
            <a:xfrm>
              <a:off x="1456923" y="3641556"/>
              <a:ext cx="1670131"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smtClean="0">
                  <a:solidFill>
                    <a:schemeClr val="bg1"/>
                  </a:solidFill>
                  <a:latin typeface="Calibri" panose="020F0502020204030204" pitchFamily="34" charset="0"/>
                  <a:cs typeface="Calibri" panose="020F0502020204030204" pitchFamily="34" charset="0"/>
                </a:rPr>
                <a:t>bộ</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đồ</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endParaRPr lang="en-US" sz="2800" dirty="0">
                <a:solidFill>
                  <a:schemeClr val="bg1"/>
                </a:solidFill>
                <a:latin typeface="Calibri" panose="020F0502020204030204" pitchFamily="34" charset="0"/>
                <a:cs typeface="Calibri" panose="020F0502020204030204" pitchFamily="34" charset="0"/>
              </a:endParaRPr>
            </a:p>
          </p:txBody>
        </p:sp>
      </p:grpSp>
      <p:sp>
        <p:nvSpPr>
          <p:cNvPr id="18" name="TextBox 17"/>
          <p:cNvSpPr txBox="1"/>
          <p:nvPr/>
        </p:nvSpPr>
        <p:spPr>
          <a:xfrm>
            <a:off x="2009070" y="4782934"/>
            <a:ext cx="7725381" cy="1362075"/>
          </a:xfrm>
          <a:prstGeom prst="wedgeRoundRectCallout">
            <a:avLst>
              <a:gd name="adj1" fmla="val 41839"/>
              <a:gd name="adj2" fmla="val -165589"/>
              <a:gd name="adj3" fmla="val 16667"/>
            </a:avLst>
          </a:prstGeom>
          <a:solidFill>
            <a:srgbClr val="B53A51"/>
          </a:solidFill>
        </p:spPr>
        <p:txBody>
          <a:bodyPr wrap="square" tIns="182880" bIns="182880" rtlCol="0">
            <a:spAutoFit/>
          </a:bodyPr>
          <a:lstStyle/>
          <a:p>
            <a:pPr algn="ctr"/>
            <a:r>
              <a:rPr lang="en-US" sz="2800" dirty="0" err="1" smtClean="0">
                <a:solidFill>
                  <a:schemeClr val="bg1"/>
                </a:solidFill>
                <a:latin typeface="Calibri" panose="020F0502020204030204" pitchFamily="34" charset="0"/>
                <a:cs typeface="Calibri" panose="020F0502020204030204" pitchFamily="34" charset="0"/>
              </a:rPr>
              <a:t>để</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lí</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giải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hiện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tượng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tại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sao</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khi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nước</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rớt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đĩa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thì</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những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tách</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bỗng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nhiên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dừng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chuyển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động</a:t>
            </a:r>
            <a:r>
              <a:rPr lang="en-US" sz="2800" dirty="0" smtClean="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64" r="24339"/>
          <a:stretch/>
        </p:blipFill>
        <p:spPr>
          <a:xfrm>
            <a:off x="9853839" y="2561128"/>
            <a:ext cx="2116183" cy="4077706"/>
          </a:xfrm>
          <a:prstGeom prst="rect">
            <a:avLst/>
          </a:prstGeom>
        </p:spPr>
      </p:pic>
      <p:sp>
        <p:nvSpPr>
          <p:cNvPr id="8" name="Cloud 7"/>
          <p:cNvSpPr/>
          <p:nvPr/>
        </p:nvSpPr>
        <p:spPr>
          <a:xfrm>
            <a:off x="3204084" y="3258431"/>
            <a:ext cx="4969734" cy="2714322"/>
          </a:xfrm>
          <a:prstGeom prst="cloud">
            <a:avLst/>
          </a:prstGeom>
          <a:solidFill>
            <a:srgbClr val="50AEBA"/>
          </a:solidFill>
          <a:ln>
            <a:solidFill>
              <a:srgbClr val="90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Calibri" panose="020F0502020204030204" pitchFamily="34" charset="0"/>
                <a:cs typeface="Calibri" panose="020F0502020204030204" pitchFamily="34" charset="0"/>
              </a:rPr>
              <a:t>Thảo</a:t>
            </a:r>
            <a:r>
              <a:rPr lang="en-US" sz="5400" dirty="0" smtClean="0">
                <a:latin typeface="Calibri" panose="020F0502020204030204" pitchFamily="34" charset="0"/>
                <a:cs typeface="Calibri" panose="020F0502020204030204" pitchFamily="34" charset="0"/>
              </a:rPr>
              <a:t> </a:t>
            </a:r>
            <a:r>
              <a:rPr lang="en-US" sz="5400" dirty="0" err="1" smtClean="0">
                <a:latin typeface="Calibri" panose="020F0502020204030204" pitchFamily="34" charset="0"/>
                <a:cs typeface="Calibri" panose="020F0502020204030204" pitchFamily="34" charset="0"/>
              </a:rPr>
              <a:t>luận</a:t>
            </a:r>
            <a:r>
              <a:rPr lang="en-US" sz="5400" dirty="0" smtClean="0">
                <a:latin typeface="Calibri" panose="020F0502020204030204" pitchFamily="34" charset="0"/>
                <a:cs typeface="Calibri" panose="020F0502020204030204" pitchFamily="34" charset="0"/>
              </a:rPr>
              <a:t> </a:t>
            </a:r>
            <a:r>
              <a:rPr lang="en-US" sz="5400" dirty="0" err="1" smtClean="0">
                <a:latin typeface="Calibri" panose="020F0502020204030204" pitchFamily="34" charset="0"/>
                <a:cs typeface="Calibri" panose="020F0502020204030204" pitchFamily="34" charset="0"/>
              </a:rPr>
              <a:t>nhóm</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2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8" grpId="0"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407259" y="736138"/>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3.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trả</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lời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sau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thí</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nghiệm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764" r="24339"/>
          <a:stretch/>
        </p:blipFill>
        <p:spPr>
          <a:xfrm>
            <a:off x="9620382" y="2342209"/>
            <a:ext cx="2116183" cy="4077706"/>
          </a:xfrm>
          <a:prstGeom prst="rect">
            <a:avLst/>
          </a:prstGeom>
        </p:spPr>
      </p:pic>
      <p:sp>
        <p:nvSpPr>
          <p:cNvPr id="6" name="TextBox 5"/>
          <p:cNvSpPr txBox="1"/>
          <p:nvPr/>
        </p:nvSpPr>
        <p:spPr>
          <a:xfrm>
            <a:off x="3011360" y="2603819"/>
            <a:ext cx="6729046" cy="2529959"/>
          </a:xfrm>
          <a:prstGeom prst="cloud">
            <a:avLst/>
          </a:prstGeom>
          <a:solidFill>
            <a:srgbClr val="90CCD3"/>
          </a:solidFill>
        </p:spPr>
        <p:txBody>
          <a:bodyPr wrap="square" lIns="0" tIns="0" rIns="0" bIns="0" rtlCol="0">
            <a:spAutoFit/>
          </a:bodyPr>
          <a:lstStyle/>
          <a:p>
            <a:pPr algn="just"/>
            <a:r>
              <a:rPr lang="vi-VN" sz="3600" b="1" dirty="0" smtClean="0">
                <a:solidFill>
                  <a:schemeClr val="bg1"/>
                </a:solidFill>
                <a:latin typeface="Calibri" panose="020F0502020204030204" pitchFamily="34" charset="0"/>
                <a:cs typeface="Calibri" panose="020F0502020204030204" pitchFamily="34" charset="0"/>
              </a:rPr>
              <a:t>Khi giữa tách trà và đĩa có một chút nước thì tách trà sẽ đứng yên.</a:t>
            </a:r>
          </a:p>
        </p:txBody>
      </p:sp>
    </p:spTree>
    <p:extLst>
      <p:ext uri="{BB962C8B-B14F-4D97-AF65-F5344CB8AC3E}">
        <p14:creationId xmlns:p14="http://schemas.microsoft.com/office/powerpoint/2010/main" val="121971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63716" y="770971"/>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4.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nói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người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cha: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Đây</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sẽ</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giáo</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sư</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đời</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thứ</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bảy</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tộc</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tôi</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3" name="TextBox 2"/>
          <p:cNvSpPr txBox="1"/>
          <p:nvPr/>
        </p:nvSpPr>
        <p:spPr>
          <a:xfrm>
            <a:off x="3155277" y="2398144"/>
            <a:ext cx="7746180" cy="2800767"/>
          </a:xfrm>
          <a:prstGeom prst="rect">
            <a:avLst/>
          </a:prstGeom>
          <a:noFill/>
        </p:spPr>
        <p:txBody>
          <a:bodyPr wrap="square" rtlCol="0">
            <a:spAutoFit/>
          </a:bodyPr>
          <a:lstStyle/>
          <a:p>
            <a:pPr algn="ctr"/>
            <a:r>
              <a:rPr lang="en-US" sz="4400" dirty="0" err="1" smtClean="0">
                <a:solidFill>
                  <a:srgbClr val="B53A51"/>
                </a:solidFill>
                <a:latin typeface="Calibri" panose="020F0502020204030204" pitchFamily="34" charset="0"/>
                <a:cs typeface="Calibri" panose="020F0502020204030204" pitchFamily="34" charset="0"/>
              </a:rPr>
              <a:t>Đây</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là</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câu</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dự</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đoán</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của</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người</a:t>
            </a:r>
            <a:r>
              <a:rPr lang="en-US" sz="4400" dirty="0" smtClean="0">
                <a:solidFill>
                  <a:srgbClr val="B53A51"/>
                </a:solidFill>
                <a:latin typeface="Calibri" panose="020F0502020204030204" pitchFamily="34" charset="0"/>
                <a:cs typeface="Calibri" panose="020F0502020204030204" pitchFamily="34" charset="0"/>
              </a:rPr>
              <a:t> cha </a:t>
            </a:r>
            <a:r>
              <a:rPr lang="en-US" sz="4400" dirty="0" err="1" smtClean="0">
                <a:solidFill>
                  <a:srgbClr val="B53A51"/>
                </a:solidFill>
                <a:latin typeface="Calibri" panose="020F0502020204030204" pitchFamily="34" charset="0"/>
                <a:cs typeface="Calibri" panose="020F0502020204030204" pitchFamily="34" charset="0"/>
              </a:rPr>
              <a:t>về</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cô</a:t>
            </a:r>
            <a:r>
              <a:rPr lang="en-US" sz="4400" dirty="0" smtClean="0">
                <a:solidFill>
                  <a:srgbClr val="B53A51"/>
                </a:solidFill>
                <a:latin typeface="Calibri" panose="020F0502020204030204" pitchFamily="34" charset="0"/>
                <a:cs typeface="Calibri" panose="020F0502020204030204" pitchFamily="34" charset="0"/>
              </a:rPr>
              <a:t> con </a:t>
            </a:r>
            <a:r>
              <a:rPr lang="en-US" sz="4400" dirty="0" err="1" smtClean="0">
                <a:solidFill>
                  <a:srgbClr val="B53A51"/>
                </a:solidFill>
                <a:latin typeface="Calibri" panose="020F0502020204030204" pitchFamily="34" charset="0"/>
                <a:cs typeface="Calibri" panose="020F0502020204030204" pitchFamily="34" charset="0"/>
              </a:rPr>
              <a:t>gái</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giỏi</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giang</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của</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mình</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có</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khả</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năng</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phát</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huy</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truyền</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thống</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gia</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tộc</a:t>
            </a:r>
            <a:r>
              <a:rPr lang="en-US" sz="4400" dirty="0">
                <a:solidFill>
                  <a:srgbClr val="B53A5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589593" y="1853472"/>
            <a:ext cx="2436730" cy="4695373"/>
          </a:xfrm>
          <a:prstGeom prst="rect">
            <a:avLst/>
          </a:prstGeom>
        </p:spPr>
      </p:pic>
    </p:spTree>
    <p:extLst>
      <p:ext uri="{BB962C8B-B14F-4D97-AF65-F5344CB8AC3E}">
        <p14:creationId xmlns:p14="http://schemas.microsoft.com/office/powerpoint/2010/main" val="312835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9224" y="971549"/>
            <a:ext cx="11542776" cy="5313941"/>
            <a:chOff x="1190624" y="971549"/>
            <a:chExt cx="10354937" cy="5313941"/>
          </a:xfrm>
        </p:grpSpPr>
        <p:sp>
          <p:nvSpPr>
            <p:cNvPr id="3" name="Cloud 2"/>
            <p:cNvSpPr/>
            <p:nvPr/>
          </p:nvSpPr>
          <p:spPr>
            <a:xfrm>
              <a:off x="1190624" y="971549"/>
              <a:ext cx="8006141" cy="4038601"/>
            </a:xfrm>
            <a:prstGeom prst="cloud">
              <a:avLst/>
            </a:prstGeom>
            <a:solidFill>
              <a:srgbClr val="90CCD3"/>
            </a:solid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Chia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sẻ</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với</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bạn</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câu</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chuyện</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về</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thời</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niên</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thiếu</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của</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một</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nhà</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bác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học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mà</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em</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đã</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đọc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hoặc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nghe</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kể</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10" name="图片 10">
              <a:extLst>
                <a:ext uri="{FF2B5EF4-FFF2-40B4-BE49-F238E27FC236}">
                  <a16:creationId xmlns:a16="http://schemas.microsoft.com/office/drawing/2014/main" id="{F976C440-8570-9E43-A079-DA0CC9A19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5979" y="1051560"/>
              <a:ext cx="4739582" cy="5233930"/>
            </a:xfrm>
            <a:prstGeom prst="rect">
              <a:avLst/>
            </a:prstGeom>
          </p:spPr>
        </p:pic>
      </p:grpSp>
    </p:spTree>
    <p:extLst>
      <p:ext uri="{BB962C8B-B14F-4D97-AF65-F5344CB8AC3E}">
        <p14:creationId xmlns:p14="http://schemas.microsoft.com/office/powerpoint/2010/main" val="289487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2179734" y="1406697"/>
            <a:ext cx="6946848" cy="3121760"/>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5.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cảm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em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về</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vật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7869961" y="2089661"/>
            <a:ext cx="2223274" cy="4284062"/>
          </a:xfrm>
          <a:prstGeom prst="rect">
            <a:avLst/>
          </a:prstGeom>
        </p:spPr>
      </p:pic>
    </p:spTree>
    <p:extLst>
      <p:ext uri="{BB962C8B-B14F-4D97-AF65-F5344CB8AC3E}">
        <p14:creationId xmlns:p14="http://schemas.microsoft.com/office/powerpoint/2010/main" val="267155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692" y="1775011"/>
            <a:ext cx="10744202" cy="2123658"/>
          </a:xfrm>
          <a:prstGeom prst="rect">
            <a:avLst/>
          </a:prstGeom>
          <a:noFill/>
        </p:spPr>
        <p:txBody>
          <a:bodyPr wrap="square" rtlCol="0">
            <a:spAutoFit/>
          </a:bodyPr>
          <a:lstStyle/>
          <a:p>
            <a:pPr>
              <a:lnSpc>
                <a:spcPct val="150000"/>
              </a:lnSpc>
            </a:pPr>
            <a:r>
              <a:rPr lang="en-US" sz="4400" dirty="0" smtClean="0"/>
              <a:t>     </a:t>
            </a:r>
            <a:r>
              <a:rPr lang="en-US" sz="4400" dirty="0" err="1" smtClean="0"/>
              <a:t>Nội</a:t>
            </a:r>
            <a:r>
              <a:rPr lang="en-US" sz="4400" dirty="0" smtClean="0"/>
              <a:t> dung: </a:t>
            </a:r>
            <a:r>
              <a:rPr lang="vi-VN" sz="4400" dirty="0"/>
              <a:t>Những trải nghiệm và khám phá sẽ đem lại niềm vui cho mỗi người.</a:t>
            </a:r>
            <a:endParaRPr lang="en-US" sz="4400" dirty="0"/>
          </a:p>
        </p:txBody>
      </p:sp>
    </p:spTree>
    <p:extLst>
      <p:ext uri="{BB962C8B-B14F-4D97-AF65-F5344CB8AC3E}">
        <p14:creationId xmlns:p14="http://schemas.microsoft.com/office/powerpoint/2010/main" val="268366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300362" y="2533724"/>
            <a:ext cx="9443522" cy="2353260"/>
          </a:xfrm>
          <a:prstGeom prst="rect">
            <a:avLst/>
          </a:prstGeom>
        </p:spPr>
      </p:pic>
    </p:spTree>
    <p:extLst>
      <p:ext uri="{BB962C8B-B14F-4D97-AF65-F5344CB8AC3E}">
        <p14:creationId xmlns:p14="http://schemas.microsoft.com/office/powerpoint/2010/main" val="243380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sinh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sáu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người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rất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thích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quan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sát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Hồi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6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tuổi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tổ</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chức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bữa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tiệc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nhận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điều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lạ</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Mỗi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bưng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đựng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thoạt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đầu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trượt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Nhưng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rớt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những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bỗng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nhiên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dừng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chuyển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động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bị</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ngăn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nghĩ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mãi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vẫn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không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sao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Thế</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lặng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lẽ</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khỏi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đồ</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tự</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thí</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nghiệm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Cuối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cùng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cũng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giữa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chút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đứng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yên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Lúc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chợt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đang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liền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với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phát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hiện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hết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sức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vui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mừng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Ông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nâng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bổng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con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nhỏ</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vai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thẳng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hân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hoan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Đây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bảy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tộc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tôi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Về</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sau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trở</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thành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nhiều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trường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tiếng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ở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Mỹ</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Năm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1963,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vinh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dự</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được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tặng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thưởng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-ben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Vật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lí</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(Theo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Gương</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hiếu</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100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đoạt</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-ben)</a:t>
            </a:r>
            <a:endPar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7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220824" y="1593475"/>
            <a:ext cx="9388654" cy="3694496"/>
          </a:xfrm>
          <a:prstGeom prst="rect">
            <a:avLst/>
          </a:prstGeom>
        </p:spPr>
      </p:pic>
    </p:spTree>
    <p:extLst>
      <p:ext uri="{BB962C8B-B14F-4D97-AF65-F5344CB8AC3E}">
        <p14:creationId xmlns:p14="http://schemas.microsoft.com/office/powerpoint/2010/main" val="83694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464" y="2921241"/>
            <a:ext cx="3580727" cy="3580727"/>
          </a:xfrm>
          <a:prstGeom prst="rect">
            <a:avLst/>
          </a:prstGeom>
        </p:spPr>
      </p:pic>
      <p:sp>
        <p:nvSpPr>
          <p:cNvPr id="3" name="圆角矩形 29"/>
          <p:cNvSpPr/>
          <p:nvPr/>
        </p:nvSpPr>
        <p:spPr>
          <a:xfrm>
            <a:off x="1468219" y="1007334"/>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bài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phát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minh 6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tuổi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có</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chứa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đó</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云形 3"/>
          <p:cNvSpPr/>
          <p:nvPr/>
        </p:nvSpPr>
        <p:spPr>
          <a:xfrm>
            <a:off x="3128729" y="3557675"/>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đình</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5" name="云形 3"/>
          <p:cNvSpPr/>
          <p:nvPr/>
        </p:nvSpPr>
        <p:spPr>
          <a:xfrm>
            <a:off x="5851324" y="2408053"/>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tộc</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6" name="云形 3"/>
          <p:cNvSpPr/>
          <p:nvPr/>
        </p:nvSpPr>
        <p:spPr>
          <a:xfrm>
            <a:off x="8573919" y="3383503"/>
            <a:ext cx="276061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nhân</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428985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6" name="TextBox 5"/>
          <p:cNvSpPr txBox="1"/>
          <p:nvPr/>
        </p:nvSpPr>
        <p:spPr>
          <a:xfrm>
            <a:off x="1278746" y="2351283"/>
            <a:ext cx="17479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đình</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p>
        </p:txBody>
      </p:sp>
      <p:sp>
        <p:nvSpPr>
          <p:cNvPr id="7" name="TextBox 6"/>
          <p:cNvSpPr txBox="1"/>
          <p:nvPr/>
        </p:nvSpPr>
        <p:spPr>
          <a:xfrm>
            <a:off x="2926079" y="2351283"/>
            <a:ext cx="84673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Là</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người</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sống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chung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gắn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bó</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với</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bằng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hôn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nhân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1278746" y="3588946"/>
            <a:ext cx="1493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tộc</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p>
        </p:txBody>
      </p:sp>
      <p:sp>
        <p:nvSpPr>
          <p:cNvPr id="12" name="TextBox 11"/>
          <p:cNvSpPr txBox="1"/>
          <p:nvPr/>
        </p:nvSpPr>
        <p:spPr>
          <a:xfrm>
            <a:off x="2772266" y="3588946"/>
            <a:ext cx="8483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gồm</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nhiều</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gia</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đình</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có</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p>
        </p:txBody>
      </p:sp>
      <p:sp>
        <p:nvSpPr>
          <p:cNvPr id="15" name="TextBox 14"/>
          <p:cNvSpPr txBox="1"/>
          <p:nvPr/>
        </p:nvSpPr>
        <p:spPr>
          <a:xfrm>
            <a:off x="3026663" y="4344129"/>
            <a:ext cx="8251410" cy="584775"/>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người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giúp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việc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theo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cách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gọi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xưa</a:t>
            </a:r>
            <a:r>
              <a:rPr lang="en-US" sz="3200" dirty="0" smtClean="0">
                <a:solidFill>
                  <a:srgbClr val="28848C"/>
                </a:solidFill>
                <a:latin typeface="Calibri" panose="020F0502020204030204" pitchFamily="34" charset="0"/>
                <a:cs typeface="Calibri" panose="020F0502020204030204" pitchFamily="34" charset="0"/>
              </a:rPr>
              <a:t>.</a:t>
            </a:r>
            <a:endParaRPr lang="en-US" sz="3200" dirty="0">
              <a:solidFill>
                <a:srgbClr val="28848C"/>
              </a:solidFill>
              <a:latin typeface="Calibri" panose="020F0502020204030204" pitchFamily="34" charset="0"/>
              <a:cs typeface="Calibri" panose="020F0502020204030204" pitchFamily="34" charset="0"/>
            </a:endParaRPr>
          </a:p>
        </p:txBody>
      </p:sp>
      <p:sp>
        <p:nvSpPr>
          <p:cNvPr id="16" name="TextBox 15"/>
          <p:cNvSpPr txBox="1"/>
          <p:nvPr/>
        </p:nvSpPr>
        <p:spPr>
          <a:xfrm>
            <a:off x="1300952" y="4344129"/>
            <a:ext cx="1931813"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Gia</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6038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14" y="3269584"/>
            <a:ext cx="3323685" cy="3323685"/>
          </a:xfrm>
          <a:prstGeom prst="rect">
            <a:avLst/>
          </a:prstGeom>
        </p:spPr>
      </p:pic>
      <p:sp>
        <p:nvSpPr>
          <p:cNvPr id="3" name="圆角矩形 29"/>
          <p:cNvSpPr/>
          <p:nvPr/>
        </p:nvSpPr>
        <p:spPr>
          <a:xfrm>
            <a:off x="2255520" y="557329"/>
            <a:ext cx="7680960"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Chuyển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ngoặc</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kép</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thành</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gạch</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ngang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Rectangle 3"/>
          <p:cNvSpPr/>
          <p:nvPr/>
        </p:nvSpPr>
        <p:spPr>
          <a:xfrm>
            <a:off x="1785257" y="1814332"/>
            <a:ext cx="9710057" cy="1754326"/>
          </a:xfrm>
          <a:prstGeom prst="rect">
            <a:avLst/>
          </a:prstGeom>
        </p:spPr>
        <p:txBody>
          <a:bodyPr wrap="square">
            <a:spAutoFit/>
          </a:bodyPr>
          <a:lstStyle/>
          <a:p>
            <a:pPr algn="just"/>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Ông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nâng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bổng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cô</a:t>
            </a:r>
            <a:r>
              <a:rPr lang="en-US" sz="3600" b="1" dirty="0" smtClean="0">
                <a:solidFill>
                  <a:srgbClr val="28848C"/>
                </a:solidFill>
                <a:latin typeface="Calibri" panose="020F0502020204030204" pitchFamily="34" charset="0"/>
                <a:cs typeface="Calibri" panose="020F0502020204030204" pitchFamily="34" charset="0"/>
              </a:rPr>
              <a:t> con </a:t>
            </a:r>
            <a:r>
              <a:rPr lang="en-US" sz="3600" b="1" dirty="0" err="1" smtClean="0">
                <a:solidFill>
                  <a:srgbClr val="28848C"/>
                </a:solidFill>
                <a:latin typeface="Calibri" panose="020F0502020204030204" pitchFamily="34" charset="0"/>
                <a:cs typeface="Calibri" panose="020F0502020204030204" pitchFamily="34" charset="0"/>
              </a:rPr>
              <a:t>gái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nhỏ</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lên</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vai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đi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thẳng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ra</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phòng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khách</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hân</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hoan</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nói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Đây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sẽ</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là</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giáo</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sư</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đời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thứ</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bảy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của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tộc</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tôi</a:t>
            </a:r>
            <a:r>
              <a:rPr lang="en-US" sz="3600" b="1" dirty="0">
                <a:solidFill>
                  <a:srgbClr val="28848C"/>
                </a:solidFill>
                <a:latin typeface="Calibri" panose="020F0502020204030204" pitchFamily="34" charset="0"/>
                <a:cs typeface="Calibri" panose="020F0502020204030204" pitchFamily="34" charset="0"/>
              </a:rPr>
              <a:t>!”</a:t>
            </a:r>
            <a:endParaRPr lang="en-US" sz="2800" b="1" dirty="0">
              <a:solidFill>
                <a:srgbClr val="28848C"/>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6" t="77568" r="74714" b="4481"/>
          <a:stretch/>
        </p:blipFill>
        <p:spPr>
          <a:xfrm>
            <a:off x="2503853" y="3743159"/>
            <a:ext cx="1332134" cy="764933"/>
          </a:xfrm>
          <a:prstGeom prst="rect">
            <a:avLst/>
          </a:prstGeom>
        </p:spPr>
      </p:pic>
      <p:sp>
        <p:nvSpPr>
          <p:cNvPr id="7" name="Rectangle 6"/>
          <p:cNvSpPr/>
          <p:nvPr/>
        </p:nvSpPr>
        <p:spPr>
          <a:xfrm>
            <a:off x="3169920" y="3743159"/>
            <a:ext cx="8325394" cy="2308324"/>
          </a:xfrm>
          <a:prstGeom prst="rect">
            <a:avLst/>
          </a:prstGeom>
        </p:spPr>
        <p:txBody>
          <a:bodyPr wrap="square">
            <a:spAutoFit/>
          </a:bodyPr>
          <a:lstStyle/>
          <a:p>
            <a:pPr algn="just"/>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Ông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nâng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bổng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cô</a:t>
            </a:r>
            <a:r>
              <a:rPr lang="en-US" sz="3600" b="1" dirty="0" smtClean="0">
                <a:solidFill>
                  <a:srgbClr val="CB5620"/>
                </a:solidFill>
                <a:latin typeface="Calibri" panose="020F0502020204030204" pitchFamily="34" charset="0"/>
                <a:cs typeface="Calibri" panose="020F0502020204030204" pitchFamily="34" charset="0"/>
              </a:rPr>
              <a:t> con </a:t>
            </a:r>
            <a:r>
              <a:rPr lang="en-US" sz="3600" b="1" dirty="0" err="1" smtClean="0">
                <a:solidFill>
                  <a:srgbClr val="CB5620"/>
                </a:solidFill>
                <a:latin typeface="Calibri" panose="020F0502020204030204" pitchFamily="34" charset="0"/>
                <a:cs typeface="Calibri" panose="020F0502020204030204" pitchFamily="34" charset="0"/>
              </a:rPr>
              <a:t>gái</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nhỏ</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lên</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vai</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đi</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thẳng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ra</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phòng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khách</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hân</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hoan</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nói</a:t>
            </a:r>
            <a:r>
              <a:rPr lang="en-US" sz="3600" b="1" dirty="0" smtClean="0">
                <a:solidFill>
                  <a:srgbClr val="CB5620"/>
                </a:solidFill>
                <a:latin typeface="Calibri" panose="020F0502020204030204" pitchFamily="34" charset="0"/>
                <a:cs typeface="Calibri" panose="020F0502020204030204" pitchFamily="34" charset="0"/>
              </a:rPr>
              <a:t>: </a:t>
            </a:r>
          </a:p>
          <a:p>
            <a:pPr algn="just"/>
            <a:r>
              <a:rPr lang="en-US" sz="3600" b="1" dirty="0">
                <a:solidFill>
                  <a:srgbClr val="CB5620"/>
                </a:solidFill>
                <a:latin typeface="Calibri" panose="020F0502020204030204" pitchFamily="34" charset="0"/>
                <a:cs typeface="Calibri" panose="020F0502020204030204" pitchFamily="34" charset="0"/>
              </a:rPr>
              <a:t>	</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Đây</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sẽ</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là</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giáo</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sư</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đời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thứ</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bảy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của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tộc</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tôi</a:t>
            </a:r>
            <a:r>
              <a:rPr lang="en-US" sz="3600" b="1" dirty="0" smtClean="0">
                <a:solidFill>
                  <a:srgbClr val="CB5620"/>
                </a:solidFill>
                <a:latin typeface="Calibri" panose="020F0502020204030204" pitchFamily="34" charset="0"/>
                <a:cs typeface="Calibri" panose="020F0502020204030204" pitchFamily="34" charset="0"/>
              </a:rPr>
              <a:t>!</a:t>
            </a:r>
            <a:endParaRPr lang="en-US" sz="2800" b="1" dirty="0"/>
          </a:p>
        </p:txBody>
      </p:sp>
    </p:spTree>
    <p:extLst>
      <p:ext uri="{BB962C8B-B14F-4D97-AF65-F5344CB8AC3E}">
        <p14:creationId xmlns:p14="http://schemas.microsoft.com/office/powerpoint/2010/main" val="121057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597786" y="2438318"/>
            <a:ext cx="8634731" cy="2095267"/>
          </a:xfrm>
          <a:prstGeom prst="rect">
            <a:avLst/>
          </a:prstGeom>
        </p:spPr>
      </p:pic>
      <p:pic>
        <p:nvPicPr>
          <p:cNvPr id="12" name="图片 10">
            <a:extLst>
              <a:ext uri="{FF2B5EF4-FFF2-40B4-BE49-F238E27FC236}">
                <a16:creationId xmlns:a16="http://schemas.microsoft.com/office/drawing/2014/main" id="{88A681D5-530B-4848-B27A-D38948937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0611" y="3972155"/>
            <a:ext cx="3323216" cy="3323216"/>
          </a:xfrm>
          <a:prstGeom prst="rect">
            <a:avLst/>
          </a:prstGeom>
        </p:spPr>
      </p:pic>
    </p:spTree>
    <p:extLst>
      <p:ext uri="{BB962C8B-B14F-4D97-AF65-F5344CB8AC3E}">
        <p14:creationId xmlns:p14="http://schemas.microsoft.com/office/powerpoint/2010/main" val="36876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69" y="1241557"/>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Archimedes</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i="1"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i="1" dirty="0" err="1"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Acsimet</a:t>
            </a:r>
            <a:r>
              <a:rPr lang="en-US" altLang="zh-CN" sz="2800" i="1"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kỹ sư, nhà thiên văn học, nhà toán học và nhà phát minh người Hy Lạp. </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11" name="图片 10">
            <a:extLst>
              <a:ext uri="{FF2B5EF4-FFF2-40B4-BE49-F238E27FC236}">
                <a16:creationId xmlns:a16="http://schemas.microsoft.com/office/drawing/2014/main" id="{09E34EEE-83A5-B449-8DAB-111A8B8C8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69" y="3095624"/>
            <a:ext cx="3480003" cy="3480003"/>
          </a:xfrm>
          <a:prstGeom prst="rect">
            <a:avLst/>
          </a:prstGeom>
        </p:spPr>
      </p:pic>
      <p:sp>
        <p:nvSpPr>
          <p:cNvPr id="12" name="矩形 2"/>
          <p:cNvSpPr/>
          <p:nvPr/>
        </p:nvSpPr>
        <p:spPr>
          <a:xfrm>
            <a:off x="437169" y="2094522"/>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Isaac Newton</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toán học, nhà vật lý, nhà thiên văn học, nhà thần học, và tác giả người </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Anh</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3" name="矩形 2"/>
          <p:cNvSpPr/>
          <p:nvPr/>
        </p:nvSpPr>
        <p:spPr>
          <a:xfrm>
            <a:off x="437169" y="2978925"/>
            <a:ext cx="99355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Albert Einstein</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lý thuyết người Đức, được công nhận là một trong những nhà vật lý vĩ đại nhất mọi thời đại.</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5" name="矩形 2"/>
          <p:cNvSpPr/>
          <p:nvPr/>
        </p:nvSpPr>
        <p:spPr>
          <a:xfrm>
            <a:off x="437169" y="3933032"/>
            <a:ext cx="9804847" cy="1384995"/>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Louis Pasteur</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nhà hóa học, vật lý học, sinh học, vi sinh vật học người Pháp. Ông đã khám phá vắc xin phòng bệnh dại, vắc xin bệnh than, vắc xin bệnh tả</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7" name="矩形 2"/>
          <p:cNvSpPr/>
          <p:nvPr/>
        </p:nvSpPr>
        <p:spPr>
          <a:xfrm>
            <a:off x="437169" y="5275308"/>
            <a:ext cx="8204647"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Galileo</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một</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nhà thiên văn học, nhà vật lý, nhà toán học và nhà triết học người </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Ý</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319331" y="348120"/>
            <a:ext cx="7553339" cy="1003723"/>
          </a:xfrm>
          <a:prstGeom prst="rect">
            <a:avLst/>
          </a:prstGeom>
        </p:spPr>
      </p:pic>
    </p:spTree>
    <p:extLst>
      <p:ext uri="{BB962C8B-B14F-4D97-AF65-F5344CB8AC3E}">
        <p14:creationId xmlns:p14="http://schemas.microsoft.com/office/powerpoint/2010/main" val="381258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cTn>
                              </p:par>
                            </p:childTnLst>
                          </p:cTn>
                        </p:par>
                        <p:par>
                          <p:cTn id="26" fill="hold">
                            <p:stCondLst>
                              <p:cond delay="3500"/>
                            </p:stCondLst>
                            <p:childTnLst>
                              <p:par>
                                <p:cTn id="27" presetID="2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par>
                          <p:cTn id="32" fill="hold">
                            <p:stCondLst>
                              <p:cond delay="4500"/>
                            </p:stCondLst>
                            <p:childTnLst>
                              <p:par>
                                <p:cTn id="33" presetID="2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6" name="Picture 5"/>
          <p:cNvPicPr>
            <a:picLocks noChangeAspect="1"/>
          </p:cNvPicPr>
          <p:nvPr/>
        </p:nvPicPr>
        <p:blipFill>
          <a:blip r:embed="rId5"/>
          <a:stretch>
            <a:fillRect/>
          </a:stretch>
        </p:blipFill>
        <p:spPr>
          <a:xfrm>
            <a:off x="1985137" y="2169653"/>
            <a:ext cx="9998307" cy="3078747"/>
          </a:xfrm>
          <a:prstGeom prst="rect">
            <a:avLst/>
          </a:prstGeom>
        </p:spPr>
      </p:pic>
      <p:pic>
        <p:nvPicPr>
          <p:cNvPr id="9" name="Picture 8"/>
          <p:cNvPicPr>
            <a:picLocks noChangeAspect="1"/>
          </p:cNvPicPr>
          <p:nvPr/>
        </p:nvPicPr>
        <p:blipFill>
          <a:blip r:embed="rId6"/>
          <a:stretch>
            <a:fillRect/>
          </a:stretch>
        </p:blipFill>
        <p:spPr>
          <a:xfrm>
            <a:off x="4941953" y="3923243"/>
            <a:ext cx="4084674" cy="2353260"/>
          </a:xfrm>
          <a:prstGeom prst="rect">
            <a:avLst/>
          </a:prstGeom>
        </p:spPr>
      </p:pic>
      <p:pic>
        <p:nvPicPr>
          <p:cNvPr id="10" name="Picture 9"/>
          <p:cNvPicPr>
            <a:picLocks noChangeAspect="1"/>
          </p:cNvPicPr>
          <p:nvPr/>
        </p:nvPicPr>
        <p:blipFill>
          <a:blip r:embed="rId7"/>
          <a:stretch>
            <a:fillRect/>
          </a:stretch>
        </p:blipFill>
        <p:spPr>
          <a:xfrm>
            <a:off x="5909547" y="1441118"/>
            <a:ext cx="1883827" cy="1457070"/>
          </a:xfrm>
          <a:prstGeom prst="rect">
            <a:avLst/>
          </a:prstGeom>
        </p:spPr>
      </p:pic>
      <p:pic>
        <p:nvPicPr>
          <p:cNvPr id="14" name="Picture 13"/>
          <p:cNvPicPr>
            <a:picLocks noChangeAspect="1"/>
          </p:cNvPicPr>
          <p:nvPr/>
        </p:nvPicPr>
        <p:blipFill>
          <a:blip r:embed="rId8"/>
          <a:stretch>
            <a:fillRect/>
          </a:stretch>
        </p:blipFill>
        <p:spPr>
          <a:xfrm>
            <a:off x="2057190" y="1280849"/>
            <a:ext cx="3804234" cy="157290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5844" y="3863742"/>
            <a:ext cx="1859837" cy="1917619"/>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Tree>
    <p:extLst>
      <p:ext uri="{BB962C8B-B14F-4D97-AF65-F5344CB8AC3E}">
        <p14:creationId xmlns:p14="http://schemas.microsoft.com/office/powerpoint/2010/main" val="396026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227672" y="2255409"/>
            <a:ext cx="9583743" cy="2566638"/>
          </a:xfrm>
          <a:prstGeom prst="rect">
            <a:avLst/>
          </a:prstGeom>
        </p:spPr>
      </p:pic>
    </p:spTree>
    <p:extLst>
      <p:ext uri="{BB962C8B-B14F-4D97-AF65-F5344CB8AC3E}">
        <p14:creationId xmlns:p14="http://schemas.microsoft.com/office/powerpoint/2010/main" val="42380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399" y="800199"/>
            <a:ext cx="11129222" cy="2677656"/>
          </a:xfrm>
          <a:prstGeom prst="rect">
            <a:avLst/>
          </a:prstGeom>
          <a:noFill/>
        </p:spPr>
        <p:txBody>
          <a:bodyPr wrap="square" rtlCol="0">
            <a:spAutoFit/>
          </a:bodyPr>
          <a:lstStyle/>
          <a:p>
            <a:pPr algn="just"/>
            <a:r>
              <a:rPr lang="en-US" sz="2800" dirty="0" smtClean="0">
                <a:solidFill>
                  <a:srgbClr val="28848C"/>
                </a:solidFill>
                <a:latin typeface="Calibri" panose="020F0502020204030204" pitchFamily="34" charset="0"/>
                <a:cs typeface="Calibri" panose="020F0502020204030204" pitchFamily="34" charset="0"/>
              </a:rPr>
              <a:t>     Ma-</a:t>
            </a:r>
            <a:r>
              <a:rPr lang="en-US" sz="2800" dirty="0" err="1" smtClean="0">
                <a:solidFill>
                  <a:srgbClr val="28848C"/>
                </a:solidFill>
                <a:latin typeface="Calibri" panose="020F0502020204030204" pitchFamily="34" charset="0"/>
                <a:cs typeface="Calibri" panose="020F0502020204030204" pitchFamily="34" charset="0"/>
              </a:rPr>
              <a:t>ri</a:t>
            </a:r>
            <a:r>
              <a:rPr lang="en-US" sz="2800" dirty="0" smtClean="0">
                <a:solidFill>
                  <a:srgbClr val="28848C"/>
                </a:solidFill>
                <a:latin typeface="Calibri" panose="020F0502020204030204" pitchFamily="34" charset="0"/>
                <a:cs typeface="Calibri" panose="020F0502020204030204" pitchFamily="34" charset="0"/>
              </a:rPr>
              <a:t>-a </a:t>
            </a:r>
            <a:r>
              <a:rPr lang="en-US" sz="2800" dirty="0" err="1" smtClean="0">
                <a:solidFill>
                  <a:srgbClr val="28848C"/>
                </a:solidFill>
                <a:latin typeface="Calibri" panose="020F0502020204030204" pitchFamily="34" charset="0"/>
                <a:cs typeface="Calibri" panose="020F0502020204030204" pitchFamily="34" charset="0"/>
              </a:rPr>
              <a:t>sinh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trong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một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đình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sáu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đời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có</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người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giáo</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sư</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đại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học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rất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thích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quan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sát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Hồi</a:t>
            </a:r>
            <a:r>
              <a:rPr lang="en-US" sz="2800" dirty="0" smtClean="0">
                <a:solidFill>
                  <a:srgbClr val="28848C"/>
                </a:solidFill>
                <a:latin typeface="Calibri" panose="020F0502020204030204" pitchFamily="34" charset="0"/>
                <a:cs typeface="Calibri" panose="020F0502020204030204" pitchFamily="34" charset="0"/>
              </a:rPr>
              <a:t> 6 </a:t>
            </a:r>
            <a:r>
              <a:rPr lang="en-US" sz="2800" dirty="0" err="1" smtClean="0">
                <a:solidFill>
                  <a:srgbClr val="28848C"/>
                </a:solidFill>
                <a:latin typeface="Calibri" panose="020F0502020204030204" pitchFamily="34" charset="0"/>
                <a:cs typeface="Calibri" panose="020F0502020204030204" pitchFamily="34" charset="0"/>
              </a:rPr>
              <a:t>tuổi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có</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lần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đình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tổ</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chức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một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bữa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tiệc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nhận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thấy</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một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điều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lạ</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Mỗi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lần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nhân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bưng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lên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tách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đựng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thoạt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đầu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trượt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trong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đĩa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Nhưng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nước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rớt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đĩa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thì</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những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tách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bỗng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nhiên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dừng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chuyển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động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như</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bị</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cái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gì</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đó</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ngăn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lại</a:t>
            </a:r>
            <a:r>
              <a:rPr lang="en-US" sz="2800" dirty="0" smtClean="0">
                <a:solidFill>
                  <a:srgbClr val="28848C"/>
                </a:solidFill>
                <a:latin typeface="Calibri" panose="020F0502020204030204" pitchFamily="34" charset="0"/>
                <a:cs typeface="Calibri" panose="020F0502020204030204" pitchFamily="34" charset="0"/>
              </a:rPr>
              <a:t>. Ma-</a:t>
            </a:r>
            <a:r>
              <a:rPr lang="en-US" sz="2800" dirty="0" err="1" smtClean="0">
                <a:solidFill>
                  <a:srgbClr val="28848C"/>
                </a:solidFill>
                <a:latin typeface="Calibri" panose="020F0502020204030204" pitchFamily="34" charset="0"/>
                <a:cs typeface="Calibri" panose="020F0502020204030204" pitchFamily="34" charset="0"/>
              </a:rPr>
              <a:t>ri</a:t>
            </a:r>
            <a:r>
              <a:rPr lang="en-US" sz="2800" dirty="0" smtClean="0">
                <a:solidFill>
                  <a:srgbClr val="28848C"/>
                </a:solidFill>
                <a:latin typeface="Calibri" panose="020F0502020204030204" pitchFamily="34" charset="0"/>
                <a:cs typeface="Calibri" panose="020F0502020204030204" pitchFamily="34" charset="0"/>
              </a:rPr>
              <a:t>-a </a:t>
            </a:r>
            <a:r>
              <a:rPr lang="en-US" sz="2800" dirty="0" err="1" smtClean="0">
                <a:solidFill>
                  <a:srgbClr val="28848C"/>
                </a:solidFill>
                <a:latin typeface="Calibri" panose="020F0502020204030204" pitchFamily="34" charset="0"/>
                <a:cs typeface="Calibri" panose="020F0502020204030204" pitchFamily="34" charset="0"/>
              </a:rPr>
              <a:t>nghĩ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mãi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vẫn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không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hiểu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vì</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sao</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Thế</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lặng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lẽ</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rời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khỏi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phòng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khách</a:t>
            </a:r>
            <a:r>
              <a:rPr lang="en-US" sz="2800" dirty="0" smtClean="0">
                <a:solidFill>
                  <a:srgbClr val="28848C"/>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9" r="9931"/>
          <a:stretch/>
        </p:blipFill>
        <p:spPr>
          <a:xfrm>
            <a:off x="3240348" y="3477855"/>
            <a:ext cx="5187738" cy="2978337"/>
          </a:xfrm>
          <a:prstGeom prst="rect">
            <a:avLst/>
          </a:prstGeom>
        </p:spPr>
      </p:pic>
      <p:pic>
        <p:nvPicPr>
          <p:cNvPr id="6" name="Picture 5"/>
          <p:cNvPicPr>
            <a:picLocks noChangeAspect="1"/>
          </p:cNvPicPr>
          <p:nvPr/>
        </p:nvPicPr>
        <p:blipFill>
          <a:blip r:embed="rId3"/>
          <a:stretch>
            <a:fillRect/>
          </a:stretch>
        </p:blipFill>
        <p:spPr>
          <a:xfrm>
            <a:off x="3646747" y="243840"/>
            <a:ext cx="4430453" cy="963557"/>
          </a:xfrm>
          <a:prstGeom prst="rect">
            <a:avLst/>
          </a:prstGeom>
        </p:spPr>
      </p:pic>
    </p:spTree>
    <p:extLst>
      <p:ext uri="{BB962C8B-B14F-4D97-AF65-F5344CB8AC3E}">
        <p14:creationId xmlns:p14="http://schemas.microsoft.com/office/powerpoint/2010/main" val="323864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848053"/>
            <a:ext cx="10972800" cy="3970318"/>
          </a:xfrm>
          <a:prstGeom prst="rect">
            <a:avLst/>
          </a:prstGeom>
        </p:spPr>
        <p:txBody>
          <a:bodyPr wrap="square">
            <a:spAutoFit/>
          </a:bodyPr>
          <a:lstStyle/>
          <a:p>
            <a:pPr lvl="0" algn="just"/>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lấy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đồ</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thí</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nghiệm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Cuối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cùng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hiểu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giữa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chút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nước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yên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Lúc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ấy</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chợt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thấy</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đang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liền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với</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phát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hiện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hết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sức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vui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mừng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Ông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nâng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bổng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con </a:t>
            </a:r>
            <a:r>
              <a:rPr lang="en-US" sz="2800" dirty="0" err="1">
                <a:solidFill>
                  <a:srgbClr val="28848C"/>
                </a:solidFill>
                <a:latin typeface="Calibri" panose="020F0502020204030204" pitchFamily="34" charset="0"/>
                <a:cs typeface="Calibri" panose="020F0502020204030204" pitchFamily="34" charset="0"/>
              </a:rPr>
              <a:t>gái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nhỏ</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vai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thẳng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phòng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hân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hoan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Đây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bảy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tộc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tôi</a:t>
            </a:r>
            <a:r>
              <a:rPr lang="en-US" sz="2800" dirty="0" smtClean="0">
                <a:solidFill>
                  <a:srgbClr val="28848C"/>
                </a:solidFill>
                <a:latin typeface="Calibri" panose="020F0502020204030204" pitchFamily="34" charset="0"/>
                <a:cs typeface="Calibri" panose="020F0502020204030204" pitchFamily="34" charset="0"/>
              </a:rPr>
              <a:t>!”.</a:t>
            </a:r>
            <a:endParaRPr lang="en-US" sz="2800" dirty="0">
              <a:solidFill>
                <a:srgbClr val="28848C"/>
              </a:solidFill>
              <a:latin typeface="Calibri" panose="020F0502020204030204" pitchFamily="34" charset="0"/>
              <a:cs typeface="Calibri" panose="020F0502020204030204" pitchFamily="34" charset="0"/>
            </a:endParaRPr>
          </a:p>
          <a:p>
            <a:pPr lvl="0" algn="just"/>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Về</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sau</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trở</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thành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nhiều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trường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học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danh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tiếng</a:t>
            </a:r>
            <a:r>
              <a:rPr lang="en-US" sz="2800" dirty="0">
                <a:solidFill>
                  <a:srgbClr val="28848C"/>
                </a:solidFill>
                <a:latin typeface="Calibri" panose="020F0502020204030204" pitchFamily="34" charset="0"/>
                <a:cs typeface="Calibri" panose="020F0502020204030204" pitchFamily="34" charset="0"/>
              </a:rPr>
              <a:t> ở </a:t>
            </a:r>
            <a:r>
              <a:rPr lang="en-US" sz="2800" dirty="0" err="1">
                <a:solidFill>
                  <a:srgbClr val="28848C"/>
                </a:solidFill>
                <a:latin typeface="Calibri" panose="020F0502020204030204" pitchFamily="34" charset="0"/>
                <a:cs typeface="Calibri" panose="020F0502020204030204" pitchFamily="34" charset="0"/>
              </a:rPr>
              <a:t>Mỹ</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Năm</a:t>
            </a:r>
            <a:r>
              <a:rPr lang="en-US" sz="2800" dirty="0">
                <a:solidFill>
                  <a:srgbClr val="28848C"/>
                </a:solidFill>
                <a:latin typeface="Calibri" panose="020F0502020204030204" pitchFamily="34" charset="0"/>
                <a:cs typeface="Calibri" panose="020F0502020204030204" pitchFamily="34" charset="0"/>
              </a:rPr>
              <a:t> 1963, </a:t>
            </a:r>
            <a:r>
              <a:rPr lang="en-US" sz="2800" dirty="0" err="1">
                <a:solidFill>
                  <a:srgbClr val="28848C"/>
                </a:solidFill>
                <a:latin typeface="Calibri" panose="020F0502020204030204" pitchFamily="34" charset="0"/>
                <a:cs typeface="Calibri" panose="020F0502020204030204" pitchFamily="34" charset="0"/>
              </a:rPr>
              <a:t>bà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vinh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được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tặng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Giải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thưởng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Nô</a:t>
            </a:r>
            <a:r>
              <a:rPr lang="en-US" sz="2800" dirty="0">
                <a:solidFill>
                  <a:srgbClr val="28848C"/>
                </a:solidFill>
                <a:latin typeface="Calibri" panose="020F0502020204030204" pitchFamily="34" charset="0"/>
                <a:cs typeface="Calibri" panose="020F0502020204030204" pitchFamily="34" charset="0"/>
              </a:rPr>
              <a:t>-ben </a:t>
            </a:r>
            <a:r>
              <a:rPr lang="en-US" sz="2800" dirty="0" err="1">
                <a:solidFill>
                  <a:srgbClr val="28848C"/>
                </a:solidFill>
                <a:latin typeface="Calibri" panose="020F0502020204030204" pitchFamily="34" charset="0"/>
                <a:cs typeface="Calibri" panose="020F0502020204030204" pitchFamily="34" charset="0"/>
              </a:rPr>
              <a:t>Vật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lí</a:t>
            </a:r>
            <a:r>
              <a:rPr lang="en-US" sz="2800" dirty="0">
                <a:solidFill>
                  <a:srgbClr val="28848C"/>
                </a:solidFill>
                <a:latin typeface="Calibri" panose="020F0502020204030204" pitchFamily="34" charset="0"/>
                <a:cs typeface="Calibri" panose="020F0502020204030204" pitchFamily="34" charset="0"/>
              </a:rPr>
              <a:t>.</a:t>
            </a:r>
          </a:p>
          <a:p>
            <a:pPr lvl="0" algn="r"/>
            <a:r>
              <a:rPr lang="en-US" sz="2800" i="1" dirty="0">
                <a:solidFill>
                  <a:srgbClr val="28848C"/>
                </a:solidFill>
                <a:latin typeface="Calibri" panose="020F0502020204030204" pitchFamily="34" charset="0"/>
                <a:cs typeface="Calibri" panose="020F0502020204030204" pitchFamily="34" charset="0"/>
              </a:rPr>
              <a:t>(Theo </a:t>
            </a:r>
            <a:r>
              <a:rPr lang="en-US" sz="2800" i="1" dirty="0" err="1">
                <a:solidFill>
                  <a:srgbClr val="28848C"/>
                </a:solidFill>
                <a:latin typeface="Calibri" panose="020F0502020204030204" pitchFamily="34" charset="0"/>
                <a:cs typeface="Calibri" panose="020F0502020204030204" pitchFamily="34" charset="0"/>
              </a:rPr>
              <a:t>Gương</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hiếu</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học</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của</a:t>
            </a:r>
            <a:r>
              <a:rPr lang="en-US" sz="2800" i="1" dirty="0">
                <a:solidFill>
                  <a:srgbClr val="28848C"/>
                </a:solidFill>
                <a:latin typeface="Calibri" panose="020F0502020204030204" pitchFamily="34" charset="0"/>
                <a:cs typeface="Calibri" panose="020F0502020204030204" pitchFamily="34" charset="0"/>
              </a:rPr>
              <a:t> 100 </a:t>
            </a:r>
            <a:r>
              <a:rPr lang="en-US" sz="2800" i="1" dirty="0" err="1">
                <a:solidFill>
                  <a:srgbClr val="28848C"/>
                </a:solidFill>
                <a:latin typeface="Calibri" panose="020F0502020204030204" pitchFamily="34" charset="0"/>
                <a:cs typeface="Calibri" panose="020F0502020204030204" pitchFamily="34" charset="0"/>
              </a:rPr>
              <a:t>danh</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nhân</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đoạt</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giải</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Nô</a:t>
            </a:r>
            <a:r>
              <a:rPr lang="en-US" sz="2800" i="1" dirty="0">
                <a:solidFill>
                  <a:srgbClr val="28848C"/>
                </a:solidFill>
                <a:latin typeface="Calibri" panose="020F0502020204030204" pitchFamily="34" charset="0"/>
                <a:cs typeface="Calibri" panose="020F0502020204030204" pitchFamily="34" charset="0"/>
              </a:rPr>
              <a:t>-ben)</a:t>
            </a:r>
          </a:p>
        </p:txBody>
      </p:sp>
    </p:spTree>
    <p:extLst>
      <p:ext uri="{BB962C8B-B14F-4D97-AF65-F5344CB8AC3E}">
        <p14:creationId xmlns:p14="http://schemas.microsoft.com/office/powerpoint/2010/main" val="408290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232432" y="807340"/>
            <a:ext cx="7480440" cy="1457070"/>
          </a:xfrm>
          <a:prstGeom prst="rect">
            <a:avLst/>
          </a:prstGeom>
        </p:spPr>
      </p:pic>
      <p:grpSp>
        <p:nvGrpSpPr>
          <p:cNvPr id="30" name="Group 29"/>
          <p:cNvGrpSpPr/>
          <p:nvPr/>
        </p:nvGrpSpPr>
        <p:grpSpPr>
          <a:xfrm>
            <a:off x="1640204" y="2264410"/>
            <a:ext cx="2265191" cy="2835910"/>
            <a:chOff x="1640204" y="2264410"/>
            <a:chExt cx="2265191" cy="2835910"/>
          </a:xfrm>
        </p:grpSpPr>
        <p:grpSp>
          <p:nvGrpSpPr>
            <p:cNvPr id="17" name="Group 16"/>
            <p:cNvGrpSpPr/>
            <p:nvPr/>
          </p:nvGrpSpPr>
          <p:grpSpPr>
            <a:xfrm>
              <a:off x="1640204" y="2264410"/>
              <a:ext cx="2265191" cy="2835910"/>
              <a:chOff x="1640204" y="2264410"/>
              <a:chExt cx="2265191" cy="2835910"/>
            </a:xfrm>
          </p:grpSpPr>
          <p:sp>
            <p:nvSpPr>
              <p:cNvPr id="3"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6" name="TextBox 15"/>
              <p:cNvSpPr txBox="1"/>
              <p:nvPr/>
            </p:nvSpPr>
            <p:spPr>
              <a:xfrm>
                <a:off x="1640204" y="3407520"/>
                <a:ext cx="2171845" cy="1384995"/>
              </a:xfrm>
              <a:prstGeom prst="rect">
                <a:avLst/>
              </a:prstGeom>
              <a:noFill/>
            </p:spPr>
            <p:txBody>
              <a:bodyPr wrap="square" rtlCol="0">
                <a:spAutoFit/>
              </a:bodyPr>
              <a:lstStyle/>
              <a:p>
                <a:pPr algn="ctr"/>
                <a:r>
                  <a:rPr lang="en-US" sz="2800" dirty="0" err="1" smtClean="0">
                    <a:latin typeface="Calibri" panose="020F0502020204030204" pitchFamily="34" charset="0"/>
                    <a:cs typeface="Calibri" panose="020F0502020204030204" pitchFamily="34" charset="0"/>
                  </a:rPr>
                  <a:t>Từ</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đầu</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đến</a:t>
                </a:r>
                <a:r>
                  <a:rPr lang="en-US" sz="2800" dirty="0" smtClean="0">
                    <a:latin typeface="Calibri" panose="020F0502020204030204" pitchFamily="34" charset="0"/>
                    <a:cs typeface="Calibri" panose="020F0502020204030204" pitchFamily="34" charset="0"/>
                  </a:rPr>
                  <a:t> </a:t>
                </a:r>
                <a:r>
                  <a:rPr lang="en-US" sz="2800" b="1" i="1" dirty="0" err="1" smtClean="0">
                    <a:solidFill>
                      <a:srgbClr val="CB5620"/>
                    </a:solidFill>
                    <a:latin typeface="Calibri" panose="020F0502020204030204" pitchFamily="34" charset="0"/>
                    <a:cs typeface="Calibri" panose="020F0502020204030204" pitchFamily="34" charset="0"/>
                  </a:rPr>
                  <a:t>rời</a:t>
                </a:r>
                <a:r>
                  <a:rPr lang="en-US" sz="2800" b="1" i="1" dirty="0" smtClean="0">
                    <a:solidFill>
                      <a:srgbClr val="CB5620"/>
                    </a:solidFill>
                    <a:latin typeface="Calibri" panose="020F0502020204030204" pitchFamily="34" charset="0"/>
                    <a:cs typeface="Calibri" panose="020F0502020204030204" pitchFamily="34" charset="0"/>
                  </a:rPr>
                  <a:t> </a:t>
                </a:r>
                <a:r>
                  <a:rPr lang="en-US" sz="2800" b="1" i="1" dirty="0" err="1" smtClean="0">
                    <a:solidFill>
                      <a:srgbClr val="CB5620"/>
                    </a:solidFill>
                    <a:latin typeface="Calibri" panose="020F0502020204030204" pitchFamily="34" charset="0"/>
                    <a:cs typeface="Calibri" panose="020F0502020204030204" pitchFamily="34" charset="0"/>
                  </a:rPr>
                  <a:t>khỏi</a:t>
                </a:r>
                <a:r>
                  <a:rPr lang="en-US" sz="2800" b="1" i="1" dirty="0" smtClean="0">
                    <a:solidFill>
                      <a:srgbClr val="CB5620"/>
                    </a:solidFill>
                    <a:latin typeface="Calibri" panose="020F0502020204030204" pitchFamily="34" charset="0"/>
                    <a:cs typeface="Calibri" panose="020F0502020204030204" pitchFamily="34" charset="0"/>
                  </a:rPr>
                  <a:t> </a:t>
                </a:r>
                <a:r>
                  <a:rPr lang="en-US" sz="2800" b="1" i="1" dirty="0" err="1" smtClean="0">
                    <a:solidFill>
                      <a:srgbClr val="CB5620"/>
                    </a:solidFill>
                    <a:latin typeface="Calibri" panose="020F0502020204030204" pitchFamily="34" charset="0"/>
                    <a:cs typeface="Calibri" panose="020F0502020204030204" pitchFamily="34" charset="0"/>
                  </a:rPr>
                  <a:t>phòng</a:t>
                </a:r>
                <a:r>
                  <a:rPr lang="en-US" sz="2800" b="1" i="1" dirty="0" smtClean="0">
                    <a:solidFill>
                      <a:srgbClr val="CB5620"/>
                    </a:solidFill>
                    <a:latin typeface="Calibri" panose="020F0502020204030204" pitchFamily="34" charset="0"/>
                    <a:cs typeface="Calibri" panose="020F0502020204030204" pitchFamily="34" charset="0"/>
                  </a:rPr>
                  <a:t> </a:t>
                </a:r>
                <a:r>
                  <a:rPr lang="en-US" sz="2800" b="1" i="1" dirty="0" err="1" smtClean="0">
                    <a:solidFill>
                      <a:srgbClr val="CB5620"/>
                    </a:solidFill>
                    <a:latin typeface="Calibri" panose="020F0502020204030204" pitchFamily="34" charset="0"/>
                    <a:cs typeface="Calibri" panose="020F0502020204030204" pitchFamily="34" charset="0"/>
                  </a:rPr>
                  <a:t>khách</a:t>
                </a: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grpSp>
        <p:pic>
          <p:nvPicPr>
            <p:cNvPr id="29" name="Picture 28"/>
            <p:cNvPicPr>
              <a:picLocks noChangeAspect="1"/>
            </p:cNvPicPr>
            <p:nvPr/>
          </p:nvPicPr>
          <p:blipFill>
            <a:blip r:embed="rId3"/>
            <a:stretch>
              <a:fillRect/>
            </a:stretch>
          </p:blipFill>
          <p:spPr>
            <a:xfrm>
              <a:off x="2370428" y="2327016"/>
              <a:ext cx="804742" cy="1176630"/>
            </a:xfrm>
            <a:prstGeom prst="rect">
              <a:avLst/>
            </a:prstGeom>
          </p:spPr>
        </p:pic>
      </p:grpSp>
      <p:grpSp>
        <p:nvGrpSpPr>
          <p:cNvPr id="32" name="Group 31"/>
          <p:cNvGrpSpPr/>
          <p:nvPr/>
        </p:nvGrpSpPr>
        <p:grpSpPr>
          <a:xfrm>
            <a:off x="4963405" y="2264410"/>
            <a:ext cx="2265191" cy="2835910"/>
            <a:chOff x="4963405" y="2264410"/>
            <a:chExt cx="2265191" cy="2835910"/>
          </a:xfrm>
        </p:grpSpPr>
        <p:grpSp>
          <p:nvGrpSpPr>
            <p:cNvPr id="18" name="Group 17"/>
            <p:cNvGrpSpPr/>
            <p:nvPr/>
          </p:nvGrpSpPr>
          <p:grpSpPr>
            <a:xfrm>
              <a:off x="4963405" y="2264410"/>
              <a:ext cx="2265191" cy="2835910"/>
              <a:chOff x="1640204" y="2264410"/>
              <a:chExt cx="2265191" cy="2835910"/>
            </a:xfrm>
          </p:grpSpPr>
          <p:sp>
            <p:nvSpPr>
              <p:cNvPr id="21"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0" name="TextBox 19"/>
              <p:cNvSpPr txBox="1"/>
              <p:nvPr/>
            </p:nvSpPr>
            <p:spPr>
              <a:xfrm>
                <a:off x="1640204" y="3407520"/>
                <a:ext cx="2171845" cy="1384995"/>
              </a:xfrm>
              <a:prstGeom prst="rect">
                <a:avLst/>
              </a:prstGeom>
              <a:noFill/>
            </p:spPr>
            <p:txBody>
              <a:bodyPr wrap="square" rtlCol="0">
                <a:spAutoFit/>
              </a:bodyPr>
              <a:lstStyle/>
              <a:p>
                <a:pPr algn="ctr"/>
                <a:r>
                  <a:rPr lang="en-US" sz="2800" dirty="0" err="1" smtClean="0">
                    <a:latin typeface="Calibri" panose="020F0502020204030204" pitchFamily="34" charset="0"/>
                    <a:cs typeface="Calibri" panose="020F0502020204030204" pitchFamily="34" charset="0"/>
                  </a:rPr>
                  <a:t>Tiếp</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theo</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đến</a:t>
                </a:r>
                <a:r>
                  <a:rPr lang="en-US" sz="2800" dirty="0" smtClean="0">
                    <a:latin typeface="Calibri" panose="020F0502020204030204" pitchFamily="34" charset="0"/>
                    <a:cs typeface="Calibri" panose="020F0502020204030204" pitchFamily="34" charset="0"/>
                  </a:rPr>
                  <a:t> </a:t>
                </a:r>
              </a:p>
              <a:p>
                <a:pPr algn="ctr"/>
                <a:r>
                  <a:rPr lang="en-US" sz="2800" b="1" i="1" dirty="0" err="1" smtClean="0">
                    <a:solidFill>
                      <a:srgbClr val="CB5620"/>
                    </a:solidFill>
                    <a:latin typeface="Calibri" panose="020F0502020204030204" pitchFamily="34" charset="0"/>
                    <a:cs typeface="Calibri" panose="020F0502020204030204" pitchFamily="34" charset="0"/>
                  </a:rPr>
                  <a:t>gia</a:t>
                </a:r>
                <a:r>
                  <a:rPr lang="en-US" sz="2800" b="1" i="1" dirty="0" smtClean="0">
                    <a:solidFill>
                      <a:srgbClr val="CB5620"/>
                    </a:solidFill>
                    <a:latin typeface="Calibri" panose="020F0502020204030204" pitchFamily="34" charset="0"/>
                    <a:cs typeface="Calibri" panose="020F0502020204030204" pitchFamily="34" charset="0"/>
                  </a:rPr>
                  <a:t> </a:t>
                </a:r>
                <a:r>
                  <a:rPr lang="en-US" sz="2800" b="1" i="1" dirty="0" err="1" smtClean="0">
                    <a:solidFill>
                      <a:srgbClr val="CB5620"/>
                    </a:solidFill>
                    <a:latin typeface="Calibri" panose="020F0502020204030204" pitchFamily="34" charset="0"/>
                    <a:cs typeface="Calibri" panose="020F0502020204030204" pitchFamily="34" charset="0"/>
                  </a:rPr>
                  <a:t>tộc</a:t>
                </a:r>
                <a:r>
                  <a:rPr lang="en-US" sz="2800" b="1" i="1" dirty="0" smtClean="0">
                    <a:solidFill>
                      <a:srgbClr val="CB5620"/>
                    </a:solidFill>
                    <a:latin typeface="Calibri" panose="020F0502020204030204" pitchFamily="34" charset="0"/>
                    <a:cs typeface="Calibri" panose="020F0502020204030204" pitchFamily="34" charset="0"/>
                  </a:rPr>
                  <a:t> </a:t>
                </a:r>
                <a:r>
                  <a:rPr lang="en-US" sz="2800" b="1" i="1" dirty="0" err="1" smtClean="0">
                    <a:solidFill>
                      <a:srgbClr val="CB5620"/>
                    </a:solidFill>
                    <a:latin typeface="Calibri" panose="020F0502020204030204" pitchFamily="34" charset="0"/>
                    <a:cs typeface="Calibri" panose="020F0502020204030204" pitchFamily="34" charset="0"/>
                  </a:rPr>
                  <a:t>tôi</a:t>
                </a:r>
                <a:endParaRPr lang="en-US" sz="2800" dirty="0">
                  <a:latin typeface="Calibri" panose="020F0502020204030204" pitchFamily="34" charset="0"/>
                  <a:cs typeface="Calibri" panose="020F0502020204030204" pitchFamily="34" charset="0"/>
                </a:endParaRPr>
              </a:p>
            </p:txBody>
          </p:sp>
        </p:grpSp>
        <p:pic>
          <p:nvPicPr>
            <p:cNvPr id="31" name="Picture 30"/>
            <p:cNvPicPr>
              <a:picLocks noChangeAspect="1"/>
            </p:cNvPicPr>
            <p:nvPr/>
          </p:nvPicPr>
          <p:blipFill>
            <a:blip r:embed="rId4"/>
            <a:stretch>
              <a:fillRect/>
            </a:stretch>
          </p:blipFill>
          <p:spPr>
            <a:xfrm>
              <a:off x="5608277" y="2308466"/>
              <a:ext cx="975445" cy="1176630"/>
            </a:xfrm>
            <a:prstGeom prst="rect">
              <a:avLst/>
            </a:prstGeom>
          </p:spPr>
        </p:pic>
      </p:grpSp>
      <p:grpSp>
        <p:nvGrpSpPr>
          <p:cNvPr id="34" name="Group 33"/>
          <p:cNvGrpSpPr/>
          <p:nvPr/>
        </p:nvGrpSpPr>
        <p:grpSpPr>
          <a:xfrm>
            <a:off x="8286606" y="2264410"/>
            <a:ext cx="2265191" cy="2835910"/>
            <a:chOff x="8286606" y="2264410"/>
            <a:chExt cx="2265191" cy="2835910"/>
          </a:xfrm>
        </p:grpSpPr>
        <p:grpSp>
          <p:nvGrpSpPr>
            <p:cNvPr id="23" name="Group 22"/>
            <p:cNvGrpSpPr/>
            <p:nvPr/>
          </p:nvGrpSpPr>
          <p:grpSpPr>
            <a:xfrm>
              <a:off x="8286606" y="2264410"/>
              <a:ext cx="2265191" cy="2835910"/>
              <a:chOff x="1640204" y="2264410"/>
              <a:chExt cx="2265191" cy="2835910"/>
            </a:xfrm>
          </p:grpSpPr>
          <p:sp>
            <p:nvSpPr>
              <p:cNvPr id="26"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5" name="TextBox 24"/>
              <p:cNvSpPr txBox="1"/>
              <p:nvPr/>
            </p:nvSpPr>
            <p:spPr>
              <a:xfrm>
                <a:off x="1686876" y="3682365"/>
                <a:ext cx="2171845" cy="523220"/>
              </a:xfrm>
              <a:prstGeom prst="rect">
                <a:avLst/>
              </a:prstGeom>
              <a:noFill/>
            </p:spPr>
            <p:txBody>
              <a:bodyPr wrap="square" rtlCol="0">
                <a:spAutoFit/>
              </a:bodyPr>
              <a:lstStyle/>
              <a:p>
                <a:pPr algn="ctr"/>
                <a:r>
                  <a:rPr lang="en-US" sz="2800" dirty="0" err="1" smtClean="0">
                    <a:latin typeface="Calibri" panose="020F0502020204030204" pitchFamily="34" charset="0"/>
                    <a:cs typeface="Calibri" panose="020F0502020204030204" pitchFamily="34" charset="0"/>
                  </a:rPr>
                  <a:t>Còn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lại</a:t>
                </a:r>
                <a:endParaRPr lang="en-US" sz="2800" dirty="0">
                  <a:latin typeface="Calibri" panose="020F0502020204030204" pitchFamily="34" charset="0"/>
                  <a:cs typeface="Calibri" panose="020F0502020204030204" pitchFamily="34" charset="0"/>
                </a:endParaRPr>
              </a:p>
            </p:txBody>
          </p:sp>
        </p:grpSp>
        <p:pic>
          <p:nvPicPr>
            <p:cNvPr id="33" name="Picture 32"/>
            <p:cNvPicPr>
              <a:picLocks noChangeAspect="1"/>
            </p:cNvPicPr>
            <p:nvPr/>
          </p:nvPicPr>
          <p:blipFill>
            <a:blip r:embed="rId5"/>
            <a:stretch>
              <a:fillRect/>
            </a:stretch>
          </p:blipFill>
          <p:spPr>
            <a:xfrm>
              <a:off x="8949767" y="2306938"/>
              <a:ext cx="938865" cy="1176630"/>
            </a:xfrm>
            <a:prstGeom prst="rect">
              <a:avLst/>
            </a:prstGeom>
          </p:spPr>
        </p:pic>
      </p:grpSp>
    </p:spTree>
    <p:extLst>
      <p:ext uri="{BB962C8B-B14F-4D97-AF65-F5344CB8AC3E}">
        <p14:creationId xmlns:p14="http://schemas.microsoft.com/office/powerpoint/2010/main" val="254069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smtClean="0">
                <a:solidFill>
                  <a:srgbClr val="28848C"/>
                </a:solidFill>
                <a:latin typeface="Calibri" panose="020F0502020204030204" pitchFamily="34" charset="0"/>
                <a:cs typeface="Calibri" panose="020F0502020204030204" pitchFamily="34" charset="0"/>
              </a:rPr>
              <a:t>     </a:t>
            </a:r>
            <a:r>
              <a:rPr lang="en-US" sz="2600" dirty="0" smtClean="0">
                <a:solidFill>
                  <a:srgbClr val="CB5620"/>
                </a:solidFill>
                <a:latin typeface="Calibri" panose="020F0502020204030204" pitchFamily="34" charset="0"/>
                <a:cs typeface="Calibri" panose="020F0502020204030204" pitchFamily="34" charset="0"/>
              </a:rPr>
              <a:t>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sinh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trong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sáu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người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học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rất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thích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quan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Hồi</a:t>
            </a:r>
            <a:r>
              <a:rPr lang="en-US" sz="2600" dirty="0" smtClean="0">
                <a:solidFill>
                  <a:srgbClr val="CB5620"/>
                </a:solidFill>
                <a:latin typeface="Calibri" panose="020F0502020204030204" pitchFamily="34" charset="0"/>
                <a:cs typeface="Calibri" panose="020F0502020204030204" pitchFamily="34" charset="0"/>
              </a:rPr>
              <a:t> 6 </a:t>
            </a:r>
            <a:r>
              <a:rPr lang="en-US" sz="2600" dirty="0" err="1" smtClean="0">
                <a:solidFill>
                  <a:srgbClr val="CB5620"/>
                </a:solidFill>
                <a:latin typeface="Calibri" panose="020F0502020204030204" pitchFamily="34" charset="0"/>
                <a:cs typeface="Calibri" panose="020F0502020204030204" pitchFamily="34" charset="0"/>
              </a:rPr>
              <a:t>tuổi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lần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tổ</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chức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bữa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tiệc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nhận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thấy</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điều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Mỗi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lần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nhân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bưng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đựng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thoạt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đầu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trượt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trong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Nhưng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nước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rớt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những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bỗng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nhiên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dừng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chuyển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động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bị</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ngăn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lại</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nghĩ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mãi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vẫn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không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hiểu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sao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Thế</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lặng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lẽ</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khỏi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phòng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khách</a:t>
            </a:r>
            <a:r>
              <a:rPr lang="en-US" sz="2600" dirty="0" smtClean="0">
                <a:solidFill>
                  <a:srgbClr val="CB5620"/>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bé</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vào</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bếp</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lấy</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một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đồ</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trà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ra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tự</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mình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làm</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làm</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lại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thí</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nghiệm</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Cuối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cùng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cũng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hiểu</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ra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Khi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giữa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tách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trà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đĩa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có</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một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chút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nước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thì</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tách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trà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sẽ</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đứng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yên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Lúc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ấy</a:t>
            </a:r>
            <a:r>
              <a:rPr lang="en-US" sz="2600" dirty="0" smtClean="0">
                <a:solidFill>
                  <a:srgbClr val="28848C"/>
                </a:solidFill>
                <a:latin typeface="Calibri" panose="020F0502020204030204" pitchFamily="34" charset="0"/>
                <a:cs typeface="Calibri" panose="020F0502020204030204" pitchFamily="34" charset="0"/>
              </a:rPr>
              <a:t>, Ma-</a:t>
            </a:r>
            <a:r>
              <a:rPr lang="en-US" sz="2600" dirty="0" err="1" smtClean="0">
                <a:solidFill>
                  <a:srgbClr val="28848C"/>
                </a:solidFill>
                <a:latin typeface="Calibri" panose="020F0502020204030204" pitchFamily="34" charset="0"/>
                <a:cs typeface="Calibri" panose="020F0502020204030204" pitchFamily="34" charset="0"/>
              </a:rPr>
              <a:t>ri</a:t>
            </a:r>
            <a:r>
              <a:rPr lang="en-US" sz="2600" dirty="0" smtClean="0">
                <a:solidFill>
                  <a:srgbClr val="28848C"/>
                </a:solidFill>
                <a:latin typeface="Calibri" panose="020F0502020204030204" pitchFamily="34" charset="0"/>
                <a:cs typeface="Calibri" panose="020F0502020204030204" pitchFamily="34" charset="0"/>
              </a:rPr>
              <a:t>-a </a:t>
            </a:r>
            <a:r>
              <a:rPr lang="en-US" sz="2600" dirty="0" err="1" smtClean="0">
                <a:solidFill>
                  <a:srgbClr val="28848C"/>
                </a:solidFill>
                <a:latin typeface="Calibri" panose="020F0502020204030204" pitchFamily="34" charset="0"/>
                <a:cs typeface="Calibri" panose="020F0502020204030204" pitchFamily="34" charset="0"/>
              </a:rPr>
              <a:t>chợt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thấy</a:t>
            </a:r>
            <a:r>
              <a:rPr lang="en-US" sz="2600" dirty="0" smtClean="0">
                <a:solidFill>
                  <a:srgbClr val="28848C"/>
                </a:solidFill>
                <a:latin typeface="Calibri" panose="020F0502020204030204" pitchFamily="34" charset="0"/>
                <a:cs typeface="Calibri" panose="020F0502020204030204" pitchFamily="34" charset="0"/>
              </a:rPr>
              <a:t> cha </a:t>
            </a:r>
            <a:r>
              <a:rPr lang="en-US" sz="2600" dirty="0" err="1" smtClean="0">
                <a:solidFill>
                  <a:srgbClr val="28848C"/>
                </a:solidFill>
                <a:latin typeface="Calibri" panose="020F0502020204030204" pitchFamily="34" charset="0"/>
                <a:cs typeface="Calibri" panose="020F0502020204030204" pitchFamily="34" charset="0"/>
              </a:rPr>
              <a:t>đang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vào</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bếp</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liền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nói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với</a:t>
            </a:r>
            <a:r>
              <a:rPr lang="en-US" sz="2600" dirty="0" smtClean="0">
                <a:solidFill>
                  <a:srgbClr val="28848C"/>
                </a:solidFill>
                <a:latin typeface="Calibri" panose="020F0502020204030204" pitchFamily="34" charset="0"/>
                <a:cs typeface="Calibri" panose="020F0502020204030204" pitchFamily="34" charset="0"/>
              </a:rPr>
              <a:t> cha </a:t>
            </a:r>
            <a:r>
              <a:rPr lang="en-US" sz="2600" dirty="0" err="1" smtClean="0">
                <a:solidFill>
                  <a:srgbClr val="28848C"/>
                </a:solidFill>
                <a:latin typeface="Calibri" panose="020F0502020204030204" pitchFamily="34" charset="0"/>
                <a:cs typeface="Calibri" panose="020F0502020204030204" pitchFamily="34" charset="0"/>
              </a:rPr>
              <a:t>phát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hiện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của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mình</a:t>
            </a:r>
            <a:r>
              <a:rPr lang="en-US" sz="2600" dirty="0" smtClean="0">
                <a:solidFill>
                  <a:srgbClr val="28848C"/>
                </a:solidFill>
                <a:latin typeface="Calibri" panose="020F0502020204030204" pitchFamily="34" charset="0"/>
                <a:cs typeface="Calibri" panose="020F0502020204030204" pitchFamily="34" charset="0"/>
              </a:rPr>
              <a:t>. Cha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hết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sức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vui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mừng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Ông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nâng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bổng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con </a:t>
            </a:r>
            <a:r>
              <a:rPr lang="en-US" sz="2600" dirty="0" err="1" smtClean="0">
                <a:solidFill>
                  <a:srgbClr val="28848C"/>
                </a:solidFill>
                <a:latin typeface="Calibri" panose="020F0502020204030204" pitchFamily="34" charset="0"/>
                <a:cs typeface="Calibri" panose="020F0502020204030204" pitchFamily="34" charset="0"/>
              </a:rPr>
              <a:t>gái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nhỏ</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lên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vai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thẳng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ra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phòng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khách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hân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hoan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nói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Đây</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sẽ</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giáo</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sư</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đời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thứ</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bảy</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của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gia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tộc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tôi</a:t>
            </a:r>
            <a:r>
              <a:rPr lang="en-US" sz="2600" dirty="0" smtClean="0">
                <a:solidFill>
                  <a:srgbClr val="28848C"/>
                </a:solidFill>
                <a:latin typeface="Calibri" panose="020F0502020204030204" pitchFamily="34" charset="0"/>
                <a:cs typeface="Calibri" panose="020F0502020204030204" pitchFamily="34" charset="0"/>
              </a:rPr>
              <a:t>!”.</a:t>
            </a:r>
          </a:p>
          <a:p>
            <a:pPr lvl="0" algn="just"/>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Về</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sau</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trở</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thành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của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nhiều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trường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học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danh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tiếng</a:t>
            </a:r>
            <a:r>
              <a:rPr lang="en-US" sz="2600" dirty="0" smtClean="0">
                <a:solidFill>
                  <a:srgbClr val="CB5620"/>
                </a:solidFill>
                <a:latin typeface="Calibri" panose="020F0502020204030204" pitchFamily="34" charset="0"/>
                <a:cs typeface="Calibri" panose="020F0502020204030204" pitchFamily="34" charset="0"/>
              </a:rPr>
              <a:t> ở </a:t>
            </a:r>
            <a:r>
              <a:rPr lang="en-US" sz="2600" dirty="0" err="1" smtClean="0">
                <a:solidFill>
                  <a:srgbClr val="CB5620"/>
                </a:solidFill>
                <a:latin typeface="Calibri" panose="020F0502020204030204" pitchFamily="34" charset="0"/>
                <a:cs typeface="Calibri" panose="020F0502020204030204" pitchFamily="34" charset="0"/>
              </a:rPr>
              <a:t>Mỹ</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Năm</a:t>
            </a:r>
            <a:r>
              <a:rPr lang="en-US" sz="2600" dirty="0" smtClean="0">
                <a:solidFill>
                  <a:srgbClr val="CB5620"/>
                </a:solidFill>
                <a:latin typeface="Calibri" panose="020F0502020204030204" pitchFamily="34" charset="0"/>
                <a:cs typeface="Calibri" panose="020F0502020204030204" pitchFamily="34" charset="0"/>
              </a:rPr>
              <a:t> 1963, </a:t>
            </a:r>
            <a:r>
              <a:rPr lang="en-US" sz="2600" dirty="0" err="1" smtClean="0">
                <a:solidFill>
                  <a:srgbClr val="CB5620"/>
                </a:solidFill>
                <a:latin typeface="Calibri" panose="020F0502020204030204" pitchFamily="34" charset="0"/>
                <a:cs typeface="Calibri" panose="020F0502020204030204" pitchFamily="34" charset="0"/>
              </a:rPr>
              <a:t>bà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vinh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dự</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được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tặng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Giải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thưởng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Nô</a:t>
            </a:r>
            <a:r>
              <a:rPr lang="en-US" sz="2600" dirty="0" smtClean="0">
                <a:solidFill>
                  <a:srgbClr val="CB5620"/>
                </a:solidFill>
                <a:latin typeface="Calibri" panose="020F0502020204030204" pitchFamily="34" charset="0"/>
                <a:cs typeface="Calibri" panose="020F0502020204030204" pitchFamily="34" charset="0"/>
              </a:rPr>
              <a:t>-ben </a:t>
            </a:r>
            <a:r>
              <a:rPr lang="en-US" sz="2600" dirty="0" err="1" smtClean="0">
                <a:solidFill>
                  <a:srgbClr val="CB5620"/>
                </a:solidFill>
                <a:latin typeface="Calibri" panose="020F0502020204030204" pitchFamily="34" charset="0"/>
                <a:cs typeface="Calibri" panose="020F0502020204030204" pitchFamily="34" charset="0"/>
              </a:rPr>
              <a:t>Vật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lí</a:t>
            </a:r>
            <a:r>
              <a:rPr lang="en-US" sz="2600" dirty="0" smtClean="0">
                <a:solidFill>
                  <a:srgbClr val="CB5620"/>
                </a:solidFill>
                <a:latin typeface="Calibri" panose="020F0502020204030204" pitchFamily="34" charset="0"/>
                <a:cs typeface="Calibri" panose="020F0502020204030204" pitchFamily="34" charset="0"/>
              </a:rPr>
              <a:t>.</a:t>
            </a:r>
          </a:p>
          <a:p>
            <a:pPr lvl="0" algn="r"/>
            <a:r>
              <a:rPr lang="en-US" sz="2600" i="1" dirty="0" smtClean="0">
                <a:solidFill>
                  <a:srgbClr val="28848C"/>
                </a:solidFill>
                <a:latin typeface="Calibri" panose="020F0502020204030204" pitchFamily="34" charset="0"/>
                <a:cs typeface="Calibri" panose="020F0502020204030204" pitchFamily="34" charset="0"/>
              </a:rPr>
              <a:t>(Theo </a:t>
            </a:r>
            <a:r>
              <a:rPr lang="en-US" sz="2600" i="1" dirty="0" err="1" smtClean="0">
                <a:solidFill>
                  <a:srgbClr val="28848C"/>
                </a:solidFill>
                <a:latin typeface="Calibri" panose="020F0502020204030204" pitchFamily="34" charset="0"/>
                <a:cs typeface="Calibri" panose="020F0502020204030204" pitchFamily="34" charset="0"/>
              </a:rPr>
              <a:t>Gương</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hiếu</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học</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của</a:t>
            </a:r>
            <a:r>
              <a:rPr lang="en-US" sz="2600" i="1" dirty="0" smtClean="0">
                <a:solidFill>
                  <a:srgbClr val="28848C"/>
                </a:solidFill>
                <a:latin typeface="Calibri" panose="020F0502020204030204" pitchFamily="34" charset="0"/>
                <a:cs typeface="Calibri" panose="020F0502020204030204" pitchFamily="34" charset="0"/>
              </a:rPr>
              <a:t> 100 </a:t>
            </a:r>
            <a:r>
              <a:rPr lang="en-US" sz="2600" i="1" dirty="0" err="1" smtClean="0">
                <a:solidFill>
                  <a:srgbClr val="28848C"/>
                </a:solidFill>
                <a:latin typeface="Calibri" panose="020F0502020204030204" pitchFamily="34" charset="0"/>
                <a:cs typeface="Calibri" panose="020F0502020204030204" pitchFamily="34" charset="0"/>
              </a:rPr>
              <a:t>danh</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nhân</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đoạt</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giải</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Nô</a:t>
            </a:r>
            <a:r>
              <a:rPr lang="en-US" sz="2600" i="1" dirty="0" smtClean="0">
                <a:solidFill>
                  <a:srgbClr val="28848C"/>
                </a:solidFill>
                <a:latin typeface="Calibri" panose="020F0502020204030204" pitchFamily="34" charset="0"/>
                <a:cs typeface="Calibri" panose="020F0502020204030204" pitchFamily="34" charset="0"/>
              </a:rPr>
              <a:t>-ben)</a:t>
            </a:r>
            <a:endParaRPr lang="en-US" sz="2600" dirty="0" smtClean="0">
              <a:solidFill>
                <a:srgbClr val="2884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89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1525</Words>
  <Application>Microsoft Office PowerPoint</Application>
  <PresentationFormat>Widescreen</PresentationFormat>
  <Paragraphs>71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#9Slide07 SVNBillo</vt:lpstr>
      <vt:lpstr>Source Han Sans CN Regular</vt:lpstr>
      <vt:lpstr>Arial</vt:lpstr>
      <vt:lpstr>思源黑体 CN Normal</vt:lpstr>
      <vt:lpstr>Cambria</vt:lpstr>
      <vt:lpstr>字魂131号-酷乐潮玩体</vt:lpstr>
      <vt:lpstr>Calibri</vt:lpstr>
      <vt:lpstr>三极正极黑简体</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Techsi.vn</cp:lastModifiedBy>
  <cp:revision>50</cp:revision>
  <dcterms:created xsi:type="dcterms:W3CDTF">2023-09-01T00:14:45Z</dcterms:created>
  <dcterms:modified xsi:type="dcterms:W3CDTF">2023-10-11T00:41:35Z</dcterms:modified>
</cp:coreProperties>
</file>