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16"/>
  </p:notesMasterIdLst>
  <p:sldIdLst>
    <p:sldId id="374" r:id="rId2"/>
    <p:sldId id="360" r:id="rId3"/>
    <p:sldId id="362" r:id="rId4"/>
    <p:sldId id="364" r:id="rId5"/>
    <p:sldId id="375" r:id="rId6"/>
    <p:sldId id="363" r:id="rId7"/>
    <p:sldId id="367" r:id="rId8"/>
    <p:sldId id="376" r:id="rId9"/>
    <p:sldId id="378" r:id="rId10"/>
    <p:sldId id="379" r:id="rId11"/>
    <p:sldId id="380" r:id="rId12"/>
    <p:sldId id="381" r:id="rId13"/>
    <p:sldId id="382" r:id="rId14"/>
    <p:sldId id="38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9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F5E2A-1DB3-4DEB-B3DE-92086DC51881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980ED-15AF-4ADB-9CA8-95B1B90A8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73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575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774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400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7211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553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698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851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606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113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968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43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944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391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895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6892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073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9833" y="274640"/>
            <a:ext cx="36576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1" y="274640"/>
            <a:ext cx="10773833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759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115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326" y="6225655"/>
            <a:ext cx="412599" cy="1820482"/>
            <a:chOff x="4980416" y="5037518"/>
            <a:chExt cx="412706" cy="1820482"/>
          </a:xfrm>
        </p:grpSpPr>
        <p:sp>
          <p:nvSpPr>
            <p:cNvPr id="260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016" y="6225655"/>
            <a:ext cx="412599" cy="1502706"/>
            <a:chOff x="5502862" y="5355294"/>
            <a:chExt cx="412706" cy="1502706"/>
          </a:xfrm>
        </p:grpSpPr>
        <p:sp>
          <p:nvSpPr>
            <p:cNvPr id="272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857" y="6225655"/>
            <a:ext cx="407214" cy="1502706"/>
            <a:chOff x="6959786" y="5355294"/>
            <a:chExt cx="407320" cy="1502706"/>
          </a:xfrm>
        </p:grpSpPr>
        <p:sp>
          <p:nvSpPr>
            <p:cNvPr id="284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3958" y="6225655"/>
            <a:ext cx="403847" cy="2588666"/>
            <a:chOff x="6007804" y="4266641"/>
            <a:chExt cx="403952" cy="2588666"/>
          </a:xfrm>
        </p:grpSpPr>
        <p:sp>
          <p:nvSpPr>
            <p:cNvPr id="296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071" y="6225655"/>
            <a:ext cx="409232" cy="3142082"/>
            <a:chOff x="6480429" y="3713225"/>
            <a:chExt cx="409339" cy="3142082"/>
          </a:xfrm>
        </p:grpSpPr>
        <p:sp>
          <p:nvSpPr>
            <p:cNvPr id="308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79044" y="6225655"/>
            <a:ext cx="412599" cy="1820482"/>
            <a:chOff x="4980416" y="5037518"/>
            <a:chExt cx="412706" cy="1820482"/>
          </a:xfrm>
        </p:grpSpPr>
        <p:sp>
          <p:nvSpPr>
            <p:cNvPr id="320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1938" y="6225655"/>
            <a:ext cx="412599" cy="1502706"/>
            <a:chOff x="5502862" y="5355294"/>
            <a:chExt cx="412706" cy="1502706"/>
          </a:xfrm>
        </p:grpSpPr>
        <p:sp>
          <p:nvSpPr>
            <p:cNvPr id="332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3964" y="6225655"/>
            <a:ext cx="407214" cy="1502706"/>
            <a:chOff x="6959786" y="5355294"/>
            <a:chExt cx="407320" cy="1502706"/>
          </a:xfrm>
        </p:grpSpPr>
        <p:sp>
          <p:nvSpPr>
            <p:cNvPr id="344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8349" y="6225655"/>
            <a:ext cx="403847" cy="2167807"/>
            <a:chOff x="6007804" y="4266641"/>
            <a:chExt cx="403952" cy="2588666"/>
          </a:xfrm>
        </p:grpSpPr>
        <p:sp>
          <p:nvSpPr>
            <p:cNvPr id="356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0738" y="6225655"/>
            <a:ext cx="409232" cy="3142082"/>
            <a:chOff x="6480429" y="3713225"/>
            <a:chExt cx="409339" cy="3142082"/>
          </a:xfrm>
        </p:grpSpPr>
        <p:sp>
          <p:nvSpPr>
            <p:cNvPr id="368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4335" y="6225655"/>
            <a:ext cx="403847" cy="2167807"/>
            <a:chOff x="6007804" y="4266641"/>
            <a:chExt cx="403952" cy="2588666"/>
          </a:xfrm>
        </p:grpSpPr>
        <p:sp>
          <p:nvSpPr>
            <p:cNvPr id="38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5766" y="6225656"/>
            <a:ext cx="412599" cy="1820482"/>
            <a:chOff x="4980416" y="5037518"/>
            <a:chExt cx="412706" cy="1820482"/>
          </a:xfrm>
        </p:grpSpPr>
        <p:sp>
          <p:nvSpPr>
            <p:cNvPr id="392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3456" y="6225657"/>
            <a:ext cx="412599" cy="1494115"/>
            <a:chOff x="5502862" y="5355294"/>
            <a:chExt cx="412706" cy="1502706"/>
          </a:xfrm>
        </p:grpSpPr>
        <p:sp>
          <p:nvSpPr>
            <p:cNvPr id="404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2484" y="6225657"/>
            <a:ext cx="412599" cy="1497992"/>
            <a:chOff x="4980416" y="5037518"/>
            <a:chExt cx="412706" cy="1820482"/>
          </a:xfrm>
        </p:grpSpPr>
        <p:sp>
          <p:nvSpPr>
            <p:cNvPr id="416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5377" y="6225656"/>
            <a:ext cx="412599" cy="1299094"/>
            <a:chOff x="5502862" y="5355294"/>
            <a:chExt cx="412706" cy="1502706"/>
          </a:xfrm>
        </p:grpSpPr>
        <p:sp>
          <p:nvSpPr>
            <p:cNvPr id="428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7403" y="6225656"/>
            <a:ext cx="407214" cy="1295020"/>
            <a:chOff x="6959786" y="5355294"/>
            <a:chExt cx="407320" cy="1502706"/>
          </a:xfrm>
        </p:grpSpPr>
        <p:sp>
          <p:nvSpPr>
            <p:cNvPr id="440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1788" y="6225657"/>
            <a:ext cx="403847" cy="2106477"/>
            <a:chOff x="6007804" y="4266641"/>
            <a:chExt cx="403952" cy="2588666"/>
          </a:xfrm>
        </p:grpSpPr>
        <p:sp>
          <p:nvSpPr>
            <p:cNvPr id="452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68562" y="6225657"/>
            <a:ext cx="409232" cy="2412631"/>
            <a:chOff x="6480429" y="3713225"/>
            <a:chExt cx="409339" cy="3142082"/>
          </a:xfrm>
        </p:grpSpPr>
        <p:sp>
          <p:nvSpPr>
            <p:cNvPr id="464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5808" y="6225656"/>
            <a:ext cx="412599" cy="1502706"/>
            <a:chOff x="5502862" y="5355294"/>
            <a:chExt cx="412706" cy="1502706"/>
          </a:xfrm>
        </p:grpSpPr>
        <p:sp>
          <p:nvSpPr>
            <p:cNvPr id="476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6437" y="6225657"/>
            <a:ext cx="407214" cy="1299095"/>
            <a:chOff x="6959786" y="5355294"/>
            <a:chExt cx="407320" cy="1502706"/>
          </a:xfrm>
        </p:grpSpPr>
        <p:sp>
          <p:nvSpPr>
            <p:cNvPr id="488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0822" y="6225656"/>
            <a:ext cx="403847" cy="2167807"/>
            <a:chOff x="6007804" y="4266641"/>
            <a:chExt cx="403952" cy="2588666"/>
          </a:xfrm>
        </p:grpSpPr>
        <p:sp>
          <p:nvSpPr>
            <p:cNvPr id="50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751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1" y="921962"/>
            <a:ext cx="12184419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</p:grpSp>
    </p:spTree>
    <p:extLst>
      <p:ext uri="{BB962C8B-B14F-4D97-AF65-F5344CB8AC3E}">
        <p14:creationId xmlns:p14="http://schemas.microsoft.com/office/powerpoint/2010/main" val="117718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2"/>
            <a:ext cx="7215717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1719" y="1600202"/>
            <a:ext cx="7215716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3061" y="6093297"/>
            <a:ext cx="7749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12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73944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232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30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99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17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48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2024/9/17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A7FF08B3-7514-4418-B25C-7AA55609F6E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0066" y="405511"/>
            <a:ext cx="1469989" cy="146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5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914126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7" indent="-342797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4" algn="l" defTabSz="914126" rtl="0" eaLnBrk="1" latinLnBrk="0" hangingPunct="1">
        <a:spcBef>
          <a:spcPct val="20000"/>
        </a:spcBef>
        <a:buFont typeface="Arial" panose="020B0604020202020204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–"/>
        <a:defRPr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»"/>
        <a:defRPr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4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D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3FA8266-32FE-475F-9FAA-A8927DA22FA1}"/>
              </a:ext>
            </a:extLst>
          </p:cNvPr>
          <p:cNvGrpSpPr/>
          <p:nvPr/>
        </p:nvGrpSpPr>
        <p:grpSpPr>
          <a:xfrm>
            <a:off x="1828799" y="1186190"/>
            <a:ext cx="8534402" cy="5166909"/>
            <a:chOff x="1828799" y="1186190"/>
            <a:chExt cx="8534402" cy="516690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71B1335-0BBD-4412-A54C-8A877F0A9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28799" y="1557010"/>
              <a:ext cx="8534402" cy="479608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F95CE4B-C0B5-4FB4-852D-E0D756FA6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81022" y="1186190"/>
              <a:ext cx="5429956" cy="95955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513E8E3-312D-43B0-A4FC-6AA977A6BBA3}"/>
                </a:ext>
              </a:extLst>
            </p:cNvPr>
            <p:cNvSpPr txBox="1"/>
            <p:nvPr/>
          </p:nvSpPr>
          <p:spPr>
            <a:xfrm>
              <a:off x="5369834" y="1305580"/>
              <a:ext cx="14462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Đạo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đức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50BFA50-8B81-4CC8-9B63-DE7C61CB06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09" y="1868490"/>
            <a:ext cx="2583702" cy="51985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361323-32E1-44D9-A5C6-2BC372C5E4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7614" y="1828800"/>
            <a:ext cx="2736555" cy="48581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03F035-22F6-445D-B92F-204748081F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2374" y="5334277"/>
            <a:ext cx="4797778" cy="13998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06F51F-2946-468E-AFB8-6F3EE38265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1508" y="2209800"/>
            <a:ext cx="5779509" cy="7559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6694C28-CF42-4522-BB90-2BEE2E2340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2567" y="2970850"/>
            <a:ext cx="7645047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51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-0.00651 0.05347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00651 0.05348 " pathEditMode="relative" rAng="0" ptsTypes="AA">
                                      <p:cBhvr>
                                        <p:cTn id="22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8640" y="396241"/>
            <a:ext cx="11369040" cy="5913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Avo" pitchFamily="2" charset="0"/>
                <a:ea typeface="仓耳今楷05-6763 W05" panose="02020400000000000000" pitchFamily="18" charset="-122"/>
                <a:cs typeface="Arima Madurai" panose="00000500000000000000" pitchFamily="2" charset="0"/>
              </a:rPr>
              <a:t>theå hieän söï thaân thieän, vui veû cuûa caùc baïn trong tranh.</a:t>
            </a:r>
            <a:endParaRPr kumimoji="0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NI-Avo" pitchFamily="2" charset="0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02650B61-9D68-4A5B-99C1-0303D38AA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619" y="1736498"/>
            <a:ext cx="4185920" cy="1825756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en-US" sz="32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Chia </a:t>
            </a:r>
            <a:r>
              <a:rPr lang="en-US" altLang="en-US" sz="32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sẻ</a:t>
            </a:r>
            <a:r>
              <a:rPr lang="en-US" altLang="en-US" sz="32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những</a:t>
            </a:r>
            <a:r>
              <a:rPr lang="en-US" altLang="en-US" sz="32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việc</a:t>
            </a:r>
            <a:r>
              <a:rPr lang="en-US" altLang="en-US" sz="32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em</a:t>
            </a:r>
            <a:r>
              <a:rPr lang="en-US" altLang="en-US" sz="32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cần</a:t>
            </a:r>
            <a:r>
              <a:rPr lang="en-US" altLang="en-US" sz="32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thực</a:t>
            </a:r>
            <a:r>
              <a:rPr lang="en-US" altLang="en-US" sz="32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hiện</a:t>
            </a:r>
            <a:r>
              <a:rPr lang="en-US" altLang="en-US" sz="32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khi</a:t>
            </a:r>
            <a:r>
              <a:rPr lang="en-US" altLang="en-US" sz="32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chào</a:t>
            </a:r>
            <a:r>
              <a:rPr lang="en-US" altLang="en-US" sz="32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cờ</a:t>
            </a:r>
            <a:r>
              <a:rPr lang="en-US" altLang="en-US" sz="32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và</a:t>
            </a:r>
            <a:r>
              <a:rPr lang="en-US" altLang="en-US" sz="32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hát</a:t>
            </a:r>
            <a:r>
              <a:rPr lang="en-US" altLang="en-US" sz="32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Quốc</a:t>
            </a:r>
            <a:r>
              <a:rPr lang="en-US" altLang="en-US" sz="3200" b="1" dirty="0">
                <a:latin typeface="Calibri" panose="020F0502020204030204" pitchFamily="34" charset="0"/>
                <a:ea typeface="Microsoft YaHei" panose="020B0503020204020204" pitchFamily="34" charset="-122"/>
              </a:rPr>
              <a:t> ca.</a:t>
            </a:r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A7EA9BA7-C28E-4C3C-B585-1A9D3F0423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54" y="3758439"/>
            <a:ext cx="4278451" cy="217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428A223-8581-4C99-B6B2-373E57F43957}"/>
              </a:ext>
            </a:extLst>
          </p:cNvPr>
          <p:cNvGrpSpPr/>
          <p:nvPr/>
        </p:nvGrpSpPr>
        <p:grpSpPr>
          <a:xfrm>
            <a:off x="4555049" y="3247700"/>
            <a:ext cx="7454071" cy="1936430"/>
            <a:chOff x="552970" y="1588903"/>
            <a:chExt cx="6652502" cy="854512"/>
          </a:xfrm>
        </p:grpSpPr>
        <p:grpSp>
          <p:nvGrpSpPr>
            <p:cNvPr id="16" name="组合 18">
              <a:extLst>
                <a:ext uri="{FF2B5EF4-FFF2-40B4-BE49-F238E27FC236}">
                  <a16:creationId xmlns:a16="http://schemas.microsoft.com/office/drawing/2014/main" id="{716BF46F-F6FE-40C8-A4C3-D893478B1A9A}"/>
                </a:ext>
              </a:extLst>
            </p:cNvPr>
            <p:cNvGrpSpPr/>
            <p:nvPr/>
          </p:nvGrpSpPr>
          <p:grpSpPr>
            <a:xfrm>
              <a:off x="1241740" y="1588903"/>
              <a:ext cx="5963732" cy="849453"/>
              <a:chOff x="1317" y="3053"/>
              <a:chExt cx="16681" cy="3965"/>
            </a:xfrm>
          </p:grpSpPr>
          <p:grpSp>
            <p:nvGrpSpPr>
              <p:cNvPr id="19" name="组合 15">
                <a:extLst>
                  <a:ext uri="{FF2B5EF4-FFF2-40B4-BE49-F238E27FC236}">
                    <a16:creationId xmlns:a16="http://schemas.microsoft.com/office/drawing/2014/main" id="{099BC160-08C9-4371-B25C-5ECD4E53262C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965"/>
                <a:chOff x="1020" y="2328"/>
                <a:chExt cx="11012" cy="8169"/>
              </a:xfrm>
            </p:grpSpPr>
            <p:sp>
              <p:nvSpPr>
                <p:cNvPr id="21" name="圆角矩形 14">
                  <a:extLst>
                    <a:ext uri="{FF2B5EF4-FFF2-40B4-BE49-F238E27FC236}">
                      <a16:creationId xmlns:a16="http://schemas.microsoft.com/office/drawing/2014/main" id="{BAD3E750-F32C-43CA-93F4-1738E7E34BE8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22" name="圆角矩形 13">
                  <a:extLst>
                    <a:ext uri="{FF2B5EF4-FFF2-40B4-BE49-F238E27FC236}">
                      <a16:creationId xmlns:a16="http://schemas.microsoft.com/office/drawing/2014/main" id="{841CC107-CAAB-4F00-BC79-19863C44530E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34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20" name="文本框 17">
                <a:extLst>
                  <a:ext uri="{FF2B5EF4-FFF2-40B4-BE49-F238E27FC236}">
                    <a16:creationId xmlns:a16="http://schemas.microsoft.com/office/drawing/2014/main" id="{63794FD1-4C69-4614-84EA-BF9FE5993363}"/>
                  </a:ext>
                </a:extLst>
              </p:cNvPr>
              <p:cNvSpPr txBox="1"/>
              <p:nvPr/>
            </p:nvSpPr>
            <p:spPr>
              <a:xfrm>
                <a:off x="1841" y="3416"/>
                <a:ext cx="15577" cy="3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Kể nhanh và ngắn gọn những việc em cần thực hiện </a:t>
                </a:r>
                <a:r>
                  <a:rPr lang="en-US" altLang="en-US" sz="2800" b="1" dirty="0" err="1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khi</a:t>
                </a:r>
                <a:r>
                  <a:rPr lang="en-US" altLang="en-US" sz="2800" b="1" dirty="0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chào</a:t>
                </a:r>
                <a:r>
                  <a:rPr lang="en-US" altLang="en-US" sz="2800" b="1" dirty="0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cờ</a:t>
                </a:r>
                <a:r>
                  <a:rPr lang="en-US" altLang="en-US" sz="2800" b="1" dirty="0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và</a:t>
                </a:r>
                <a:r>
                  <a:rPr lang="en-US" altLang="en-US" sz="2800" b="1" dirty="0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hát</a:t>
                </a:r>
                <a:r>
                  <a:rPr lang="en-US" altLang="en-US" sz="2800" b="1" dirty="0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Quốc</a:t>
                </a:r>
                <a:r>
                  <a:rPr lang="en-US" altLang="en-US" sz="2800" b="1" dirty="0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 ca</a:t>
                </a:r>
                <a:endParaRPr lang="en-US" sz="28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8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76F1164F-EDA7-4AD0-934E-F11AF8BDD7EB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19945025">
              <a:off x="552970" y="1599754"/>
              <a:ext cx="1269229" cy="8436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07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A8BC5F5-FE9B-45B3-9B12-623A64FC672A}"/>
              </a:ext>
            </a:extLst>
          </p:cNvPr>
          <p:cNvSpPr/>
          <p:nvPr/>
        </p:nvSpPr>
        <p:spPr>
          <a:xfrm>
            <a:off x="496387" y="378823"/>
            <a:ext cx="11220995" cy="6126480"/>
          </a:xfrm>
          <a:prstGeom prst="roundRect">
            <a:avLst/>
          </a:prstGeom>
          <a:solidFill>
            <a:sysClr val="window" lastClr="FFFFFF">
              <a:alpha val="73000"/>
            </a:sysClr>
          </a:solidFill>
          <a:ln w="57150" cap="flat" cmpd="sng" algn="ctr">
            <a:solidFill>
              <a:srgbClr val="108539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7A670A-CC52-4865-89C8-76A197316FDF}"/>
              </a:ext>
            </a:extLst>
          </p:cNvPr>
          <p:cNvSpPr txBox="1"/>
          <p:nvPr/>
        </p:nvSpPr>
        <p:spPr>
          <a:xfrm>
            <a:off x="1423356" y="629920"/>
            <a:ext cx="9864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latin typeface="Baloo 2" panose="03080502040302020200" pitchFamily="66" charset="0"/>
                <a:cs typeface="Baloo 2" panose="03080502040302020200" pitchFamily="66" charset="0"/>
              </a:rPr>
              <a:t>N</a:t>
            </a:r>
            <a:r>
              <a:rPr lang="vi-VN" sz="4000" b="1" dirty="0">
                <a:ln>
                  <a:solidFill>
                    <a:srgbClr val="108539"/>
                  </a:solidFill>
                </a:ln>
                <a:solidFill>
                  <a:srgbClr val="03C400"/>
                </a:solidFill>
                <a:latin typeface="Baloo 2" panose="03080502040302020200" pitchFamily="66" charset="0"/>
                <a:cs typeface="Baloo 2" panose="03080502040302020200" pitchFamily="66" charset="0"/>
              </a:rPr>
              <a:t>hững việc em cần thực hiện khi chào cờ và hát Quốc ca</a:t>
            </a:r>
            <a:endParaRPr lang="en-US" sz="4000" b="1" dirty="0">
              <a:ln>
                <a:solidFill>
                  <a:srgbClr val="108539"/>
                </a:solidFill>
              </a:ln>
              <a:solidFill>
                <a:srgbClr val="03C400"/>
              </a:solidFill>
              <a:latin typeface="Baloo 2" panose="03080502040302020200" pitchFamily="66" charset="0"/>
              <a:cs typeface="Baloo 2" panose="03080502040302020200" pitchFamily="66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81F383E-5B17-45C6-A78B-43497737E5A1}"/>
              </a:ext>
            </a:extLst>
          </p:cNvPr>
          <p:cNvGrpSpPr/>
          <p:nvPr/>
        </p:nvGrpSpPr>
        <p:grpSpPr>
          <a:xfrm>
            <a:off x="908142" y="2391820"/>
            <a:ext cx="10278018" cy="1408679"/>
            <a:chOff x="674462" y="1335180"/>
            <a:chExt cx="6531010" cy="1408679"/>
          </a:xfrm>
        </p:grpSpPr>
        <p:grpSp>
          <p:nvGrpSpPr>
            <p:cNvPr id="7" name="组合 18">
              <a:extLst>
                <a:ext uri="{FF2B5EF4-FFF2-40B4-BE49-F238E27FC236}">
                  <a16:creationId xmlns:a16="http://schemas.microsoft.com/office/drawing/2014/main" id="{C38139C6-951F-4123-B365-BB8F33F89B62}"/>
                </a:ext>
              </a:extLst>
            </p:cNvPr>
            <p:cNvGrpSpPr/>
            <p:nvPr/>
          </p:nvGrpSpPr>
          <p:grpSpPr>
            <a:xfrm>
              <a:off x="1241740" y="1588903"/>
              <a:ext cx="5963732" cy="1154956"/>
              <a:chOff x="1317" y="3053"/>
              <a:chExt cx="16681" cy="5391"/>
            </a:xfrm>
          </p:grpSpPr>
          <p:grpSp>
            <p:nvGrpSpPr>
              <p:cNvPr id="9" name="组合 15">
                <a:extLst>
                  <a:ext uri="{FF2B5EF4-FFF2-40B4-BE49-F238E27FC236}">
                    <a16:creationId xmlns:a16="http://schemas.microsoft.com/office/drawing/2014/main" id="{9B20378A-6831-4B68-928F-0FD3B92C45B2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965"/>
                <a:chOff x="1020" y="2328"/>
                <a:chExt cx="11012" cy="8169"/>
              </a:xfrm>
            </p:grpSpPr>
            <p:sp>
              <p:nvSpPr>
                <p:cNvPr id="13" name="圆角矩形 14">
                  <a:extLst>
                    <a:ext uri="{FF2B5EF4-FFF2-40B4-BE49-F238E27FC236}">
                      <a16:creationId xmlns:a16="http://schemas.microsoft.com/office/drawing/2014/main" id="{3EBF3BBA-4BC3-461B-9C88-9AFEC3C3076F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ap="flat" cmpd="sng" algn="ctr">
                  <a:noFill/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" name="圆角矩形 13">
                  <a:extLst>
                    <a:ext uri="{FF2B5EF4-FFF2-40B4-BE49-F238E27FC236}">
                      <a16:creationId xmlns:a16="http://schemas.microsoft.com/office/drawing/2014/main" id="{2A861767-1A44-42A0-A97B-931439600319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5F7700"/>
                  </a:solidFill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2" name="文本框 17">
                <a:extLst>
                  <a:ext uri="{FF2B5EF4-FFF2-40B4-BE49-F238E27FC236}">
                    <a16:creationId xmlns:a16="http://schemas.microsoft.com/office/drawing/2014/main" id="{8698D335-7690-46B5-B173-D08EA19350AB}"/>
                  </a:ext>
                </a:extLst>
              </p:cNvPr>
              <p:cNvSpPr txBox="1"/>
              <p:nvPr/>
            </p:nvSpPr>
            <p:spPr>
              <a:xfrm>
                <a:off x="2152" y="3416"/>
                <a:ext cx="15266" cy="5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Chỉnh đốn trang phục ngay ngắn, gọn gàng.</a:t>
                </a: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Palatino Linotype" panose="02040502050505030304" pitchFamily="18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8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1D01E2ED-AE58-44D0-9144-3735E412E517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email"/>
            <a:stretch>
              <a:fillRect/>
            </a:stretch>
          </p:blipFill>
          <p:spPr>
            <a:xfrm rot="19945025">
              <a:off x="674462" y="1335180"/>
              <a:ext cx="1247817" cy="124781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B29BAEA-8D0E-4AAB-BC5A-4B7E2A0A6027}"/>
              </a:ext>
            </a:extLst>
          </p:cNvPr>
          <p:cNvGrpSpPr/>
          <p:nvPr/>
        </p:nvGrpSpPr>
        <p:grpSpPr>
          <a:xfrm>
            <a:off x="908142" y="3662703"/>
            <a:ext cx="10481218" cy="1247817"/>
            <a:chOff x="674462" y="1335180"/>
            <a:chExt cx="6531010" cy="1247817"/>
          </a:xfrm>
        </p:grpSpPr>
        <p:grpSp>
          <p:nvGrpSpPr>
            <p:cNvPr id="16" name="组合 18">
              <a:extLst>
                <a:ext uri="{FF2B5EF4-FFF2-40B4-BE49-F238E27FC236}">
                  <a16:creationId xmlns:a16="http://schemas.microsoft.com/office/drawing/2014/main" id="{CBC3009B-4729-4DA9-9D22-742A9BE6919B}"/>
                </a:ext>
              </a:extLst>
            </p:cNvPr>
            <p:cNvGrpSpPr/>
            <p:nvPr/>
          </p:nvGrpSpPr>
          <p:grpSpPr>
            <a:xfrm>
              <a:off x="1241740" y="1588903"/>
              <a:ext cx="5963732" cy="849453"/>
              <a:chOff x="1317" y="3053"/>
              <a:chExt cx="16681" cy="3965"/>
            </a:xfrm>
          </p:grpSpPr>
          <p:grpSp>
            <p:nvGrpSpPr>
              <p:cNvPr id="18" name="组合 15">
                <a:extLst>
                  <a:ext uri="{FF2B5EF4-FFF2-40B4-BE49-F238E27FC236}">
                    <a16:creationId xmlns:a16="http://schemas.microsoft.com/office/drawing/2014/main" id="{69684A66-BF6F-4C63-8718-A3FEBBAF9B44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965"/>
                <a:chOff x="1020" y="2328"/>
                <a:chExt cx="11012" cy="8169"/>
              </a:xfrm>
            </p:grpSpPr>
            <p:sp>
              <p:nvSpPr>
                <p:cNvPr id="20" name="圆角矩形 14">
                  <a:extLst>
                    <a:ext uri="{FF2B5EF4-FFF2-40B4-BE49-F238E27FC236}">
                      <a16:creationId xmlns:a16="http://schemas.microsoft.com/office/drawing/2014/main" id="{A319128C-8BF2-4202-B9BE-C23912432AC6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ap="flat" cmpd="sng" algn="ctr">
                  <a:noFill/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" name="圆角矩形 13">
                  <a:extLst>
                    <a:ext uri="{FF2B5EF4-FFF2-40B4-BE49-F238E27FC236}">
                      <a16:creationId xmlns:a16="http://schemas.microsoft.com/office/drawing/2014/main" id="{96F49CD7-8962-409B-B71A-27E97917EF4C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5F7700"/>
                  </a:solidFill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9" name="文本框 17">
                <a:extLst>
                  <a:ext uri="{FF2B5EF4-FFF2-40B4-BE49-F238E27FC236}">
                    <a16:creationId xmlns:a16="http://schemas.microsoft.com/office/drawing/2014/main" id="{C48CA75D-C996-456D-8927-CA194A46A9CD}"/>
                  </a:ext>
                </a:extLst>
              </p:cNvPr>
              <p:cNvSpPr txBox="1"/>
              <p:nvPr/>
            </p:nvSpPr>
            <p:spPr>
              <a:xfrm>
                <a:off x="2105" y="3416"/>
                <a:ext cx="15313" cy="2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2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Xếp hàng ngay ngắn, không chen lấn xô đẩy.</a:t>
                </a: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Palatino Linotype" panose="02040502050505030304" pitchFamily="18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7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C648CF72-DF69-4156-8D52-050FFFEE239E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email"/>
            <a:stretch>
              <a:fillRect/>
            </a:stretch>
          </p:blipFill>
          <p:spPr>
            <a:xfrm rot="19945025">
              <a:off x="674462" y="1335180"/>
              <a:ext cx="1247817" cy="1247817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D0BA0E0-C71E-430E-86B7-06D2DF1BD3EF}"/>
              </a:ext>
            </a:extLst>
          </p:cNvPr>
          <p:cNvGrpSpPr/>
          <p:nvPr/>
        </p:nvGrpSpPr>
        <p:grpSpPr>
          <a:xfrm>
            <a:off x="908141" y="4933586"/>
            <a:ext cx="10307393" cy="1247817"/>
            <a:chOff x="674462" y="3697449"/>
            <a:chExt cx="7538790" cy="1247817"/>
          </a:xfrm>
        </p:grpSpPr>
        <p:grpSp>
          <p:nvGrpSpPr>
            <p:cNvPr id="23" name="组合 18">
              <a:extLst>
                <a:ext uri="{FF2B5EF4-FFF2-40B4-BE49-F238E27FC236}">
                  <a16:creationId xmlns:a16="http://schemas.microsoft.com/office/drawing/2014/main" id="{72488095-3AB9-4D81-AB4D-9C8DDE9882CC}"/>
                </a:ext>
              </a:extLst>
            </p:cNvPr>
            <p:cNvGrpSpPr/>
            <p:nvPr/>
          </p:nvGrpSpPr>
          <p:grpSpPr>
            <a:xfrm>
              <a:off x="1241740" y="3951172"/>
              <a:ext cx="6971512" cy="849453"/>
              <a:chOff x="1317" y="3053"/>
              <a:chExt cx="16631" cy="3965"/>
            </a:xfrm>
          </p:grpSpPr>
          <p:grpSp>
            <p:nvGrpSpPr>
              <p:cNvPr id="25" name="组合 15">
                <a:extLst>
                  <a:ext uri="{FF2B5EF4-FFF2-40B4-BE49-F238E27FC236}">
                    <a16:creationId xmlns:a16="http://schemas.microsoft.com/office/drawing/2014/main" id="{BCD2442B-EF89-4249-9456-E5AF1990A81C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31" cy="3965"/>
                <a:chOff x="1020" y="2328"/>
                <a:chExt cx="10979" cy="8169"/>
              </a:xfrm>
            </p:grpSpPr>
            <p:sp>
              <p:nvSpPr>
                <p:cNvPr id="27" name="圆角矩形 14">
                  <a:extLst>
                    <a:ext uri="{FF2B5EF4-FFF2-40B4-BE49-F238E27FC236}">
                      <a16:creationId xmlns:a16="http://schemas.microsoft.com/office/drawing/2014/main" id="{1F79B535-5D66-48A5-B8CF-BD003CB07B79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779" cy="8016"/>
                </a:xfrm>
                <a:prstGeom prst="roundRect">
                  <a:avLst/>
                </a:prstGeom>
                <a:solidFill>
                  <a:srgbClr val="03C400"/>
                </a:solidFill>
                <a:ln w="25400" cap="flat" cmpd="sng" algn="ctr">
                  <a:noFill/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圆角矩形 13">
                  <a:extLst>
                    <a:ext uri="{FF2B5EF4-FFF2-40B4-BE49-F238E27FC236}">
                      <a16:creationId xmlns:a16="http://schemas.microsoft.com/office/drawing/2014/main" id="{3AE90120-99D4-447C-83A9-D2A0ED392525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5F7700"/>
                  </a:solidFill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6" name="文本框 17">
                <a:extLst>
                  <a:ext uri="{FF2B5EF4-FFF2-40B4-BE49-F238E27FC236}">
                    <a16:creationId xmlns:a16="http://schemas.microsoft.com/office/drawing/2014/main" id="{BB17DADB-43B0-43E6-A073-1867C276BAD1}"/>
                  </a:ext>
                </a:extLst>
              </p:cNvPr>
              <p:cNvSpPr txBox="1"/>
              <p:nvPr/>
            </p:nvSpPr>
            <p:spPr>
              <a:xfrm>
                <a:off x="2699" y="3524"/>
                <a:ext cx="14996" cy="2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 cười đùa, cãi nhau trong hàng</a:t>
                </a: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Palatino Linotype" panose="02040502050505030304" pitchFamily="18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4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DF78A7FD-BD3D-40A7-922C-DC2CF181D08E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email"/>
            <a:stretch>
              <a:fillRect/>
            </a:stretch>
          </p:blipFill>
          <p:spPr>
            <a:xfrm rot="19945025">
              <a:off x="674462" y="3697449"/>
              <a:ext cx="1247817" cy="12478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35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A8BC5F5-FE9B-45B3-9B12-623A64FC672A}"/>
              </a:ext>
            </a:extLst>
          </p:cNvPr>
          <p:cNvSpPr/>
          <p:nvPr/>
        </p:nvSpPr>
        <p:spPr>
          <a:xfrm>
            <a:off x="496387" y="378823"/>
            <a:ext cx="11220995" cy="6126480"/>
          </a:xfrm>
          <a:prstGeom prst="roundRect">
            <a:avLst/>
          </a:prstGeom>
          <a:solidFill>
            <a:sysClr val="window" lastClr="FFFFFF">
              <a:alpha val="73000"/>
            </a:sysClr>
          </a:solidFill>
          <a:ln w="57150" cap="flat" cmpd="sng" algn="ctr">
            <a:solidFill>
              <a:srgbClr val="108539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" name="图片 8">
            <a:extLst>
              <a:ext uri="{FF2B5EF4-FFF2-40B4-BE49-F238E27FC236}">
                <a16:creationId xmlns:a16="http://schemas.microsoft.com/office/drawing/2014/main" id="{2D54BF7C-A982-4A29-8172-6A2B738574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47315" y="2385527"/>
            <a:ext cx="4364400" cy="43644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6678BF5-5226-4A12-B1F6-38E5D05ABF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98" y="653110"/>
            <a:ext cx="10757204" cy="2141705"/>
          </a:xfrm>
          <a:prstGeom prst="rect">
            <a:avLst/>
          </a:prstGeom>
        </p:spPr>
      </p:pic>
      <p:pic>
        <p:nvPicPr>
          <p:cNvPr id="32" name="图片 23">
            <a:extLst>
              <a:ext uri="{FF2B5EF4-FFF2-40B4-BE49-F238E27FC236}">
                <a16:creationId xmlns:a16="http://schemas.microsoft.com/office/drawing/2014/main" id="{8CBA751F-7A34-4555-B429-B74FD2DC59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13441" r="27886" b="4265"/>
          <a:stretch/>
        </p:blipFill>
        <p:spPr>
          <a:xfrm>
            <a:off x="191548" y="4688114"/>
            <a:ext cx="1334261" cy="2169886"/>
          </a:xfrm>
          <a:prstGeom prst="rect">
            <a:avLst/>
          </a:prstGeom>
        </p:spPr>
      </p:pic>
      <p:pic>
        <p:nvPicPr>
          <p:cNvPr id="33" name="图片 23">
            <a:extLst>
              <a:ext uri="{FF2B5EF4-FFF2-40B4-BE49-F238E27FC236}">
                <a16:creationId xmlns:a16="http://schemas.microsoft.com/office/drawing/2014/main" id="{A2C6808E-87C5-4DD0-A506-A684A42650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13441" r="27886" b="4265"/>
          <a:stretch/>
        </p:blipFill>
        <p:spPr>
          <a:xfrm>
            <a:off x="10884789" y="0"/>
            <a:ext cx="1334261" cy="216988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2733555-7734-432E-808F-1EC46183A6A2}"/>
              </a:ext>
            </a:extLst>
          </p:cNvPr>
          <p:cNvSpPr txBox="1"/>
          <p:nvPr/>
        </p:nvSpPr>
        <p:spPr>
          <a:xfrm>
            <a:off x="1968887" y="2361086"/>
            <a:ext cx="7715045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hi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vẽ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cờ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Quốc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đẹp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026" name="Picture 2" descr="Tổng hợp Lá Cờ Việt Nam Png giá rẻ, bán chạy tháng 7/2022 - BeeCost">
            <a:extLst>
              <a:ext uri="{FF2B5EF4-FFF2-40B4-BE49-F238E27FC236}">
                <a16:creationId xmlns:a16="http://schemas.microsoft.com/office/drawing/2014/main" id="{AA0D14B9-61F9-41D8-A5EB-AB65B1440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208" y="3695192"/>
            <a:ext cx="3597592" cy="250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6850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8640" y="396241"/>
            <a:ext cx="11369040" cy="5913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Avo" pitchFamily="2" charset="0"/>
                <a:ea typeface="仓耳今楷05-6763 W05" panose="02020400000000000000" pitchFamily="18" charset="-122"/>
                <a:cs typeface="Arima Madurai" panose="00000500000000000000" pitchFamily="2" charset="0"/>
              </a:rPr>
              <a:t>theå hieän söï thaân thieän, vui veû cuûa caùc baïn trong tranh.</a:t>
            </a:r>
            <a:endParaRPr kumimoji="0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NI-Avo" pitchFamily="2" charset="0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02650B61-9D68-4A5B-99C1-0303D38AA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589" y="636813"/>
            <a:ext cx="7809141" cy="643894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en-US" sz="32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Chuẩn</a:t>
            </a:r>
            <a:r>
              <a:rPr lang="en-US" alt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bị</a:t>
            </a:r>
            <a:r>
              <a:rPr lang="en-US" alt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giấy</a:t>
            </a:r>
            <a:r>
              <a:rPr lang="en-US" alt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, </a:t>
            </a:r>
            <a:r>
              <a:rPr lang="en-US" altLang="en-US" sz="32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bút</a:t>
            </a:r>
            <a:r>
              <a:rPr lang="en-US" alt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màu</a:t>
            </a:r>
            <a:r>
              <a:rPr lang="en-US" alt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để</a:t>
            </a:r>
            <a:r>
              <a:rPr lang="en-US" alt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vẽ</a:t>
            </a:r>
            <a:r>
              <a:rPr lang="en-US" alt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lá</a:t>
            </a:r>
            <a:r>
              <a:rPr lang="en-US" alt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cờ</a:t>
            </a:r>
            <a:r>
              <a:rPr lang="en-US" alt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Tổ</a:t>
            </a:r>
            <a:r>
              <a:rPr lang="en-US" alt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Quốc</a:t>
            </a:r>
            <a:r>
              <a:rPr lang="en-US" alt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.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81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956420-CB06-402A-8FAB-BFD8ADEBF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8799" y="1557010"/>
            <a:ext cx="8534402" cy="47960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2D5837-7BFE-4F88-8CE6-2EA62FF38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9" y="1868490"/>
            <a:ext cx="2583702" cy="51985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F69CA8-E161-4875-BDAC-B06A109541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7614" y="1828800"/>
            <a:ext cx="2736555" cy="48581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E42843-81F1-49E6-BFA6-35A2699DF5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8019" y="2674749"/>
            <a:ext cx="6346486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0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-0.00651 0.05347 " pathEditMode="relative" rAng="0" ptsTypes="AA">
                                      <p:cBhvr>
                                        <p:cTn id="15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00651 0.05348 " pathEditMode="relative" rAng="0" ptsTypes="AA">
                                      <p:cBhvr>
                                        <p:cTn id="17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D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9" name="图片 44038" descr="1-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05570">
            <a:off x="8258094" y="-1341098"/>
            <a:ext cx="4045462" cy="98883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1" name="图片 44040" descr="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18" y="363862"/>
            <a:ext cx="8956372" cy="649324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18"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>
            <a:off x="748476" y="3197657"/>
            <a:ext cx="65360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sv-SE" altLang="zh-CN" sz="6600" b="1" dirty="0">
                <a:solidFill>
                  <a:srgbClr val="C00000"/>
                </a:solidFill>
                <a:latin typeface="Times New Roman" panose="02020603050405020304" pitchFamily="18" charset="0"/>
                <a:ea typeface="仓耳今楷05-6763 W05" panose="02020400000000000000" pitchFamily="18" charset="-122"/>
                <a:cs typeface="Times New Roman" panose="02020603050405020304" pitchFamily="18" charset="0"/>
              </a:rPr>
              <a:t>Nhận xét hành vi</a:t>
            </a:r>
            <a:endParaRPr lang="zh-CN" altLang="en-US" sz="6600" b="1" dirty="0">
              <a:solidFill>
                <a:srgbClr val="C00000"/>
              </a:solidFill>
              <a:latin typeface="Times New Roman" panose="02020603050405020304" pitchFamily="18" charset="0"/>
              <a:ea typeface="仓耳今楷05-6763 W05" panose="02020400000000000000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7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871" y="782865"/>
            <a:ext cx="11662259" cy="58136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r>
              <a:rPr lang="en-US" altLang="zh-CN" sz="1799">
                <a:solidFill>
                  <a:prstClr val="white"/>
                </a:solidFill>
                <a:latin typeface="VNI-Avo" pitchFamily="2" charset="0"/>
                <a:ea typeface="仓耳今楷05-6763 W05" panose="02020400000000000000" pitchFamily="18" charset="-122"/>
                <a:cs typeface="Arima Madurai" panose="00000500000000000000" pitchFamily="2" charset="0"/>
              </a:rPr>
              <a:t>theå hieän söï thaân thieän, vui veû cuûa caùc baïn trong tranh.</a:t>
            </a:r>
            <a:endParaRPr lang="zh-CN" altLang="en-US" sz="1799" dirty="0">
              <a:solidFill>
                <a:prstClr val="white"/>
              </a:solidFill>
              <a:latin typeface="VNI-Avo" pitchFamily="2" charset="0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grpSp>
        <p:nvGrpSpPr>
          <p:cNvPr id="7" name="组合 561"/>
          <p:cNvGrpSpPr/>
          <p:nvPr/>
        </p:nvGrpSpPr>
        <p:grpSpPr>
          <a:xfrm>
            <a:off x="264871" y="117496"/>
            <a:ext cx="13102044" cy="1367795"/>
            <a:chOff x="1849115" y="3861048"/>
            <a:chExt cx="3213910" cy="1440160"/>
          </a:xfrm>
        </p:grpSpPr>
        <p:sp>
          <p:nvSpPr>
            <p:cNvPr id="8" name="五边形 1"/>
            <p:cNvSpPr/>
            <p:nvPr/>
          </p:nvSpPr>
          <p:spPr>
            <a:xfrm>
              <a:off x="1849115" y="3861048"/>
              <a:ext cx="3213910" cy="1440160"/>
            </a:xfrm>
            <a:custGeom>
              <a:avLst/>
              <a:gdLst>
                <a:gd name="connsiteX0" fmla="*/ 0 w 3096344"/>
                <a:gd name="connsiteY0" fmla="*/ 0 h 1440160"/>
                <a:gd name="connsiteX1" fmla="*/ 2702835 w 3096344"/>
                <a:gd name="connsiteY1" fmla="*/ 0 h 1440160"/>
                <a:gd name="connsiteX2" fmla="*/ 3096344 w 3096344"/>
                <a:gd name="connsiteY2" fmla="*/ 720080 h 1440160"/>
                <a:gd name="connsiteX3" fmla="*/ 2702835 w 3096344"/>
                <a:gd name="connsiteY3" fmla="*/ 1440160 h 1440160"/>
                <a:gd name="connsiteX4" fmla="*/ 0 w 3096344"/>
                <a:gd name="connsiteY4" fmla="*/ 1440160 h 1440160"/>
                <a:gd name="connsiteX5" fmla="*/ 0 w 3096344"/>
                <a:gd name="connsiteY5" fmla="*/ 0 h 1440160"/>
                <a:gd name="connsiteX0-1" fmla="*/ 0 w 3213910"/>
                <a:gd name="connsiteY0-2" fmla="*/ 0 h 1440160"/>
                <a:gd name="connsiteX1-3" fmla="*/ 2702835 w 3213910"/>
                <a:gd name="connsiteY1-4" fmla="*/ 0 h 1440160"/>
                <a:gd name="connsiteX2-5" fmla="*/ 3213910 w 3213910"/>
                <a:gd name="connsiteY2-6" fmla="*/ 707017 h 1440160"/>
                <a:gd name="connsiteX3-7" fmla="*/ 2702835 w 3213910"/>
                <a:gd name="connsiteY3-8" fmla="*/ 1440160 h 1440160"/>
                <a:gd name="connsiteX4-9" fmla="*/ 0 w 3213910"/>
                <a:gd name="connsiteY4-10" fmla="*/ 1440160 h 1440160"/>
                <a:gd name="connsiteX5-11" fmla="*/ 0 w 3213910"/>
                <a:gd name="connsiteY5-12" fmla="*/ 0 h 14401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213910" h="1440160">
                  <a:moveTo>
                    <a:pt x="0" y="0"/>
                  </a:moveTo>
                  <a:lnTo>
                    <a:pt x="2702835" y="0"/>
                  </a:lnTo>
                  <a:lnTo>
                    <a:pt x="3213910" y="707017"/>
                  </a:lnTo>
                  <a:lnTo>
                    <a:pt x="2702835" y="1440160"/>
                  </a:lnTo>
                  <a:lnTo>
                    <a:pt x="0" y="144016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8E53B"/>
                </a:gs>
                <a:gs pos="70000">
                  <a:srgbClr val="A1B90F"/>
                </a:gs>
                <a:gs pos="97000">
                  <a:srgbClr val="6FA808"/>
                </a:gs>
              </a:gsLst>
              <a:path path="rect">
                <a:fillToRect l="100000" t="100000"/>
              </a:path>
              <a:tileRect r="-100000" b="-100000"/>
            </a:gradFill>
            <a:ln w="635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anchor="ctr"/>
            <a:lstStyle/>
            <a:p>
              <a:pPr algn="ctr" defTabSz="914126">
                <a:defRPr/>
              </a:pPr>
              <a:endParaRPr lang="zh-CN" altLang="en-US" sz="1799" kern="0" dirty="0">
                <a:solidFill>
                  <a:sysClr val="window" lastClr="FFFFFF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9" name="矩形 572"/>
            <p:cNvSpPr/>
            <p:nvPr/>
          </p:nvSpPr>
          <p:spPr>
            <a:xfrm>
              <a:off x="1953942" y="3936126"/>
              <a:ext cx="2485543" cy="1290003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anchor="ctr"/>
            <a:lstStyle/>
            <a:p>
              <a:pPr algn="ctr" defTabSz="914126">
                <a:defRPr/>
              </a:pPr>
              <a:endParaRPr lang="zh-CN" altLang="en-US" sz="1799" kern="0" dirty="0">
                <a:solidFill>
                  <a:sysClr val="window" lastClr="FFFFFF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</p:grpSp>
      <p:pic>
        <p:nvPicPr>
          <p:cNvPr id="12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476.8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062193" y="-1683129"/>
            <a:ext cx="609441" cy="609441"/>
          </a:xfrm>
          <a:prstGeom prst="rect">
            <a:avLst/>
          </a:prstGeom>
        </p:spPr>
      </p:pic>
      <p:sp>
        <p:nvSpPr>
          <p:cNvPr id="14" name="文本框 18"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>
            <a:off x="640366" y="207567"/>
            <a:ext cx="10158742" cy="120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126"/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1. </a:t>
            </a:r>
            <a:r>
              <a:rPr lang="vi-VN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Em đồng tình hoặc không đồng tình với tư thế, hành vi của bạn nào trong bức tranh sau? Vì sao?</a:t>
            </a:r>
            <a:endParaRPr lang="zh-CN" altLang="en-US" sz="3599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713971-4DE4-401D-BF81-D889F49143A0}"/>
              </a:ext>
            </a:extLst>
          </p:cNvPr>
          <p:cNvPicPr/>
          <p:nvPr/>
        </p:nvPicPr>
        <p:blipFill rotWithShape="1">
          <a:blip r:embed="rId6"/>
          <a:srcRect l="9113" t="37870" r="54674" b="28468"/>
          <a:stretch/>
        </p:blipFill>
        <p:spPr bwMode="auto">
          <a:xfrm>
            <a:off x="1004036" y="1729664"/>
            <a:ext cx="8517687" cy="46224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28AA0E3-9FDB-47C4-98F7-16DFF400C0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0800" y="3534333"/>
            <a:ext cx="3129131" cy="254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7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871" y="599440"/>
            <a:ext cx="11662259" cy="59970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r>
              <a:rPr lang="en-US" altLang="zh-CN" sz="1799">
                <a:solidFill>
                  <a:prstClr val="white"/>
                </a:solidFill>
                <a:latin typeface="VNI-Avo" pitchFamily="2" charset="0"/>
                <a:ea typeface="仓耳今楷05-6763 W05" panose="02020400000000000000" pitchFamily="18" charset="-122"/>
                <a:cs typeface="Arima Madurai" panose="00000500000000000000" pitchFamily="2" charset="0"/>
              </a:rPr>
              <a:t>theå hieän söï thaân thieän, vui veû cuûa caùc baïn trong tranh.</a:t>
            </a:r>
            <a:endParaRPr lang="zh-CN" altLang="en-US" sz="1799" dirty="0">
              <a:solidFill>
                <a:prstClr val="white"/>
              </a:solidFill>
              <a:latin typeface="VNI-Avo" pitchFamily="2" charset="0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151120" y="785751"/>
            <a:ext cx="6536846" cy="5271409"/>
            <a:chOff x="7675497" y="1612359"/>
            <a:chExt cx="6336704" cy="4148521"/>
          </a:xfrm>
        </p:grpSpPr>
        <p:sp>
          <p:nvSpPr>
            <p:cNvPr id="18" name="Rectangle 17"/>
            <p:cNvSpPr/>
            <p:nvPr/>
          </p:nvSpPr>
          <p:spPr>
            <a:xfrm>
              <a:off x="7969795" y="2276871"/>
              <a:ext cx="6042406" cy="348400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126"/>
              <a:endParaRPr lang="en-US" sz="3199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0" name="Picture 2" descr="Cartoon Star. Download a Free Preview or High Quality Adobe Illustrator Ai,  EPS, PDF and High Resolution JPEG ver… | Rainbow cartoon, Printable vintage  art, Carto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3807341-CCBD-4E7E-8332-765F19467A7D}"/>
              </a:ext>
            </a:extLst>
          </p:cNvPr>
          <p:cNvPicPr/>
          <p:nvPr/>
        </p:nvPicPr>
        <p:blipFill rotWithShape="1">
          <a:blip r:embed="rId5"/>
          <a:srcRect l="9113" t="37870" r="54674" b="28468"/>
          <a:stretch/>
        </p:blipFill>
        <p:spPr bwMode="auto">
          <a:xfrm>
            <a:off x="344492" y="1591182"/>
            <a:ext cx="5008420" cy="36096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1326E3-9137-4F02-AD71-D75B2684AE2C}"/>
              </a:ext>
            </a:extLst>
          </p:cNvPr>
          <p:cNvSpPr txBox="1"/>
          <p:nvPr/>
        </p:nvSpPr>
        <p:spPr>
          <a:xfrm>
            <a:off x="5352912" y="1811104"/>
            <a:ext cx="6209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defTabSz="914126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US" sz="32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đứng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32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nghiêm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trang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chào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cờ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49A9C32-EFBE-453E-998A-3A003D8FC9C3}"/>
              </a:ext>
            </a:extLst>
          </p:cNvPr>
          <p:cNvSpPr/>
          <p:nvPr/>
        </p:nvSpPr>
        <p:spPr>
          <a:xfrm>
            <a:off x="264870" y="2477069"/>
            <a:ext cx="3738170" cy="242005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E0F84A-DCB5-4976-AE56-99BA7C484C55}"/>
              </a:ext>
            </a:extLst>
          </p:cNvPr>
          <p:cNvSpPr txBox="1"/>
          <p:nvPr/>
        </p:nvSpPr>
        <p:spPr>
          <a:xfrm>
            <a:off x="5454713" y="3010173"/>
            <a:ext cx="62091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defTabSz="914126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Hành vi chưa đúng: </a:t>
            </a:r>
            <a:r>
              <a:rPr lang="vi-VN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bạn nữ đứng sau nói chuyện trong lúc chào cờ; bạn nam đội mũ quần áo xộc xệch; bạn nam bên c</a:t>
            </a: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ạ</a:t>
            </a:r>
            <a:r>
              <a:rPr lang="vi-VN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 khoác vai bạn, không nhìn cờ mà nhìn bạn.</a:t>
            </a:r>
            <a:endParaRPr lang="en-US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F8F290D-9BD8-419F-8997-018E92C56337}"/>
              </a:ext>
            </a:extLst>
          </p:cNvPr>
          <p:cNvSpPr/>
          <p:nvPr/>
        </p:nvSpPr>
        <p:spPr>
          <a:xfrm>
            <a:off x="344492" y="1950720"/>
            <a:ext cx="2911664" cy="93760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1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19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D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9" name="图片 44038" descr="1-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05570">
            <a:off x="8258094" y="-1341098"/>
            <a:ext cx="4045462" cy="98883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1" name="图片 44040" descr="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18" y="363862"/>
            <a:ext cx="8956372" cy="649324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18"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>
            <a:off x="748476" y="3197657"/>
            <a:ext cx="65360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126"/>
            <a:r>
              <a:rPr lang="sv-SE" altLang="zh-CN" sz="6600" dirty="0">
                <a:solidFill>
                  <a:srgbClr val="C00000"/>
                </a:solidFill>
                <a:ea typeface="仓耳今楷05-6763 W05" panose="02020400000000000000" pitchFamily="18" charset="-122"/>
                <a:cs typeface="Arima Madurai" panose="00000500000000000000" pitchFamily="2" charset="0"/>
              </a:rPr>
              <a:t>Em sẽ khuyên bạn điều gì? 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31324" y="363861"/>
            <a:ext cx="931422" cy="1861563"/>
          </a:xfrm>
          <a:prstGeom prst="rect">
            <a:avLst/>
          </a:prstGeom>
          <a:noFill/>
        </p:spPr>
        <p:txBody>
          <a:bodyPr wrap="none" lIns="91416" tIns="45708" rIns="91416" bIns="45708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497" b="1" i="0" u="none" strike="noStrike" kern="1200" cap="none" spc="0" normalizeH="0" baseline="0" noProof="0" dirty="0">
                <a:ln w="6600">
                  <a:solidFill>
                    <a:srgbClr val="DD8047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DD8047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9431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871" y="782865"/>
            <a:ext cx="11662259" cy="58136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7" name="组合 561"/>
          <p:cNvGrpSpPr/>
          <p:nvPr/>
        </p:nvGrpSpPr>
        <p:grpSpPr>
          <a:xfrm>
            <a:off x="264871" y="117496"/>
            <a:ext cx="13102044" cy="1367795"/>
            <a:chOff x="1849115" y="3861048"/>
            <a:chExt cx="3213910" cy="1440160"/>
          </a:xfrm>
        </p:grpSpPr>
        <p:sp>
          <p:nvSpPr>
            <p:cNvPr id="8" name="五边形 1"/>
            <p:cNvSpPr/>
            <p:nvPr/>
          </p:nvSpPr>
          <p:spPr>
            <a:xfrm>
              <a:off x="1849115" y="3861048"/>
              <a:ext cx="3213910" cy="1440160"/>
            </a:xfrm>
            <a:custGeom>
              <a:avLst/>
              <a:gdLst>
                <a:gd name="connsiteX0" fmla="*/ 0 w 3096344"/>
                <a:gd name="connsiteY0" fmla="*/ 0 h 1440160"/>
                <a:gd name="connsiteX1" fmla="*/ 2702835 w 3096344"/>
                <a:gd name="connsiteY1" fmla="*/ 0 h 1440160"/>
                <a:gd name="connsiteX2" fmla="*/ 3096344 w 3096344"/>
                <a:gd name="connsiteY2" fmla="*/ 720080 h 1440160"/>
                <a:gd name="connsiteX3" fmla="*/ 2702835 w 3096344"/>
                <a:gd name="connsiteY3" fmla="*/ 1440160 h 1440160"/>
                <a:gd name="connsiteX4" fmla="*/ 0 w 3096344"/>
                <a:gd name="connsiteY4" fmla="*/ 1440160 h 1440160"/>
                <a:gd name="connsiteX5" fmla="*/ 0 w 3096344"/>
                <a:gd name="connsiteY5" fmla="*/ 0 h 1440160"/>
                <a:gd name="connsiteX0-1" fmla="*/ 0 w 3213910"/>
                <a:gd name="connsiteY0-2" fmla="*/ 0 h 1440160"/>
                <a:gd name="connsiteX1-3" fmla="*/ 2702835 w 3213910"/>
                <a:gd name="connsiteY1-4" fmla="*/ 0 h 1440160"/>
                <a:gd name="connsiteX2-5" fmla="*/ 3213910 w 3213910"/>
                <a:gd name="connsiteY2-6" fmla="*/ 707017 h 1440160"/>
                <a:gd name="connsiteX3-7" fmla="*/ 2702835 w 3213910"/>
                <a:gd name="connsiteY3-8" fmla="*/ 1440160 h 1440160"/>
                <a:gd name="connsiteX4-9" fmla="*/ 0 w 3213910"/>
                <a:gd name="connsiteY4-10" fmla="*/ 1440160 h 1440160"/>
                <a:gd name="connsiteX5-11" fmla="*/ 0 w 3213910"/>
                <a:gd name="connsiteY5-12" fmla="*/ 0 h 14401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213910" h="1440160">
                  <a:moveTo>
                    <a:pt x="0" y="0"/>
                  </a:moveTo>
                  <a:lnTo>
                    <a:pt x="2702835" y="0"/>
                  </a:lnTo>
                  <a:lnTo>
                    <a:pt x="3213910" y="707017"/>
                  </a:lnTo>
                  <a:lnTo>
                    <a:pt x="2702835" y="1440160"/>
                  </a:lnTo>
                  <a:lnTo>
                    <a:pt x="0" y="144016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8E53B"/>
                </a:gs>
                <a:gs pos="70000">
                  <a:srgbClr val="A1B90F"/>
                </a:gs>
                <a:gs pos="97000">
                  <a:srgbClr val="6FA808"/>
                </a:gs>
              </a:gsLst>
              <a:path path="rect">
                <a:fillToRect l="100000" t="100000"/>
              </a:path>
              <a:tileRect r="-100000" b="-100000"/>
            </a:gradFill>
            <a:ln w="635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anchor="ctr"/>
            <a:lstStyle/>
            <a:p>
              <a:pPr algn="ctr" defTabSz="914126">
                <a:defRPr/>
              </a:pPr>
              <a:endParaRPr lang="zh-CN" altLang="en-US" sz="1799" kern="0" dirty="0">
                <a:solidFill>
                  <a:sysClr val="window" lastClr="FFFFFF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  <p:sp>
          <p:nvSpPr>
            <p:cNvPr id="9" name="矩形 572"/>
            <p:cNvSpPr/>
            <p:nvPr/>
          </p:nvSpPr>
          <p:spPr>
            <a:xfrm>
              <a:off x="1953942" y="3936126"/>
              <a:ext cx="2485543" cy="1290003"/>
            </a:xfrm>
            <a:prstGeom prst="rect">
              <a:avLst/>
            </a:prstGeom>
            <a:solidFill>
              <a:sysClr val="window" lastClr="FFFFFF"/>
            </a:solidFill>
            <a:ln w="6350" cap="flat" cmpd="sng" algn="ctr">
              <a:noFill/>
              <a:prstDash val="solid"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txBody>
            <a:bodyPr anchor="ctr"/>
            <a:lstStyle/>
            <a:p>
              <a:pPr algn="ctr" defTabSz="914126">
                <a:defRPr/>
              </a:pPr>
              <a:endParaRPr lang="zh-CN" altLang="en-US" sz="1799" kern="0" dirty="0">
                <a:solidFill>
                  <a:sysClr val="window" lastClr="FFFFFF"/>
                </a:solidFill>
                <a:latin typeface="Calibri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877139" y="1504055"/>
            <a:ext cx="3632074" cy="1745051"/>
            <a:chOff x="7577135" y="1450874"/>
            <a:chExt cx="3633020" cy="1745505"/>
          </a:xfrm>
        </p:grpSpPr>
        <p:sp>
          <p:nvSpPr>
            <p:cNvPr id="5" name="Rectangle 4"/>
            <p:cNvSpPr/>
            <p:nvPr/>
          </p:nvSpPr>
          <p:spPr>
            <a:xfrm>
              <a:off x="7969795" y="2276872"/>
              <a:ext cx="3240360" cy="91950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26"/>
              <a:r>
                <a:rPr lang="en-US" sz="2799" dirty="0" err="1">
                  <a:solidFill>
                    <a:prstClr val="black"/>
                  </a:solidFill>
                  <a:latin typeface="Calibri"/>
                </a:rPr>
                <a:t>Các</a:t>
              </a:r>
              <a:r>
                <a:rPr lang="en-US" sz="2799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799" dirty="0" err="1">
                  <a:solidFill>
                    <a:prstClr val="black"/>
                  </a:solidFill>
                  <a:latin typeface="Calibri"/>
                </a:rPr>
                <a:t>bạn</a:t>
              </a:r>
              <a:r>
                <a:rPr lang="en-US" sz="2799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799" dirty="0" err="1">
                  <a:solidFill>
                    <a:prstClr val="black"/>
                  </a:solidFill>
                  <a:latin typeface="Calibri"/>
                </a:rPr>
                <a:t>đang</a:t>
              </a:r>
              <a:r>
                <a:rPr lang="en-US" sz="2799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799" dirty="0" err="1">
                  <a:solidFill>
                    <a:prstClr val="black"/>
                  </a:solidFill>
                  <a:latin typeface="Calibri"/>
                </a:rPr>
                <a:t>nói</a:t>
              </a:r>
              <a:r>
                <a:rPr lang="en-US" sz="2799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799" dirty="0" err="1">
                  <a:solidFill>
                    <a:prstClr val="black"/>
                  </a:solidFill>
                  <a:latin typeface="Calibri"/>
                </a:rPr>
                <a:t>gì</a:t>
              </a:r>
              <a:r>
                <a:rPr lang="en-US" sz="2799" dirty="0">
                  <a:solidFill>
                    <a:prstClr val="black"/>
                  </a:solidFill>
                  <a:latin typeface="Calibri"/>
                </a:rPr>
                <a:t>, </a:t>
              </a:r>
              <a:r>
                <a:rPr lang="en-US" sz="2799" dirty="0" err="1">
                  <a:solidFill>
                    <a:prstClr val="black"/>
                  </a:solidFill>
                  <a:latin typeface="Calibri"/>
                </a:rPr>
                <a:t>làm</a:t>
              </a:r>
              <a:r>
                <a:rPr lang="en-US" sz="2799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799" dirty="0" err="1">
                  <a:solidFill>
                    <a:prstClr val="black"/>
                  </a:solidFill>
                  <a:latin typeface="Calibri"/>
                </a:rPr>
                <a:t>gì</a:t>
              </a:r>
              <a:r>
                <a:rPr lang="en-US" sz="2799" dirty="0">
                  <a:solidFill>
                    <a:prstClr val="black"/>
                  </a:solidFill>
                  <a:latin typeface="Calibri"/>
                </a:rPr>
                <a:t>?</a:t>
              </a:r>
            </a:p>
          </p:txBody>
        </p:sp>
        <p:pic>
          <p:nvPicPr>
            <p:cNvPr id="26" name="Picture 2" descr="Cartoon Star. Download a Free Preview or High Quality Adobe Illustrator Ai,  EPS, PDF and High Resolution JPEG ver… | Rainbow cartoon, Printable vintage  art, Carto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7135" y="1450874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文本框 18"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>
            <a:off x="8700123" y="1696971"/>
            <a:ext cx="1499265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2799" b="1" dirty="0" err="1">
                <a:solidFill>
                  <a:prstClr val="black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Gợi</a:t>
            </a:r>
            <a:r>
              <a:rPr lang="en-US" altLang="zh-CN" sz="2799" b="1" dirty="0">
                <a:solidFill>
                  <a:prstClr val="black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 ý</a:t>
            </a:r>
            <a:endParaRPr lang="zh-CN" altLang="en-US" sz="2799" dirty="0">
              <a:solidFill>
                <a:prstClr val="black"/>
              </a:solidFill>
              <a:latin typeface="Calibri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142504" y="3701251"/>
            <a:ext cx="3261825" cy="2159678"/>
            <a:chOff x="8147352" y="3147116"/>
            <a:chExt cx="3733799" cy="2472176"/>
          </a:xfrm>
        </p:grpSpPr>
        <p:grpSp>
          <p:nvGrpSpPr>
            <p:cNvPr id="11" name="Group 10"/>
            <p:cNvGrpSpPr/>
            <p:nvPr/>
          </p:nvGrpSpPr>
          <p:grpSpPr>
            <a:xfrm>
              <a:off x="8147352" y="3147116"/>
              <a:ext cx="3733799" cy="2472176"/>
              <a:chOff x="8147352" y="3147116"/>
              <a:chExt cx="3733799" cy="2472176"/>
            </a:xfrm>
          </p:grpSpPr>
          <p:pic>
            <p:nvPicPr>
              <p:cNvPr id="16" name="图片 40966" descr="1-39"/>
              <p:cNvPicPr>
                <a:picLocks noChangeAspect="1"/>
              </p:cNvPicPr>
              <p:nvPr/>
            </p:nvPicPr>
            <p:blipFill rotWithShape="1">
              <a:blip r:embed="rId5"/>
              <a:srcRect l="66799"/>
              <a:stretch/>
            </p:blipFill>
            <p:spPr>
              <a:xfrm>
                <a:off x="8147352" y="3147116"/>
                <a:ext cx="3733799" cy="247217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8" name="文本框 18">
                <a:extLst>
                  <a:ext uri="{FF2B5EF4-FFF2-40B4-BE49-F238E27FC236}">
                    <a16:creationId xmlns:a16="http://schemas.microsoft.com/office/drawing/2014/main" id="{94AAAAED-4D83-41E3-BB60-D604328DBD4C}"/>
                  </a:ext>
                </a:extLst>
              </p:cNvPr>
              <p:cNvSpPr txBox="1"/>
              <p:nvPr/>
            </p:nvSpPr>
            <p:spPr>
              <a:xfrm>
                <a:off x="8268070" y="3412722"/>
                <a:ext cx="2028970" cy="1796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126"/>
                <a:r>
                  <a:rPr lang="en-US" altLang="zh-CN" sz="3199" dirty="0" err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仓耳今楷05-6763 W05" panose="02020400000000000000" pitchFamily="18" charset="-122"/>
                    <a:cs typeface="Arima Madurai" panose="00000500000000000000" pitchFamily="2" charset="0"/>
                  </a:rPr>
                  <a:t>Thảo</a:t>
                </a:r>
                <a:r>
                  <a:rPr lang="en-US" altLang="zh-CN" sz="3199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仓耳今楷05-6763 W05" panose="02020400000000000000" pitchFamily="18" charset="-122"/>
                    <a:cs typeface="Arima Madurai" panose="00000500000000000000" pitchFamily="2" charset="0"/>
                  </a:rPr>
                  <a:t> </a:t>
                </a:r>
                <a:r>
                  <a:rPr lang="en-US" altLang="zh-CN" sz="3199" dirty="0" err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仓耳今楷05-6763 W05" panose="02020400000000000000" pitchFamily="18" charset="-122"/>
                    <a:cs typeface="Arima Madurai" panose="00000500000000000000" pitchFamily="2" charset="0"/>
                  </a:rPr>
                  <a:t>luận</a:t>
                </a:r>
                <a:r>
                  <a:rPr lang="en-US" altLang="zh-CN" sz="3199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仓耳今楷05-6763 W05" panose="02020400000000000000" pitchFamily="18" charset="-122"/>
                    <a:cs typeface="Arima Madurai" panose="00000500000000000000" pitchFamily="2" charset="0"/>
                  </a:rPr>
                  <a:t> </a:t>
                </a:r>
                <a:r>
                  <a:rPr lang="en-US" altLang="zh-CN" sz="3199" dirty="0" err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仓耳今楷05-6763 W05" panose="02020400000000000000" pitchFamily="18" charset="-122"/>
                    <a:cs typeface="Arima Madurai" panose="00000500000000000000" pitchFamily="2" charset="0"/>
                  </a:rPr>
                  <a:t>nhóm</a:t>
                </a:r>
                <a:endParaRPr lang="zh-CN" altLang="en-US" sz="3199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仓耳今楷05-6763 W05" panose="02020400000000000000" pitchFamily="18" charset="-122"/>
                  <a:cs typeface="Arima Madurai" panose="00000500000000000000" pitchFamily="2" charset="0"/>
                </a:endParaRPr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44" r="20516" b="29000"/>
            <a:stretch/>
          </p:blipFill>
          <p:spPr>
            <a:xfrm>
              <a:off x="10318318" y="3741708"/>
              <a:ext cx="1160044" cy="1307364"/>
            </a:xfrm>
            <a:prstGeom prst="rect">
              <a:avLst/>
            </a:prstGeom>
          </p:spPr>
        </p:pic>
      </p:grpSp>
      <p:sp>
        <p:nvSpPr>
          <p:cNvPr id="21" name="文本框 18"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>
            <a:off x="640366" y="207567"/>
            <a:ext cx="10158742" cy="120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2. Quan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sát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các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tình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huống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trong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tranh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và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thảo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luận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: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Em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sẽ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khuyên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bạn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điều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en-US" altLang="zh-CN" sz="3599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gì</a:t>
            </a:r>
            <a:r>
              <a:rPr lang="en-US" altLang="zh-CN" sz="3599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?</a:t>
            </a:r>
            <a:endParaRPr lang="zh-CN" altLang="en-US" sz="3599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8A9AB4-CE68-4905-880B-B9D83B24F9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112" y="1696971"/>
            <a:ext cx="48006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38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871" y="782865"/>
            <a:ext cx="11662259" cy="58136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26"/>
            <a:r>
              <a:rPr lang="en-US" altLang="zh-CN" sz="1799">
                <a:solidFill>
                  <a:prstClr val="white"/>
                </a:solidFill>
                <a:latin typeface="VNI-Avo" pitchFamily="2" charset="0"/>
                <a:ea typeface="仓耳今楷05-6763 W05" panose="02020400000000000000" pitchFamily="18" charset="-122"/>
                <a:cs typeface="Arima Madurai" panose="00000500000000000000" pitchFamily="2" charset="0"/>
              </a:rPr>
              <a:t>theå hieän söï thaân thieän, vui veû cuûa caùc baïn trong tranh.</a:t>
            </a:r>
            <a:endParaRPr lang="zh-CN" altLang="en-US" sz="1799" dirty="0">
              <a:solidFill>
                <a:prstClr val="white"/>
              </a:solidFill>
              <a:latin typeface="VNI-Avo" pitchFamily="2" charset="0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058691" y="1657204"/>
            <a:ext cx="6335054" cy="4147441"/>
            <a:chOff x="7675497" y="1612359"/>
            <a:chExt cx="6336704" cy="4148521"/>
          </a:xfrm>
        </p:grpSpPr>
        <p:sp>
          <p:nvSpPr>
            <p:cNvPr id="18" name="Rectangle 17"/>
            <p:cNvSpPr/>
            <p:nvPr/>
          </p:nvSpPr>
          <p:spPr>
            <a:xfrm>
              <a:off x="7969795" y="2276871"/>
              <a:ext cx="6042406" cy="348400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126"/>
              <a:r>
                <a:rPr lang="vi-VN" sz="4000" dirty="0">
                  <a:solidFill>
                    <a:srgbClr val="C00000"/>
                  </a:solidFill>
                  <a:latin typeface="Calibri"/>
                </a:rPr>
                <a:t>Bạn ơi nên ra chào cờ cùng với các bạn trong lớp. Bạn nên cố gắng tập hát để khi chào cờ hát thây hay nhé.</a:t>
              </a:r>
              <a:endParaRPr lang="en-US" sz="4000" dirty="0">
                <a:solidFill>
                  <a:srgbClr val="C00000"/>
                </a:solidFill>
                <a:latin typeface="Calibri"/>
              </a:endParaRPr>
            </a:p>
          </p:txBody>
        </p:sp>
        <p:pic>
          <p:nvPicPr>
            <p:cNvPr id="20" name="Picture 2" descr="Cartoon Star. Download a Free Preview or High Quality Adobe Illustrator Ai,  EPS, PDF and High Resolution JPEG ver… | Rainbow cartoon, Printable vintage  art, Carto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476.83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062193" y="-1683129"/>
            <a:ext cx="609441" cy="6094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C0E5C1-1075-4E5B-A8E0-360697CD31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866" y="2195030"/>
            <a:ext cx="4892397" cy="258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87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0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871" y="782865"/>
            <a:ext cx="11662259" cy="58136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Avo" pitchFamily="2" charset="0"/>
                <a:ea typeface="仓耳今楷05-6763 W05" panose="02020400000000000000" pitchFamily="18" charset="-122"/>
                <a:cs typeface="Arima Madurai" panose="00000500000000000000" pitchFamily="2" charset="0"/>
              </a:rPr>
              <a:t>theå hieän söï thaân thieän, vui veû cuûa caùc baïn trong tranh.</a:t>
            </a:r>
            <a:endParaRPr kumimoji="0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NI-Avo" pitchFamily="2" charset="0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058691" y="1657204"/>
            <a:ext cx="6335054" cy="4147441"/>
            <a:chOff x="7675497" y="1612359"/>
            <a:chExt cx="6336704" cy="4148521"/>
          </a:xfrm>
        </p:grpSpPr>
        <p:sp>
          <p:nvSpPr>
            <p:cNvPr id="18" name="Rectangle 17"/>
            <p:cNvSpPr/>
            <p:nvPr/>
          </p:nvSpPr>
          <p:spPr>
            <a:xfrm>
              <a:off x="7969795" y="2276871"/>
              <a:ext cx="6042406" cy="348400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just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Bạn nên bỏ mũ xuống và không nên tranh giành khi chào cờ.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0" name="Picture 2" descr="Cartoon Star. Download a Free Preview or High Quality Adobe Illustrator Ai,  EPS, PDF and High Resolution JPEG ver… | Rainbow cartoon, Printable vintage  art, Carto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476.83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062193" y="-1683129"/>
            <a:ext cx="609441" cy="6094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593112-E58F-4902-A2F7-BBB189D0DA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354" y="2357753"/>
            <a:ext cx="4937076" cy="249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72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0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D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>
            <a:extLst>
              <a:ext uri="{FF2B5EF4-FFF2-40B4-BE49-F238E27FC236}">
                <a16:creationId xmlns:a16="http://schemas.microsoft.com/office/drawing/2014/main" id="{56E36CD1-C9DB-4E5B-8843-CE0451A992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9341" flipH="1">
            <a:off x="416715" y="2813175"/>
            <a:ext cx="2699815" cy="3774144"/>
          </a:xfrm>
          <a:prstGeom prst="rect">
            <a:avLst/>
          </a:prstGeom>
        </p:spPr>
      </p:pic>
      <p:pic>
        <p:nvPicPr>
          <p:cNvPr id="8" name="图片 23">
            <a:extLst>
              <a:ext uri="{FF2B5EF4-FFF2-40B4-BE49-F238E27FC236}">
                <a16:creationId xmlns:a16="http://schemas.microsoft.com/office/drawing/2014/main" id="{A9F1092D-C352-4AB6-9161-656793B810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665" y="2542493"/>
            <a:ext cx="4894151" cy="4894151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E126A4-6A11-4A97-BEFF-0DABB94B6A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6612" y="2435266"/>
            <a:ext cx="5450296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6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heme/theme1.xml><?xml version="1.0" encoding="utf-8"?>
<a:theme xmlns:a="http://schemas.openxmlformats.org/drawingml/2006/main" name="jeppt.com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374</Words>
  <Application>Microsoft Office PowerPoint</Application>
  <PresentationFormat>Widescreen</PresentationFormat>
  <Paragraphs>41</Paragraphs>
  <Slides>14</Slides>
  <Notes>14</Notes>
  <HiddenSlides>0</HiddenSlides>
  <MMClips>3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Microsoft YaHei</vt:lpstr>
      <vt:lpstr>Microsoft YaHei</vt:lpstr>
      <vt:lpstr>宋体</vt:lpstr>
      <vt:lpstr>Arial</vt:lpstr>
      <vt:lpstr>Arima Madurai</vt:lpstr>
      <vt:lpstr>Baloo 2</vt:lpstr>
      <vt:lpstr>Calibri</vt:lpstr>
      <vt:lpstr>等线</vt:lpstr>
      <vt:lpstr>Palatino Linotype</vt:lpstr>
      <vt:lpstr>Times New Roman</vt:lpstr>
      <vt:lpstr>VNI-Avo</vt:lpstr>
      <vt:lpstr>仓耳今楷05-6763 W05</vt:lpstr>
      <vt:lpstr>jeppt.com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34</cp:revision>
  <dcterms:created xsi:type="dcterms:W3CDTF">2022-07-08T07:12:00Z</dcterms:created>
  <dcterms:modified xsi:type="dcterms:W3CDTF">2024-09-17T02:50:49Z</dcterms:modified>
</cp:coreProperties>
</file>