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27" r:id="rId2"/>
    <p:sldId id="440" r:id="rId3"/>
    <p:sldId id="408" r:id="rId4"/>
    <p:sldId id="437" r:id="rId5"/>
    <p:sldId id="441" r:id="rId6"/>
    <p:sldId id="438" r:id="rId7"/>
    <p:sldId id="442" r:id="rId8"/>
    <p:sldId id="423" r:id="rId9"/>
    <p:sldId id="340" r:id="rId10"/>
  </p:sldIdLst>
  <p:sldSz cx="16276638" cy="9144000"/>
  <p:notesSz cx="6858000" cy="9144000"/>
  <p:custDataLst>
    <p:tags r:id="rId1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00CC"/>
    <a:srgbClr val="FF3399"/>
    <a:srgbClr val="FF0066"/>
    <a:srgbClr val="FF7C80"/>
    <a:srgbClr val="EDF6F7"/>
    <a:srgbClr val="FF6600"/>
    <a:srgbClr val="6600CC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63" d="100"/>
          <a:sy n="63" d="100"/>
        </p:scale>
        <p:origin x="-446" y="-8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9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1889919" y="4343401"/>
            <a:ext cx="11822503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26: RÔ –BỐT Ở QUANH TA(T3)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9050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1. Luyện tập.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442119" y="2612886"/>
            <a:ext cx="155448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1. </a:t>
            </a: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 những câu thơ, câu văn dưới đây, dấu hai chấm dùng để làm gì?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9" name="Rectangle 95"/>
          <p:cNvSpPr>
            <a:spLocks noChangeArrowheads="1"/>
          </p:cNvSpPr>
          <p:nvPr/>
        </p:nvSpPr>
        <p:spPr bwMode="auto">
          <a:xfrm>
            <a:off x="4328683" y="1258669"/>
            <a:ext cx="749474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26: RÔ- BỐT Ở QUANH TA(T3)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E991BDB2-25A5-9235-7AB7-B5177B1DD2D9}"/>
              </a:ext>
            </a:extLst>
          </p:cNvPr>
          <p:cNvSpPr/>
          <p:nvPr/>
        </p:nvSpPr>
        <p:spPr>
          <a:xfrm>
            <a:off x="1076362" y="7763321"/>
            <a:ext cx="1396628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1. </a:t>
            </a: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Dấu hai chấm trong các câu thơ ở bài tập a dùng để báo hiệu bộ phận câu đứng sau là phần giải thích. 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CEEEBBFD-5465-86F3-AD3E-104D08559FC7}"/>
              </a:ext>
            </a:extLst>
          </p:cNvPr>
          <p:cNvSpPr/>
          <p:nvPr/>
        </p:nvSpPr>
        <p:spPr>
          <a:xfrm>
            <a:off x="5495712" y="4907898"/>
            <a:ext cx="775708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a,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vui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mưa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trên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sông</a:t>
            </a:r>
            <a:endParaRPr kumimoji="0" lang="en-US" sz="3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Sông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vui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đò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vào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bến</a:t>
            </a:r>
            <a:endParaRPr kumimoji="0" lang="en-US" sz="3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Bến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vui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ở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cạnh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trường</a:t>
            </a:r>
            <a:endParaRPr kumimoji="0" lang="en-US" sz="3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Trường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vui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: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đông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bé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đến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…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Phạm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Hổ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65528E19-BA40-754A-DFC0-9A0C92056D4B}"/>
              </a:ext>
            </a:extLst>
          </p:cNvPr>
          <p:cNvSpPr/>
          <p:nvPr/>
        </p:nvSpPr>
        <p:spPr>
          <a:xfrm>
            <a:off x="636226" y="3479035"/>
            <a:ext cx="7234896" cy="1261884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Báo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hiệu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bộ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phận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đứng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sau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giải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thích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15550C97-7A43-B5A3-622D-6D0A1755018A}"/>
              </a:ext>
            </a:extLst>
          </p:cNvPr>
          <p:cNvSpPr/>
          <p:nvPr/>
        </p:nvSpPr>
        <p:spPr>
          <a:xfrm>
            <a:off x="9072847" y="3452077"/>
            <a:ext cx="6469049" cy="1261884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Báo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hiệu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bộ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phận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đứng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sau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liệt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kê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53028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0" grpId="0"/>
      <p:bldP spid="21" grpId="0"/>
      <p:bldP spid="22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899319" y="236907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365919" y="841476"/>
            <a:ext cx="155448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những câu thơ, câu văn dưới đây, dấu hai chấm dùng để làm gì?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E991BDB2-25A5-9235-7AB7-B5177B1DD2D9}"/>
              </a:ext>
            </a:extLst>
          </p:cNvPr>
          <p:cNvSpPr/>
          <p:nvPr/>
        </p:nvSpPr>
        <p:spPr>
          <a:xfrm>
            <a:off x="670719" y="7846304"/>
            <a:ext cx="14382183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 hai chấm trong các câu văn ở bài tập b và c dùng để báo hiệu bộ phận câu đứng sau là phần liệt kê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CEEEBBFD-5465-86F3-AD3E-104D08559FC7}"/>
              </a:ext>
            </a:extLst>
          </p:cNvPr>
          <p:cNvSpPr/>
          <p:nvPr/>
        </p:nvSpPr>
        <p:spPr>
          <a:xfrm>
            <a:off x="318177" y="3176343"/>
            <a:ext cx="15004186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thung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gặm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thuyền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xuôi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0FC00BAF-8205-D537-9CD0-8E7FE422AD2D}"/>
              </a:ext>
            </a:extLst>
          </p:cNvPr>
          <p:cNvSpPr/>
          <p:nvPr/>
        </p:nvSpPr>
        <p:spPr>
          <a:xfrm>
            <a:off x="339743" y="1622988"/>
            <a:ext cx="7234896" cy="1261884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Báo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hiệu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bộ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phận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đứng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sau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giải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thích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0273DA4A-77CF-1893-29E1-BB0830256B99}"/>
              </a:ext>
            </a:extLst>
          </p:cNvPr>
          <p:cNvSpPr/>
          <p:nvPr/>
        </p:nvSpPr>
        <p:spPr>
          <a:xfrm>
            <a:off x="9205119" y="1622988"/>
            <a:ext cx="6469049" cy="1261884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Báo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hiệu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bộ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phận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đứng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sau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liệt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kê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A4553719-C5E3-5D6A-6CAD-654E2348DEA9}"/>
              </a:ext>
            </a:extLst>
          </p:cNvPr>
          <p:cNvSpPr/>
          <p:nvPr/>
        </p:nvSpPr>
        <p:spPr>
          <a:xfrm>
            <a:off x="72546" y="5574336"/>
            <a:ext cx="15004186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Đảo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rỡ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vầng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tỏa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nhô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mịn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vút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khoe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đan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mun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xám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,…</a:t>
            </a:r>
          </a:p>
          <a:p>
            <a:pPr algn="r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Võ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Trực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0" grpId="0"/>
      <p:bldP spid="21" grpId="0"/>
      <p:bldP spid="22" grpId="0" animBg="1"/>
      <p:bldP spid="24" grpId="0" animBg="1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905095" y="20139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899319" y="1128513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phảy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122C34EA-364E-EB1B-EEB4-1FDCF5ADB740}"/>
              </a:ext>
            </a:extLst>
          </p:cNvPr>
          <p:cNvSpPr/>
          <p:nvPr/>
        </p:nvSpPr>
        <p:spPr>
          <a:xfrm>
            <a:off x="906936" y="2390397"/>
            <a:ext cx="14927583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mun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Mun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1 con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rô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2 con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diếc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,…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nướng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Mun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khen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: -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ngon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ngọt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!.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Theo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3853570-01A6-0FB4-DC1E-3DBC4E08B7FD}"/>
              </a:ext>
            </a:extLst>
          </p:cNvPr>
          <p:cNvSpPr/>
          <p:nvPr/>
        </p:nvSpPr>
        <p:spPr>
          <a:xfrm>
            <a:off x="7833519" y="2590800"/>
            <a:ext cx="609600" cy="381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0475184D-C40B-AD63-C730-28A7C24DD0E7}"/>
              </a:ext>
            </a:extLst>
          </p:cNvPr>
          <p:cNvSpPr/>
          <p:nvPr/>
        </p:nvSpPr>
        <p:spPr>
          <a:xfrm>
            <a:off x="12253119" y="3752850"/>
            <a:ext cx="609600" cy="381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xmlns="" id="{9F5A9353-87E7-063C-0046-E74B9641AFFD}"/>
              </a:ext>
            </a:extLst>
          </p:cNvPr>
          <p:cNvSpPr/>
          <p:nvPr/>
        </p:nvSpPr>
        <p:spPr>
          <a:xfrm>
            <a:off x="4252119" y="3138298"/>
            <a:ext cx="609600" cy="381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9E7A54F3-9D49-2996-7E11-5B0554E085BA}"/>
              </a:ext>
            </a:extLst>
          </p:cNvPr>
          <p:cNvSpPr/>
          <p:nvPr/>
        </p:nvSpPr>
        <p:spPr>
          <a:xfrm>
            <a:off x="11795919" y="4267200"/>
            <a:ext cx="609600" cy="381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3419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4" grpId="0"/>
      <p:bldP spid="7" grpId="0" animBg="1"/>
      <p:bldP spid="35" grpId="0" animBg="1"/>
      <p:bldP spid="36" grpId="0" animBg="1"/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905095" y="20139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1.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Luyện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tập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899319" y="1128513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2.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Chọn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hai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chấm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hoặc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phảy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thay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cho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ô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vuông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trong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đoạn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văn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dưới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đây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,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Vì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sao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chọn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đó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122C34EA-364E-EB1B-EEB4-1FDCF5ADB740}"/>
              </a:ext>
            </a:extLst>
          </p:cNvPr>
          <p:cNvSpPr/>
          <p:nvPr/>
        </p:nvSpPr>
        <p:spPr>
          <a:xfrm>
            <a:off x="906936" y="2390397"/>
            <a:ext cx="14927583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Mèo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mun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sở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thích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đặc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biệt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:   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ăn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.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Thế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mèo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mẹ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mua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về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cho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Mun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ít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tươi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1 con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rô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2 con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diếc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,…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Mẹ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nướng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lên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Mun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vui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lắm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Vừa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ăn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chú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vừa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luôn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miệng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khen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: - “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ngon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, 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thơm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ngọt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quá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!”.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chú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cũng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không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quên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một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việc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quen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thuộc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:    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nói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lời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cảm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ơn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mẹ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1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                             Theo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Nguyễn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Hữu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Đạt</a:t>
            </a:r>
            <a:endParaRPr kumimoji="0" lang="en-US" sz="3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3853570-01A6-0FB4-DC1E-3DBC4E08B7FD}"/>
              </a:ext>
            </a:extLst>
          </p:cNvPr>
          <p:cNvSpPr/>
          <p:nvPr/>
        </p:nvSpPr>
        <p:spPr>
          <a:xfrm>
            <a:off x="7807089" y="2604898"/>
            <a:ext cx="609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0475184D-C40B-AD63-C730-28A7C24DD0E7}"/>
              </a:ext>
            </a:extLst>
          </p:cNvPr>
          <p:cNvSpPr/>
          <p:nvPr/>
        </p:nvSpPr>
        <p:spPr>
          <a:xfrm>
            <a:off x="12176919" y="3733800"/>
            <a:ext cx="609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xmlns="" id="{9F5A9353-87E7-063C-0046-E74B9641AFFD}"/>
              </a:ext>
            </a:extLst>
          </p:cNvPr>
          <p:cNvSpPr/>
          <p:nvPr/>
        </p:nvSpPr>
        <p:spPr>
          <a:xfrm>
            <a:off x="4328319" y="3102858"/>
            <a:ext cx="609600" cy="4518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9E7A54F3-9D49-2996-7E11-5B0554E085BA}"/>
              </a:ext>
            </a:extLst>
          </p:cNvPr>
          <p:cNvSpPr/>
          <p:nvPr/>
        </p:nvSpPr>
        <p:spPr>
          <a:xfrm>
            <a:off x="12176919" y="4267966"/>
            <a:ext cx="609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4912E4C6-B6ED-853F-7CFB-0E9CCE8C48AF}"/>
              </a:ext>
            </a:extLst>
          </p:cNvPr>
          <p:cNvSpPr/>
          <p:nvPr/>
        </p:nvSpPr>
        <p:spPr>
          <a:xfrm>
            <a:off x="850377" y="6122662"/>
            <a:ext cx="13966284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 </a:t>
            </a:r>
            <a:r>
              <a:rPr lang="nl-NL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Chọn dấu phẩy thay cho ô vuông trong câu Cá giòn, thơm và ngọt quá!. (Vì giòn và thơm cùng chỉ đặc điểm của món cá.) Chọn dấu hai chấm để thay cho ô vuông trong các câu còn lại. Vì đằng sau ô vuông là những bộ phận câu có ý nghĩa giải thích, liệt kê.</a:t>
            </a:r>
            <a:endParaRPr lang="en-US" sz="36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18643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4" grpId="0"/>
      <p:bldP spid="7" grpId="0" animBg="1"/>
      <p:bldP spid="35" grpId="0" animBg="1"/>
      <p:bldP spid="36" grpId="0" animBg="1"/>
      <p:bldP spid="37" grpId="0" animBg="1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481316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167116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nl-NL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 tiếp để hoàn thành các câu dưới đây: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23119" y="2852916"/>
            <a:ext cx="1396628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Rô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bốt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(…)</a:t>
            </a:r>
          </a:p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b: Trai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tráng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Hy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lạp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đổ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Ô –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lim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pi- a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(...)</a:t>
            </a:r>
          </a:p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Ngoiạ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(...)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70719" y="5239553"/>
            <a:ext cx="1524000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Rô-bốt được tạo ra để làm thay con người trong nhiều việc nguy hiểm.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b.Trai tráng khắp Hy Lạp đổ về thành phố Ô-lim-pi-a để thi đấu thể thao.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c.Chúng ta cần học ngoại ngữ để có thể giao tiếp với bạn bè quốc tế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3800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95">
            <a:extLst>
              <a:ext uri="{FF2B5EF4-FFF2-40B4-BE49-F238E27FC236}">
                <a16:creationId xmlns:a16="http://schemas.microsoft.com/office/drawing/2014/main" xmlns="" id="{FA665FD4-441E-5141-4D25-EF357835AA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8683" y="1258669"/>
            <a:ext cx="749474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26: RÔ- BỐT Ở QUANH TA(T3)</a:t>
            </a:r>
          </a:p>
        </p:txBody>
      </p:sp>
    </p:spTree>
    <p:extLst>
      <p:ext uri="{BB962C8B-B14F-4D97-AF65-F5344CB8AC3E}">
        <p14:creationId xmlns:p14="http://schemas.microsoft.com/office/powerpoint/2010/main" val="34500053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Thứ</a:t>
                </a:r>
                <a: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……</a:t>
                </a:r>
                <a:r>
                  <a:rPr kumimoji="0" lang="en-US" sz="3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ngày</a:t>
                </a:r>
                <a: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…..</a:t>
                </a:r>
                <a:r>
                  <a:rPr kumimoji="0" lang="en-US" sz="3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tháng</a:t>
                </a:r>
                <a: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…..</a:t>
                </a:r>
                <a:r>
                  <a:rPr kumimoji="0" lang="en-US" sz="3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năm</a:t>
                </a:r>
                <a: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481316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1. Luyện tập.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167116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4.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Hỏi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đáp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với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bạn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bằng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cách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đặt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trả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lời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hỏi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cụm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từ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“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Để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gì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”?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37723" y="3868342"/>
            <a:ext cx="12243557" cy="184665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M: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Chúng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ta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tập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thể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dục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thể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thao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để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làm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gì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(…)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nâng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endParaRPr kumimoji="0" lang="en-US" sz="3800" b="1" i="1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kumimoji="0" lang="en-US" sz="3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483148" y="5907312"/>
            <a:ext cx="11152709" cy="255454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–Chúng ta đọc sách để làm gì?</a:t>
            </a:r>
            <a:endParaRPr lang="en-US" sz="40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–Chúng ta đọc sách để mở rộng hiểu biết.</a:t>
            </a:r>
            <a:endParaRPr lang="en-US" sz="40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–Chúng ta đội mũ bảo hiểm để làm gì?</a:t>
            </a:r>
            <a:endParaRPr lang="en-US" sz="40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–Chúng ta đội mũ bảo hiểm để bảo vệ vùng đầu...</a:t>
            </a:r>
            <a:endParaRPr lang="en-US" sz="40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95">
            <a:extLst>
              <a:ext uri="{FF2B5EF4-FFF2-40B4-BE49-F238E27FC236}">
                <a16:creationId xmlns:a16="http://schemas.microsoft.com/office/drawing/2014/main" xmlns="" id="{FA665FD4-441E-5141-4D25-EF357835AA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8683" y="1258669"/>
            <a:ext cx="749474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26: RÔ- BỐT Ở QUANH TA(T3)</a:t>
            </a:r>
          </a:p>
        </p:txBody>
      </p:sp>
    </p:spTree>
    <p:extLst>
      <p:ext uri="{BB962C8B-B14F-4D97-AF65-F5344CB8AC3E}">
        <p14:creationId xmlns:p14="http://schemas.microsoft.com/office/powerpoint/2010/main" val="409164419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48" name="Group 47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50" name="TextBox 49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49" name="Straight Connector 48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427552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9532</TotalTime>
  <Words>883</Words>
  <Application>Microsoft Office PowerPoint</Application>
  <PresentationFormat>Custom</PresentationFormat>
  <Paragraphs>66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1030</cp:revision>
  <dcterms:created xsi:type="dcterms:W3CDTF">2008-09-09T22:52:10Z</dcterms:created>
  <dcterms:modified xsi:type="dcterms:W3CDTF">2022-08-17T15:21:44Z</dcterms:modified>
</cp:coreProperties>
</file>