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27" r:id="rId2"/>
    <p:sldId id="427" r:id="rId3"/>
    <p:sldId id="450" r:id="rId4"/>
    <p:sldId id="440" r:id="rId5"/>
    <p:sldId id="441" r:id="rId6"/>
    <p:sldId id="448" r:id="rId7"/>
    <p:sldId id="449" r:id="rId8"/>
    <p:sldId id="445" r:id="rId9"/>
    <p:sldId id="340" r:id="rId10"/>
  </p:sldIdLst>
  <p:sldSz cx="16276638" cy="9144000"/>
  <p:notesSz cx="6858000" cy="9144000"/>
  <p:custDataLst>
    <p:tags r:id="rId12"/>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66"/>
    <a:srgbClr val="FF7C80"/>
    <a:srgbClr val="0000CC"/>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60" d="100"/>
          <a:sy n="60" d="100"/>
        </p:scale>
        <p:origin x="-67" y="-17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9</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r>
              <a:rPr lang="en-US" altLang="en-US" sz="3500" b="1" smtClean="0">
                <a:solidFill>
                  <a:srgbClr val="FF0066"/>
                </a:solidFill>
                <a:latin typeface="Times New Roman" pitchFamily="18" charset="0"/>
              </a:rPr>
              <a:t>……</a:t>
            </a:r>
            <a:endParaRPr lang="en-US" altLang="en-US" sz="3500" b="1">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356519" y="4343401"/>
            <a:ext cx="12355903"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23: HAI BÀ TRƯNG (T3)</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r>
              <a:rPr lang="en-US" altLang="en-US" sz="2400" b="1" i="1" smtClean="0">
                <a:solidFill>
                  <a:srgbClr val="FF0066"/>
                </a:solidFill>
                <a:latin typeface="Times New Roman" pitchFamily="18" charset="0"/>
              </a:rPr>
              <a:t>:</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2" name="TextBox 11"/>
          <p:cNvSpPr txBox="1"/>
          <p:nvPr/>
        </p:nvSpPr>
        <p:spPr>
          <a:xfrm>
            <a:off x="1067118" y="3232106"/>
            <a:ext cx="2993127" cy="1323439"/>
          </a:xfrm>
          <a:prstGeom prst="rect">
            <a:avLst/>
          </a:prstGeom>
          <a:noFill/>
        </p:spPr>
        <p:txBody>
          <a:bodyPr wrap="none" rtlCol="0">
            <a:spAutoFit/>
          </a:bodyPr>
          <a:lstStyle/>
          <a:p>
            <a:r>
              <a:rPr lang="en-US" sz="4000" b="1" smtClean="0">
                <a:solidFill>
                  <a:srgbClr val="0000CC"/>
                </a:solidFill>
                <a:latin typeface="Times New Roman" pitchFamily="18" charset="0"/>
                <a:cs typeface="Times New Roman" pitchFamily="18" charset="0"/>
              </a:rPr>
              <a:t>Điền </a:t>
            </a:r>
            <a:r>
              <a:rPr lang="en-US" sz="4000" b="1" smtClean="0">
                <a:solidFill>
                  <a:srgbClr val="0000CC"/>
                </a:solidFill>
                <a:latin typeface="Times New Roman" pitchFamily="18" charset="0"/>
                <a:cs typeface="Times New Roman" pitchFamily="18" charset="0"/>
              </a:rPr>
              <a:t>i </a:t>
            </a:r>
            <a:r>
              <a:rPr lang="en-US" sz="4000" b="1" smtClean="0">
                <a:solidFill>
                  <a:srgbClr val="0000CC"/>
                </a:solidFill>
                <a:latin typeface="Times New Roman" pitchFamily="18" charset="0"/>
                <a:cs typeface="Times New Roman" pitchFamily="18" charset="0"/>
              </a:rPr>
              <a:t>hay </a:t>
            </a:r>
            <a:r>
              <a:rPr lang="en-US" sz="4000" b="1" smtClean="0">
                <a:solidFill>
                  <a:srgbClr val="0000CC"/>
                </a:solidFill>
                <a:latin typeface="Times New Roman" pitchFamily="18" charset="0"/>
                <a:cs typeface="Times New Roman" pitchFamily="18" charset="0"/>
              </a:rPr>
              <a:t>n:</a:t>
            </a:r>
            <a:endParaRPr lang="en-US" sz="4000" b="1" smtClean="0">
              <a:solidFill>
                <a:srgbClr val="0000CC"/>
              </a:solidFill>
              <a:latin typeface="Times New Roman" pitchFamily="18" charset="0"/>
              <a:cs typeface="Times New Roman" pitchFamily="18" charset="0"/>
            </a:endParaRPr>
          </a:p>
          <a:p>
            <a:pPr algn="ctr"/>
            <a:r>
              <a:rPr lang="en-US" sz="4000" b="1" smtClean="0">
                <a:solidFill>
                  <a:srgbClr val="0000CC"/>
                </a:solidFill>
                <a:latin typeface="Times New Roman" pitchFamily="18" charset="0"/>
                <a:cs typeface="Times New Roman" pitchFamily="18" charset="0"/>
              </a:rPr>
              <a:t>giáo</a:t>
            </a:r>
            <a:r>
              <a:rPr lang="en-US" sz="4000" smtClean="0">
                <a:solidFill>
                  <a:srgbClr val="0000CC"/>
                </a:solidFill>
                <a:latin typeface="Times New Roman" pitchFamily="18" charset="0"/>
                <a:cs typeface="Times New Roman" pitchFamily="18" charset="0"/>
              </a:rPr>
              <a:t> </a:t>
            </a:r>
            <a:r>
              <a:rPr lang="en-US" sz="4000" smtClean="0">
                <a:solidFill>
                  <a:srgbClr val="0000CC"/>
                </a:solidFill>
                <a:latin typeface="Times New Roman" pitchFamily="18" charset="0"/>
                <a:cs typeface="Times New Roman" pitchFamily="18" charset="0"/>
              </a:rPr>
              <a:t>…</a:t>
            </a:r>
            <a:r>
              <a:rPr lang="en-US" sz="4000" b="1" smtClean="0">
                <a:solidFill>
                  <a:srgbClr val="0000CC"/>
                </a:solidFill>
                <a:latin typeface="Times New Roman" pitchFamily="18" charset="0"/>
                <a:cs typeface="Times New Roman" pitchFamily="18" charset="0"/>
              </a:rPr>
              <a:t>ao</a:t>
            </a:r>
            <a:endParaRPr lang="en-US" sz="4000" b="1">
              <a:solidFill>
                <a:srgbClr val="0000CC"/>
              </a:solidFill>
              <a:latin typeface="Times New Roman" pitchFamily="18" charset="0"/>
              <a:cs typeface="Times New Roman" pitchFamily="18" charset="0"/>
            </a:endParaRPr>
          </a:p>
        </p:txBody>
      </p:sp>
      <p:sp>
        <p:nvSpPr>
          <p:cNvPr id="22" name="TextBox 21"/>
          <p:cNvSpPr txBox="1"/>
          <p:nvPr/>
        </p:nvSpPr>
        <p:spPr>
          <a:xfrm>
            <a:off x="2718285" y="3842480"/>
            <a:ext cx="327334" cy="707886"/>
          </a:xfrm>
          <a:prstGeom prst="rect">
            <a:avLst/>
          </a:prstGeom>
          <a:noFill/>
        </p:spPr>
        <p:txBody>
          <a:bodyPr wrap="none" rtlCol="0">
            <a:spAutoFit/>
          </a:bodyPr>
          <a:lstStyle/>
          <a:p>
            <a:r>
              <a:rPr lang="en-US" sz="4000" b="1" smtClean="0">
                <a:solidFill>
                  <a:srgbClr val="FF0000"/>
                </a:solidFill>
                <a:latin typeface="Times New Roman" pitchFamily="18" charset="0"/>
                <a:cs typeface="Times New Roman" pitchFamily="18" charset="0"/>
              </a:rPr>
              <a:t>l</a:t>
            </a:r>
            <a:endParaRPr lang="en-US" sz="4000" b="1">
              <a:solidFill>
                <a:srgbClr val="FF0000"/>
              </a:solidFill>
              <a:latin typeface="Times New Roman" pitchFamily="18" charset="0"/>
              <a:cs typeface="Times New Roman" pitchFamily="18" charset="0"/>
            </a:endParaRPr>
          </a:p>
        </p:txBody>
      </p:sp>
      <p:sp>
        <p:nvSpPr>
          <p:cNvPr id="23" name="TextBox 22"/>
          <p:cNvSpPr txBox="1"/>
          <p:nvPr/>
        </p:nvSpPr>
        <p:spPr>
          <a:xfrm>
            <a:off x="6184111" y="3225243"/>
            <a:ext cx="3068789" cy="1323439"/>
          </a:xfrm>
          <a:prstGeom prst="rect">
            <a:avLst/>
          </a:prstGeom>
          <a:noFill/>
        </p:spPr>
        <p:txBody>
          <a:bodyPr wrap="none" rtlCol="0">
            <a:spAutoFit/>
          </a:bodyPr>
          <a:lstStyle/>
          <a:p>
            <a:r>
              <a:rPr lang="en-US" sz="4000" b="1" smtClean="0">
                <a:solidFill>
                  <a:srgbClr val="0000CC"/>
                </a:solidFill>
                <a:latin typeface="Times New Roman" pitchFamily="18" charset="0"/>
                <a:cs typeface="Times New Roman" pitchFamily="18" charset="0"/>
              </a:rPr>
              <a:t>Điền </a:t>
            </a:r>
            <a:r>
              <a:rPr lang="en-US" sz="4000" b="1" smtClean="0">
                <a:solidFill>
                  <a:srgbClr val="0000CC"/>
                </a:solidFill>
                <a:latin typeface="Times New Roman" pitchFamily="18" charset="0"/>
                <a:cs typeface="Times New Roman" pitchFamily="18" charset="0"/>
              </a:rPr>
              <a:t>r </a:t>
            </a:r>
            <a:r>
              <a:rPr lang="en-US" sz="4000" b="1" smtClean="0">
                <a:solidFill>
                  <a:srgbClr val="0000CC"/>
                </a:solidFill>
                <a:latin typeface="Times New Roman" pitchFamily="18" charset="0"/>
                <a:cs typeface="Times New Roman" pitchFamily="18" charset="0"/>
              </a:rPr>
              <a:t>hay </a:t>
            </a:r>
            <a:r>
              <a:rPr lang="en-US" sz="4000" b="1" smtClean="0">
                <a:solidFill>
                  <a:srgbClr val="0000CC"/>
                </a:solidFill>
                <a:latin typeface="Times New Roman" pitchFamily="18" charset="0"/>
                <a:cs typeface="Times New Roman" pitchFamily="18" charset="0"/>
              </a:rPr>
              <a:t>d:</a:t>
            </a:r>
            <a:endParaRPr lang="en-US" sz="4000" b="1" smtClean="0">
              <a:solidFill>
                <a:srgbClr val="0000CC"/>
              </a:solidFill>
              <a:latin typeface="Times New Roman" pitchFamily="18" charset="0"/>
              <a:cs typeface="Times New Roman" pitchFamily="18" charset="0"/>
            </a:endParaRPr>
          </a:p>
          <a:p>
            <a:pPr algn="ctr"/>
            <a:r>
              <a:rPr lang="en-US" sz="4000" smtClean="0">
                <a:solidFill>
                  <a:srgbClr val="0000CC"/>
                </a:solidFill>
                <a:latin typeface="Times New Roman" pitchFamily="18" charset="0"/>
                <a:cs typeface="Times New Roman" pitchFamily="18" charset="0"/>
              </a:rPr>
              <a:t>…</a:t>
            </a:r>
            <a:r>
              <a:rPr lang="en-US" sz="4000" b="1" smtClean="0">
                <a:solidFill>
                  <a:srgbClr val="0000CC"/>
                </a:solidFill>
                <a:latin typeface="Times New Roman" pitchFamily="18" charset="0"/>
                <a:cs typeface="Times New Roman" pitchFamily="18" charset="0"/>
              </a:rPr>
              <a:t>ìu búa</a:t>
            </a:r>
            <a:endParaRPr lang="en-US" sz="4000" b="1">
              <a:solidFill>
                <a:srgbClr val="0000CC"/>
              </a:solidFill>
              <a:latin typeface="Times New Roman" pitchFamily="18" charset="0"/>
              <a:cs typeface="Times New Roman" pitchFamily="18" charset="0"/>
            </a:endParaRPr>
          </a:p>
        </p:txBody>
      </p:sp>
      <p:sp>
        <p:nvSpPr>
          <p:cNvPr id="24" name="TextBox 23"/>
          <p:cNvSpPr txBox="1"/>
          <p:nvPr/>
        </p:nvSpPr>
        <p:spPr>
          <a:xfrm>
            <a:off x="6907213" y="3829722"/>
            <a:ext cx="412292" cy="707886"/>
          </a:xfrm>
          <a:prstGeom prst="rect">
            <a:avLst/>
          </a:prstGeom>
          <a:noFill/>
        </p:spPr>
        <p:txBody>
          <a:bodyPr wrap="none" rtlCol="0">
            <a:spAutoFit/>
          </a:bodyPr>
          <a:lstStyle/>
          <a:p>
            <a:r>
              <a:rPr lang="en-US" sz="4000" b="1" smtClean="0">
                <a:solidFill>
                  <a:srgbClr val="FF0000"/>
                </a:solidFill>
                <a:latin typeface="Times New Roman" pitchFamily="18" charset="0"/>
                <a:cs typeface="Times New Roman" pitchFamily="18" charset="0"/>
              </a:rPr>
              <a:t>r</a:t>
            </a:r>
            <a:endParaRPr lang="en-US" sz="4000" b="1">
              <a:solidFill>
                <a:srgbClr val="FF0000"/>
              </a:solidFill>
              <a:latin typeface="Times New Roman" pitchFamily="18" charset="0"/>
              <a:cs typeface="Times New Roman" pitchFamily="18" charset="0"/>
            </a:endParaRPr>
          </a:p>
        </p:txBody>
      </p:sp>
      <p:sp>
        <p:nvSpPr>
          <p:cNvPr id="25" name="TextBox 24"/>
          <p:cNvSpPr txBox="1"/>
          <p:nvPr/>
        </p:nvSpPr>
        <p:spPr>
          <a:xfrm>
            <a:off x="823119" y="5681324"/>
            <a:ext cx="4403770" cy="1323439"/>
          </a:xfrm>
          <a:prstGeom prst="rect">
            <a:avLst/>
          </a:prstGeom>
          <a:noFill/>
        </p:spPr>
        <p:txBody>
          <a:bodyPr wrap="none" rtlCol="0">
            <a:spAutoFit/>
          </a:bodyPr>
          <a:lstStyle/>
          <a:p>
            <a:r>
              <a:rPr lang="en-US" sz="4000" b="1" smtClean="0">
                <a:solidFill>
                  <a:srgbClr val="0000CC"/>
                </a:solidFill>
                <a:latin typeface="Times New Roman" pitchFamily="18" charset="0"/>
                <a:cs typeface="Times New Roman" pitchFamily="18" charset="0"/>
              </a:rPr>
              <a:t>Điền </a:t>
            </a:r>
            <a:r>
              <a:rPr lang="en-US" sz="4000" b="1" smtClean="0">
                <a:solidFill>
                  <a:srgbClr val="0000CC"/>
                </a:solidFill>
                <a:latin typeface="Times New Roman" pitchFamily="18" charset="0"/>
                <a:cs typeface="Times New Roman" pitchFamily="18" charset="0"/>
              </a:rPr>
              <a:t>ươn</a:t>
            </a:r>
            <a:r>
              <a:rPr lang="en-US" sz="4000" b="1" smtClean="0">
                <a:solidFill>
                  <a:srgbClr val="0000CC"/>
                </a:solidFill>
                <a:latin typeface="Times New Roman" pitchFamily="18" charset="0"/>
                <a:cs typeface="Times New Roman" pitchFamily="18" charset="0"/>
              </a:rPr>
              <a:t> </a:t>
            </a:r>
            <a:r>
              <a:rPr lang="en-US" sz="4000" b="1" smtClean="0">
                <a:solidFill>
                  <a:srgbClr val="0000CC"/>
                </a:solidFill>
                <a:latin typeface="Times New Roman" pitchFamily="18" charset="0"/>
                <a:cs typeface="Times New Roman" pitchFamily="18" charset="0"/>
              </a:rPr>
              <a:t>hay </a:t>
            </a:r>
            <a:r>
              <a:rPr lang="en-US" sz="4000" b="1" smtClean="0">
                <a:solidFill>
                  <a:srgbClr val="0000CC"/>
                </a:solidFill>
                <a:latin typeface="Times New Roman" pitchFamily="18" charset="0"/>
                <a:cs typeface="Times New Roman" pitchFamily="18" charset="0"/>
              </a:rPr>
              <a:t>ương</a:t>
            </a:r>
            <a:endParaRPr lang="en-US" sz="4000" b="1" smtClean="0">
              <a:solidFill>
                <a:srgbClr val="0000CC"/>
              </a:solidFill>
              <a:latin typeface="Times New Roman" pitchFamily="18" charset="0"/>
              <a:cs typeface="Times New Roman" pitchFamily="18" charset="0"/>
            </a:endParaRPr>
          </a:p>
          <a:p>
            <a:pPr algn="ctr"/>
            <a:r>
              <a:rPr lang="en-US" sz="4000" b="1" smtClean="0">
                <a:solidFill>
                  <a:srgbClr val="0000CC"/>
                </a:solidFill>
                <a:latin typeface="Times New Roman" pitchFamily="18" charset="0"/>
                <a:cs typeface="Times New Roman" pitchFamily="18" charset="0"/>
              </a:rPr>
              <a:t>s</a:t>
            </a:r>
            <a:r>
              <a:rPr lang="en-US" sz="4000" smtClean="0">
                <a:solidFill>
                  <a:srgbClr val="0000CC"/>
                </a:solidFill>
                <a:latin typeface="Times New Roman" pitchFamily="18" charset="0"/>
                <a:cs typeface="Times New Roman" pitchFamily="18" charset="0"/>
              </a:rPr>
              <a:t>……</a:t>
            </a:r>
            <a:r>
              <a:rPr lang="en-US" sz="4000" b="1" smtClean="0">
                <a:solidFill>
                  <a:srgbClr val="0000CC"/>
                </a:solidFill>
                <a:latin typeface="Times New Roman" pitchFamily="18" charset="0"/>
                <a:cs typeface="Times New Roman" pitchFamily="18" charset="0"/>
              </a:rPr>
              <a:t>đồi</a:t>
            </a:r>
            <a:endParaRPr lang="en-US" sz="4000" b="1">
              <a:solidFill>
                <a:srgbClr val="0000CC"/>
              </a:solidFill>
              <a:latin typeface="Times New Roman" pitchFamily="18" charset="0"/>
              <a:cs typeface="Times New Roman" pitchFamily="18" charset="0"/>
            </a:endParaRPr>
          </a:p>
        </p:txBody>
      </p:sp>
      <p:sp>
        <p:nvSpPr>
          <p:cNvPr id="26" name="TextBox 25"/>
          <p:cNvSpPr txBox="1"/>
          <p:nvPr/>
        </p:nvSpPr>
        <p:spPr>
          <a:xfrm>
            <a:off x="2192020" y="6293693"/>
            <a:ext cx="1061509" cy="707886"/>
          </a:xfrm>
          <a:prstGeom prst="rect">
            <a:avLst/>
          </a:prstGeom>
          <a:noFill/>
        </p:spPr>
        <p:txBody>
          <a:bodyPr wrap="none" rtlCol="0">
            <a:spAutoFit/>
          </a:bodyPr>
          <a:lstStyle/>
          <a:p>
            <a:r>
              <a:rPr lang="en-US" sz="4000" b="1" smtClean="0">
                <a:solidFill>
                  <a:srgbClr val="FF0000"/>
                </a:solidFill>
                <a:latin typeface="Times New Roman" pitchFamily="18" charset="0"/>
                <a:cs typeface="Times New Roman" pitchFamily="18" charset="0"/>
              </a:rPr>
              <a:t>ườn</a:t>
            </a:r>
            <a:endParaRPr lang="en-US" sz="4000" b="1">
              <a:solidFill>
                <a:srgbClr val="FF0000"/>
              </a:solidFill>
              <a:latin typeface="Times New Roman" pitchFamily="18" charset="0"/>
              <a:cs typeface="Times New Roman" pitchFamily="18" charset="0"/>
            </a:endParaRPr>
          </a:p>
        </p:txBody>
      </p:sp>
      <p:sp>
        <p:nvSpPr>
          <p:cNvPr id="27" name="TextBox 26"/>
          <p:cNvSpPr txBox="1"/>
          <p:nvPr/>
        </p:nvSpPr>
        <p:spPr>
          <a:xfrm>
            <a:off x="6184111" y="5686961"/>
            <a:ext cx="3021981" cy="1323439"/>
          </a:xfrm>
          <a:prstGeom prst="rect">
            <a:avLst/>
          </a:prstGeom>
          <a:noFill/>
        </p:spPr>
        <p:txBody>
          <a:bodyPr wrap="none" rtlCol="0">
            <a:spAutoFit/>
          </a:bodyPr>
          <a:lstStyle/>
          <a:p>
            <a:r>
              <a:rPr lang="en-US" sz="4000" b="1" smtClean="0">
                <a:solidFill>
                  <a:srgbClr val="0000CC"/>
                </a:solidFill>
                <a:latin typeface="Times New Roman" pitchFamily="18" charset="0"/>
                <a:cs typeface="Times New Roman" pitchFamily="18" charset="0"/>
              </a:rPr>
              <a:t>Điền </a:t>
            </a:r>
            <a:r>
              <a:rPr lang="en-US" sz="4000" b="1" smtClean="0">
                <a:solidFill>
                  <a:srgbClr val="0000CC"/>
                </a:solidFill>
                <a:latin typeface="Times New Roman" pitchFamily="18" charset="0"/>
                <a:cs typeface="Times New Roman" pitchFamily="18" charset="0"/>
              </a:rPr>
              <a:t>s </a:t>
            </a:r>
            <a:r>
              <a:rPr lang="en-US" sz="4000" b="1" smtClean="0">
                <a:solidFill>
                  <a:srgbClr val="0000CC"/>
                </a:solidFill>
                <a:latin typeface="Times New Roman" pitchFamily="18" charset="0"/>
                <a:cs typeface="Times New Roman" pitchFamily="18" charset="0"/>
              </a:rPr>
              <a:t>hay </a:t>
            </a:r>
            <a:r>
              <a:rPr lang="en-US" sz="4000" b="1" smtClean="0">
                <a:solidFill>
                  <a:srgbClr val="0000CC"/>
                </a:solidFill>
                <a:latin typeface="Times New Roman" pitchFamily="18" charset="0"/>
                <a:cs typeface="Times New Roman" pitchFamily="18" charset="0"/>
              </a:rPr>
              <a:t>x:</a:t>
            </a:r>
            <a:endParaRPr lang="en-US" sz="4000" b="1" smtClean="0">
              <a:solidFill>
                <a:srgbClr val="0000CC"/>
              </a:solidFill>
              <a:latin typeface="Times New Roman" pitchFamily="18" charset="0"/>
              <a:cs typeface="Times New Roman" pitchFamily="18" charset="0"/>
            </a:endParaRPr>
          </a:p>
          <a:p>
            <a:pPr algn="ctr"/>
            <a:r>
              <a:rPr lang="en-US" sz="4000" smtClean="0">
                <a:solidFill>
                  <a:srgbClr val="0000CC"/>
                </a:solidFill>
                <a:latin typeface="Times New Roman" pitchFamily="18" charset="0"/>
                <a:cs typeface="Times New Roman" pitchFamily="18" charset="0"/>
              </a:rPr>
              <a:t>…</a:t>
            </a:r>
            <a:r>
              <a:rPr lang="en-US" sz="4000" b="1" smtClean="0">
                <a:solidFill>
                  <a:srgbClr val="0000CC"/>
                </a:solidFill>
                <a:latin typeface="Times New Roman" pitchFamily="18" charset="0"/>
                <a:cs typeface="Times New Roman" pitchFamily="18" charset="0"/>
              </a:rPr>
              <a:t>ụp đổ</a:t>
            </a:r>
            <a:endParaRPr lang="en-US" sz="4000" b="1">
              <a:solidFill>
                <a:srgbClr val="0000CC"/>
              </a:solidFill>
              <a:latin typeface="Times New Roman" pitchFamily="18" charset="0"/>
              <a:cs typeface="Times New Roman" pitchFamily="18" charset="0"/>
            </a:endParaRPr>
          </a:p>
        </p:txBody>
      </p:sp>
      <p:sp>
        <p:nvSpPr>
          <p:cNvPr id="28" name="TextBox 27"/>
          <p:cNvSpPr txBox="1"/>
          <p:nvPr/>
        </p:nvSpPr>
        <p:spPr>
          <a:xfrm>
            <a:off x="7010834" y="6289715"/>
            <a:ext cx="385042" cy="707886"/>
          </a:xfrm>
          <a:prstGeom prst="rect">
            <a:avLst/>
          </a:prstGeom>
          <a:noFill/>
        </p:spPr>
        <p:txBody>
          <a:bodyPr wrap="none" rtlCol="0">
            <a:spAutoFit/>
          </a:bodyPr>
          <a:lstStyle/>
          <a:p>
            <a:r>
              <a:rPr lang="en-US" sz="4000" b="1" smtClean="0">
                <a:solidFill>
                  <a:srgbClr val="FF0000"/>
                </a:solidFill>
                <a:latin typeface="Times New Roman" pitchFamily="18" charset="0"/>
                <a:cs typeface="Times New Roman" pitchFamily="18" charset="0"/>
              </a:rPr>
              <a:t>s</a:t>
            </a:r>
            <a:endParaRPr lang="en-US" sz="4000" b="1">
              <a:solidFill>
                <a:srgbClr val="FF0000"/>
              </a:solidFill>
              <a:latin typeface="Times New Roman" pitchFamily="18" charset="0"/>
              <a:cs typeface="Times New Roman" pitchFamily="18" charset="0"/>
            </a:endParaRPr>
          </a:p>
        </p:txBody>
      </p:sp>
      <p:sp>
        <p:nvSpPr>
          <p:cNvPr id="33" name="Rectangle 95"/>
          <p:cNvSpPr>
            <a:spLocks noChangeArrowheads="1"/>
          </p:cNvSpPr>
          <p:nvPr/>
        </p:nvSpPr>
        <p:spPr bwMode="auto">
          <a:xfrm>
            <a:off x="4460848" y="1182690"/>
            <a:ext cx="69057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TRÒ </a:t>
            </a:r>
            <a:r>
              <a:rPr lang="en-GB" sz="3600" b="1" smtClean="0">
                <a:solidFill>
                  <a:srgbClr val="0000CC"/>
                </a:solidFill>
                <a:latin typeface="Times New Roman" pitchFamily="18" charset="0"/>
                <a:cs typeface="Times New Roman" pitchFamily="18" charset="0"/>
              </a:rPr>
              <a:t>CHƠI: CHIẾC HỘP BÍ ẨN</a:t>
            </a:r>
            <a:endParaRPr lang="en-GB" sz="3600" b="1">
              <a:solidFill>
                <a:srgbClr val="0000CC"/>
              </a:solidFill>
              <a:latin typeface="Times New Roman" pitchFamily="18" charset="0"/>
              <a:cs typeface="Times New Roman" pitchFamily="18" charset="0"/>
            </a:endParaRPr>
          </a:p>
        </p:txBody>
      </p:sp>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3220" y="2559910"/>
            <a:ext cx="2415367" cy="2374613"/>
          </a:xfrm>
          <a:prstGeom prst="rect">
            <a:avLst/>
          </a:prstGeom>
        </p:spPr>
      </p:pic>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0446" y="2572321"/>
            <a:ext cx="2402742" cy="2362200"/>
          </a:xfrm>
          <a:prstGeom prst="rect">
            <a:avLst/>
          </a:prstGeom>
        </p:spPr>
      </p:pic>
      <p:pic>
        <p:nvPicPr>
          <p:cNvPr id="36" name="Picture 35"/>
          <p:cNvPicPr>
            <a:picLocks noChangeAspect="1"/>
          </p:cNvPicPr>
          <p:nvPr/>
        </p:nvPicPr>
        <p:blipFill rotWithShape="1">
          <a:blip r:embed="rId4">
            <a:extLst>
              <a:ext uri="{28A0092B-C50C-407E-A947-70E740481C1C}">
                <a14:useLocalDpi xmlns:a14="http://schemas.microsoft.com/office/drawing/2010/main" val="0"/>
              </a:ext>
            </a:extLst>
          </a:blip>
          <a:srcRect t="5124" b="5124"/>
          <a:stretch/>
        </p:blipFill>
        <p:spPr>
          <a:xfrm>
            <a:off x="10870446" y="5821578"/>
            <a:ext cx="2325234" cy="2051736"/>
          </a:xfrm>
          <a:prstGeom prst="rect">
            <a:avLst/>
          </a:prstGeom>
        </p:spPr>
      </p:pic>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83218" y="5821578"/>
            <a:ext cx="2086950" cy="2051736"/>
          </a:xfrm>
          <a:prstGeom prst="rect">
            <a:avLst/>
          </a:prstGeom>
        </p:spPr>
      </p:pic>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childTnLst>
              </p:cTn>
              <p:nextCondLst>
                <p:cond evt="onClick" delay="0">
                  <p:tgtEl>
                    <p:spTgt spid="23"/>
                  </p:tgtEl>
                </p:cond>
              </p:nextCondLst>
            </p:seq>
            <p:seq concurrent="1" nextAc="seek">
              <p:cTn id="14" restart="whenNotActive" fill="hold" evtFilter="cancelBubble" nodeType="interactiveSeq">
                <p:stCondLst>
                  <p:cond evt="onClick" delay="0">
                    <p:tgtEl>
                      <p:spTgt spid="25"/>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childTnLst>
                    </p:cTn>
                  </p:par>
                </p:childTnLst>
              </p:cTn>
              <p:nextCondLst>
                <p:cond evt="onClick" delay="0">
                  <p:tgtEl>
                    <p:spTgt spid="25"/>
                  </p:tgtEl>
                </p:cond>
              </p:nextCondLst>
            </p:seq>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childTnLst>
                    </p:cTn>
                  </p:par>
                </p:childTnLst>
              </p:cTn>
              <p:nextCondLst>
                <p:cond evt="onClick" delay="0">
                  <p:tgtEl>
                    <p:spTgt spid="27"/>
                  </p:tgtEl>
                </p:cond>
              </p:nextCondLst>
            </p:seq>
            <p:seq concurrent="1" nextAc="seek">
              <p:cTn id="26" restart="whenNotActive" fill="hold" evtFilter="cancelBubble" nodeType="interactiveSeq">
                <p:stCondLst>
                  <p:cond evt="onClick" delay="0">
                    <p:tgtEl>
                      <p:spTgt spid="35"/>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500"/>
                            </p:stCondLst>
                            <p:childTnLst>
                              <p:par>
                                <p:cTn id="33" presetID="10" presetClass="exit" presetSubtype="0" fill="hold" nodeType="afterEffect">
                                  <p:stCondLst>
                                    <p:cond delay="0"/>
                                  </p:stCondLst>
                                  <p:childTnLst>
                                    <p:animEffect transition="out" filter="fade">
                                      <p:cBhvr>
                                        <p:cTn id="34" dur="500"/>
                                        <p:tgtEl>
                                          <p:spTgt spid="35"/>
                                        </p:tgtEl>
                                      </p:cBhvr>
                                    </p:animEffect>
                                    <p:set>
                                      <p:cBhvr>
                                        <p:cTn id="35"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36" restart="whenNotActive" fill="hold" evtFilter="cancelBubble" nodeType="interactiveSeq">
                <p:stCondLst>
                  <p:cond evt="onClick" delay="0">
                    <p:tgtEl>
                      <p:spTgt spid="34"/>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par>
                          <p:cTn id="42" fill="hold">
                            <p:stCondLst>
                              <p:cond delay="500"/>
                            </p:stCondLst>
                            <p:childTnLst>
                              <p:par>
                                <p:cTn id="43" presetID="10" presetClass="exit" presetSubtype="0" fill="hold" nodeType="afterEffect">
                                  <p:stCondLst>
                                    <p:cond delay="0"/>
                                  </p:stCondLst>
                                  <p:childTnLst>
                                    <p:animEffect transition="out" filter="fade">
                                      <p:cBhvr>
                                        <p:cTn id="44" dur="500"/>
                                        <p:tgtEl>
                                          <p:spTgt spid="34"/>
                                        </p:tgtEl>
                                      </p:cBhvr>
                                    </p:animEffect>
                                    <p:set>
                                      <p:cBhvr>
                                        <p:cTn id="45"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46" restart="whenNotActive" fill="hold" evtFilter="cancelBubble" nodeType="interactiveSeq">
                <p:stCondLst>
                  <p:cond evt="onClick" delay="0">
                    <p:tgtEl>
                      <p:spTgt spid="36"/>
                    </p:tgtEl>
                  </p:cond>
                </p:stCondLst>
                <p:endSync evt="end" delay="0">
                  <p:rtn val="all"/>
                </p:endSync>
                <p:childTnLst>
                  <p:par>
                    <p:cTn id="47" fill="hold">
                      <p:stCondLst>
                        <p:cond delay="0"/>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childTnLst>
                          </p:cTn>
                        </p:par>
                        <p:par>
                          <p:cTn id="52" fill="hold">
                            <p:stCondLst>
                              <p:cond delay="500"/>
                            </p:stCondLst>
                            <p:childTnLst>
                              <p:par>
                                <p:cTn id="53" presetID="10" presetClass="exit" presetSubtype="0" fill="hold" nodeType="afterEffect">
                                  <p:stCondLst>
                                    <p:cond delay="0"/>
                                  </p:stCondLst>
                                  <p:childTnLst>
                                    <p:animEffect transition="out" filter="fade">
                                      <p:cBhvr>
                                        <p:cTn id="54" dur="500"/>
                                        <p:tgtEl>
                                          <p:spTgt spid="36"/>
                                        </p:tgtEl>
                                      </p:cBhvr>
                                    </p:animEffect>
                                    <p:set>
                                      <p:cBhvr>
                                        <p:cTn id="55"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56" restart="whenNotActive" fill="hold" evtFilter="cancelBubble" nodeType="interactiveSeq">
                <p:stCondLst>
                  <p:cond evt="onClick" delay="0">
                    <p:tgtEl>
                      <p:spTgt spid="37"/>
                    </p:tgtEl>
                  </p:cond>
                </p:stCondLst>
                <p:endSync evt="end" delay="0">
                  <p:rtn val="all"/>
                </p:endSync>
                <p:childTnLst>
                  <p:par>
                    <p:cTn id="57" fill="hold">
                      <p:stCondLst>
                        <p:cond delay="0"/>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childTnLst>
                          </p:cTn>
                        </p:par>
                        <p:par>
                          <p:cTn id="62" fill="hold">
                            <p:stCondLst>
                              <p:cond delay="500"/>
                            </p:stCondLst>
                            <p:childTnLst>
                              <p:par>
                                <p:cTn id="63" presetID="10" presetClass="exit" presetSubtype="0" fill="hold" nodeType="afterEffect">
                                  <p:stCondLst>
                                    <p:cond delay="0"/>
                                  </p:stCondLst>
                                  <p:childTnLst>
                                    <p:animEffect transition="out" filter="fade">
                                      <p:cBhvr>
                                        <p:cTn id="64" dur="500"/>
                                        <p:tgtEl>
                                          <p:spTgt spid="37"/>
                                        </p:tgtEl>
                                      </p:cBhvr>
                                    </p:animEffect>
                                    <p:set>
                                      <p:cBhvr>
                                        <p:cTn id="65"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childTnLst>
        </p:cTn>
      </p:par>
    </p:tnLst>
    <p:bldLst>
      <p:bldP spid="12" grpId="0"/>
      <p:bldP spid="22" grpId="0"/>
      <p:bldP spid="23" grpId="0"/>
      <p:bldP spid="24" grpId="0"/>
      <p:bldP spid="25" grpId="0"/>
      <p:bldP spid="26" grpId="0"/>
      <p:bldP spid="27"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153460" y="1297650"/>
            <a:ext cx="72390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23: HAI BÀ TRƯNG (T3)</a:t>
            </a:r>
          </a:p>
        </p:txBody>
      </p:sp>
      <p:grpSp>
        <p:nvGrpSpPr>
          <p:cNvPr id="13" name="Group 12"/>
          <p:cNvGrpSpPr/>
          <p:nvPr/>
        </p:nvGrpSpPr>
        <p:grpSpPr>
          <a:xfrm>
            <a:off x="1508919" y="186306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Nghe – Viết.</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6068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693355" y="3002340"/>
            <a:ext cx="13607764" cy="6247864"/>
          </a:xfrm>
          <a:prstGeom prst="rect">
            <a:avLst/>
          </a:prstGeom>
        </p:spPr>
        <p:txBody>
          <a:bodyPr wrap="square">
            <a:spAutoFit/>
          </a:bodyPr>
          <a:lstStyle/>
          <a:p>
            <a:pPr algn="ctr"/>
            <a:r>
              <a:rPr lang="en-US" sz="4000" b="1" dirty="0" smtClean="0">
                <a:solidFill>
                  <a:srgbClr val="FF0000"/>
                </a:solidFill>
                <a:latin typeface="Times New Roman" panose="02020603050405020304" pitchFamily="18" charset="0"/>
                <a:cs typeface="Times New Roman" panose="02020603050405020304" pitchFamily="18" charset="0"/>
              </a:rPr>
              <a:t>Hai </a:t>
            </a:r>
            <a:r>
              <a:rPr lang="en-US" sz="4000" b="1" dirty="0" err="1" smtClean="0">
                <a:solidFill>
                  <a:srgbClr val="FF0000"/>
                </a:solidFill>
                <a:latin typeface="Times New Roman" panose="02020603050405020304" pitchFamily="18" charset="0"/>
                <a:cs typeface="Times New Roman" panose="02020603050405020304" pitchFamily="18" charset="0"/>
              </a:rPr>
              <a:t>Bà</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Trưng</a:t>
            </a:r>
            <a:endParaRPr lang="vi-VN" sz="4000" b="1" dirty="0">
              <a:solidFill>
                <a:srgbClr val="FF0000"/>
              </a:solidFill>
              <a:latin typeface="Times New Roman" panose="02020603050405020304" pitchFamily="18" charset="0"/>
              <a:cs typeface="Times New Roman" panose="02020603050405020304" pitchFamily="18" charset="0"/>
            </a:endParaRPr>
          </a:p>
          <a:p>
            <a:pPr algn="just"/>
            <a:r>
              <a:rPr lang="en-US" sz="4000" b="1" dirty="0" smtClean="0">
                <a:solidFill>
                  <a:srgbClr val="0000FF"/>
                </a:solidFill>
                <a:latin typeface="Times New Roman" panose="02020603050405020304" pitchFamily="18" charset="0"/>
                <a:cs typeface="Times New Roman" panose="02020603050405020304" pitchFamily="18" charset="0"/>
              </a:rPr>
              <a:t>       </a:t>
            </a:r>
            <a:r>
              <a:rPr lang="vi-VN" sz="4000" b="1" dirty="0" smtClean="0">
                <a:solidFill>
                  <a:srgbClr val="0000FF"/>
                </a:solidFill>
                <a:latin typeface="Times New Roman" panose="02020603050405020304" pitchFamily="18" charset="0"/>
                <a:cs typeface="Times New Roman" panose="02020603050405020304" pitchFamily="18" charset="0"/>
              </a:rPr>
              <a:t>Hai </a:t>
            </a:r>
            <a:r>
              <a:rPr lang="vi-VN" sz="4000" b="1" dirty="0">
                <a:solidFill>
                  <a:srgbClr val="0000FF"/>
                </a:solidFill>
                <a:latin typeface="Times New Roman" panose="02020603050405020304" pitchFamily="18" charset="0"/>
                <a:cs typeface="Times New Roman" panose="02020603050405020304" pitchFamily="18" charset="0"/>
              </a:rPr>
              <a:t>Bà Trưng bước lên bành voi. Đoàn quân rùng rùng lên </a:t>
            </a:r>
            <a:r>
              <a:rPr lang="vi-VN" sz="4000" b="1" dirty="0" smtClean="0">
                <a:solidFill>
                  <a:srgbClr val="0000FF"/>
                </a:solidFill>
                <a:latin typeface="Times New Roman" panose="02020603050405020304" pitchFamily="18" charset="0"/>
                <a:cs typeface="Times New Roman" panose="02020603050405020304" pitchFamily="18" charset="0"/>
              </a:rPr>
              <a:t>đường</a:t>
            </a:r>
            <a:r>
              <a:rPr lang="en-US" sz="4000" b="1" dirty="0" smtClean="0">
                <a:solidFill>
                  <a:srgbClr val="0000FF"/>
                </a:solidFill>
                <a:latin typeface="Times New Roman" panose="02020603050405020304" pitchFamily="18" charset="0"/>
                <a:cs typeface="Times New Roman" panose="02020603050405020304" pitchFamily="18" charset="0"/>
              </a:rPr>
              <a:t>.</a:t>
            </a:r>
            <a:r>
              <a:rPr lang="vi-VN" sz="4000" b="1" dirty="0" smtClean="0">
                <a:solidFill>
                  <a:srgbClr val="0000FF"/>
                </a:solidFill>
                <a:latin typeface="Times New Roman" panose="02020603050405020304" pitchFamily="18" charset="0"/>
                <a:cs typeface="Times New Roman" panose="02020603050405020304" pitchFamily="18" charset="0"/>
              </a:rPr>
              <a:t> </a:t>
            </a:r>
            <a:r>
              <a:rPr lang="en-US" sz="4000" b="1" dirty="0">
                <a:solidFill>
                  <a:srgbClr val="0000FF"/>
                </a:solidFill>
                <a:latin typeface="Times New Roman" panose="02020603050405020304" pitchFamily="18" charset="0"/>
                <a:cs typeface="Times New Roman" panose="02020603050405020304" pitchFamily="18" charset="0"/>
              </a:rPr>
              <a:t>G</a:t>
            </a:r>
            <a:r>
              <a:rPr lang="vi-VN" sz="4000" b="1" dirty="0" smtClean="0">
                <a:solidFill>
                  <a:srgbClr val="0000FF"/>
                </a:solidFill>
                <a:latin typeface="Times New Roman" panose="02020603050405020304" pitchFamily="18" charset="0"/>
                <a:cs typeface="Times New Roman" panose="02020603050405020304" pitchFamily="18" charset="0"/>
              </a:rPr>
              <a:t>iáo </a:t>
            </a:r>
            <a:r>
              <a:rPr lang="vi-VN" sz="4000" b="1" dirty="0">
                <a:solidFill>
                  <a:srgbClr val="0000FF"/>
                </a:solidFill>
                <a:latin typeface="Times New Roman" panose="02020603050405020304" pitchFamily="18" charset="0"/>
                <a:cs typeface="Times New Roman" panose="02020603050405020304" pitchFamily="18" charset="0"/>
              </a:rPr>
              <a:t>lao, cung nỏ, rìu búa, khiên mộc cuồn cuộn tràn theo bóng voi ẩn hiện của Hai Bà. Tiếng trống dội lên vòm cây, đập vào sườn đồi, theo suốt đường hành quân.</a:t>
            </a:r>
          </a:p>
          <a:p>
            <a:pPr algn="just"/>
            <a:r>
              <a:rPr lang="en-US" sz="4000" b="1" dirty="0" smtClean="0">
                <a:solidFill>
                  <a:srgbClr val="0000FF"/>
                </a:solidFill>
                <a:latin typeface="Times New Roman" panose="02020603050405020304" pitchFamily="18" charset="0"/>
                <a:cs typeface="Times New Roman" panose="02020603050405020304" pitchFamily="18" charset="0"/>
              </a:rPr>
              <a:t>      </a:t>
            </a:r>
            <a:r>
              <a:rPr lang="vi-VN" sz="4000" b="1" dirty="0" smtClean="0">
                <a:solidFill>
                  <a:srgbClr val="0000FF"/>
                </a:solidFill>
                <a:latin typeface="Times New Roman" panose="02020603050405020304" pitchFamily="18" charset="0"/>
                <a:cs typeface="Times New Roman" panose="02020603050405020304" pitchFamily="18" charset="0"/>
              </a:rPr>
              <a:t>Thành </a:t>
            </a:r>
            <a:r>
              <a:rPr lang="vi-VN" sz="4000" b="1" dirty="0">
                <a:solidFill>
                  <a:srgbClr val="0000FF"/>
                </a:solidFill>
                <a:latin typeface="Times New Roman" panose="02020603050405020304" pitchFamily="18" charset="0"/>
                <a:cs typeface="Times New Roman" panose="02020603050405020304" pitchFamily="18" charset="0"/>
              </a:rPr>
              <a:t>trì quân giặc lần lượt sụp đổ dưới chân của đoàn quân khởi nghĩa. Tô Định ôm đầu chạy về nước. Đất nước ta sạch bóng quân thù.</a:t>
            </a:r>
          </a:p>
          <a:p>
            <a:r>
              <a:rPr lang="vi-VN" sz="4000" dirty="0"/>
              <a:t/>
            </a:r>
            <a:br>
              <a:rPr lang="vi-VN" sz="4000" dirty="0"/>
            </a:br>
            <a:endParaRPr lang="vi-VN" sz="40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544992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947319" y="1266918"/>
            <a:ext cx="70103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23: HAI BÀ TRƯNG (T3)</a:t>
            </a:r>
          </a:p>
        </p:txBody>
      </p:sp>
      <p:sp>
        <p:nvSpPr>
          <p:cNvPr id="2" name="Rectangle 1"/>
          <p:cNvSpPr/>
          <p:nvPr/>
        </p:nvSpPr>
        <p:spPr>
          <a:xfrm>
            <a:off x="1603628" y="2999755"/>
            <a:ext cx="14002291" cy="707886"/>
          </a:xfrm>
          <a:prstGeom prst="rect">
            <a:avLst/>
          </a:prstGeom>
        </p:spPr>
        <p:txBody>
          <a:bodyPr wrap="square">
            <a:spAutoFit/>
          </a:bodyPr>
          <a:lstStyle/>
          <a:p>
            <a:pPr algn="just"/>
            <a:r>
              <a:rPr lang="en-US" sz="4000" b="1" i="1" dirty="0" err="1">
                <a:solidFill>
                  <a:srgbClr val="0000FF"/>
                </a:solidFill>
                <a:latin typeface="Times New Roman" panose="02020603050405020304" pitchFamily="18" charset="0"/>
                <a:cs typeface="Times New Roman" panose="02020603050405020304" pitchFamily="18" charset="0"/>
              </a:rPr>
              <a:t>thuở</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xưa</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ngoại</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xâm</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ngút</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trời</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võ</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nghệ</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trẩy</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quân</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giáp</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phục</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smtClean="0">
                <a:solidFill>
                  <a:srgbClr val="0000FF"/>
                </a:solidFill>
                <a:latin typeface="Times New Roman" panose="02020603050405020304" pitchFamily="18" charset="0"/>
                <a:cs typeface="Times New Roman" panose="02020603050405020304" pitchFamily="18" charset="0"/>
              </a:rPr>
              <a:t>…</a:t>
            </a:r>
            <a:endParaRPr lang="en-US" sz="4000" b="1" dirty="0">
              <a:solidFill>
                <a:srgbClr val="0000FF"/>
              </a:solidFill>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2. Viết từ khó.</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6068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603628" y="4854714"/>
            <a:ext cx="10268491" cy="707886"/>
          </a:xfrm>
          <a:prstGeom prst="rect">
            <a:avLst/>
          </a:prstGeom>
        </p:spPr>
        <p:txBody>
          <a:bodyPr wrap="square">
            <a:spAutoFit/>
          </a:bodyPr>
          <a:lstStyle/>
          <a:p>
            <a:r>
              <a:rPr lang="nl-NL" sz="4000" b="1" smtClean="0">
                <a:solidFill>
                  <a:srgbClr val="0000CC"/>
                </a:solidFill>
                <a:latin typeface="Times New Roman" pitchFamily="18" charset="0"/>
                <a:cs typeface="Times New Roman" pitchFamily="18" charset="0"/>
              </a:rPr>
              <a:t>Hai bạn trong bàn đổi vở và soát lỗi cho nhau.</a:t>
            </a:r>
            <a:endParaRPr lang="vi-VN" sz="4000" b="1">
              <a:solidFill>
                <a:srgbClr val="0000CC"/>
              </a:solidFill>
              <a:latin typeface="Times New Roman" pitchFamily="18" charset="0"/>
              <a:cs typeface="Times New Roman" pitchFamily="18" charset="0"/>
            </a:endParaRPr>
          </a:p>
        </p:txBody>
      </p:sp>
      <p:grpSp>
        <p:nvGrpSpPr>
          <p:cNvPr id="23" name="Group 22"/>
          <p:cNvGrpSpPr/>
          <p:nvPr/>
        </p:nvGrpSpPr>
        <p:grpSpPr>
          <a:xfrm>
            <a:off x="1508919" y="4007524"/>
            <a:ext cx="7086600" cy="677108"/>
            <a:chOff x="1508919" y="1888664"/>
            <a:chExt cx="6313517" cy="677108"/>
          </a:xfrm>
        </p:grpSpPr>
        <p:sp>
          <p:nvSpPr>
            <p:cNvPr id="24" name="Rectangle 23"/>
            <p:cNvSpPr/>
            <p:nvPr/>
          </p:nvSpPr>
          <p:spPr>
            <a:xfrm>
              <a:off x="1508919" y="1888664"/>
              <a:ext cx="6313517"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3. Đổi vở, soát lỗi cho nhau.</a:t>
              </a:r>
              <a:endParaRPr lang="en-US" sz="3800" b="1">
                <a:solidFill>
                  <a:srgbClr val="FF0066"/>
                </a:solidFill>
                <a:latin typeface="Times New Roman" pitchFamily="18" charset="0"/>
                <a:cs typeface="Times New Roman" pitchFamily="18" charset="0"/>
              </a:endParaRPr>
            </a:p>
          </p:txBody>
        </p:sp>
        <p:cxnSp>
          <p:nvCxnSpPr>
            <p:cNvPr id="26" name="Straight Connector 25"/>
            <p:cNvCxnSpPr/>
            <p:nvPr/>
          </p:nvCxnSpPr>
          <p:spPr>
            <a:xfrm>
              <a:off x="1673227" y="2519755"/>
              <a:ext cx="4969349"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85381804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50812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23: HAI BÀ TRƯNG (T3)</a:t>
            </a:r>
          </a:p>
        </p:txBody>
      </p:sp>
      <p:sp>
        <p:nvSpPr>
          <p:cNvPr id="2" name="Rectangle 1"/>
          <p:cNvSpPr/>
          <p:nvPr/>
        </p:nvSpPr>
        <p:spPr>
          <a:xfrm>
            <a:off x="1603628" y="2828390"/>
            <a:ext cx="13773691" cy="707886"/>
          </a:xfrm>
          <a:prstGeom prst="rect">
            <a:avLst/>
          </a:prstGeom>
        </p:spPr>
        <p:txBody>
          <a:bodyPr wrap="square">
            <a:spAutoFit/>
          </a:bodyPr>
          <a:lstStyle/>
          <a:p>
            <a:r>
              <a:rPr lang="nl-NL" sz="4000" b="1" dirty="0" smtClean="0">
                <a:solidFill>
                  <a:srgbClr val="0000CC"/>
                </a:solidFill>
                <a:latin typeface="Times New Roman" pitchFamily="18" charset="0"/>
                <a:cs typeface="Times New Roman" pitchFamily="18" charset="0"/>
              </a:rPr>
              <a:t>Chọn tiếng thích hợp thay cho ô vuông.</a:t>
            </a:r>
            <a:endParaRPr lang="vi-VN" sz="4000" b="1" dirty="0">
              <a:solidFill>
                <a:srgbClr val="0000CC"/>
              </a:solidFill>
              <a:latin typeface="Times New Roman" pitchFamily="18" charset="0"/>
              <a:cs typeface="Times New Roman"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4. Luyện tập.</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aphicFrame>
        <p:nvGraphicFramePr>
          <p:cNvPr id="3" name="Table 2"/>
          <p:cNvGraphicFramePr>
            <a:graphicFrameLocks noGrp="1"/>
          </p:cNvGraphicFramePr>
          <p:nvPr>
            <p:extLst>
              <p:ext uri="{D42A27DB-BD31-4B8C-83A1-F6EECF244321}">
                <p14:modId xmlns:p14="http://schemas.microsoft.com/office/powerpoint/2010/main" val="3063677008"/>
              </p:ext>
            </p:extLst>
          </p:nvPr>
        </p:nvGraphicFramePr>
        <p:xfrm>
          <a:off x="1693354" y="3699431"/>
          <a:ext cx="13150565" cy="1390174"/>
        </p:xfrm>
        <a:graphic>
          <a:graphicData uri="http://schemas.openxmlformats.org/drawingml/2006/table">
            <a:tbl>
              <a:tblPr/>
              <a:tblGrid>
                <a:gridCol w="2469689">
                  <a:extLst>
                    <a:ext uri="{9D8B030D-6E8A-4147-A177-3AD203B41FA5}">
                      <a16:colId xmlns:a16="http://schemas.microsoft.com/office/drawing/2014/main" xmlns="" val="3003900392"/>
                    </a:ext>
                  </a:extLst>
                </a:gridCol>
                <a:gridCol w="2427472">
                  <a:extLst>
                    <a:ext uri="{9D8B030D-6E8A-4147-A177-3AD203B41FA5}">
                      <a16:colId xmlns:a16="http://schemas.microsoft.com/office/drawing/2014/main" xmlns="" val="3178702397"/>
                    </a:ext>
                  </a:extLst>
                </a:gridCol>
                <a:gridCol w="1920869">
                  <a:extLst>
                    <a:ext uri="{9D8B030D-6E8A-4147-A177-3AD203B41FA5}">
                      <a16:colId xmlns:a16="http://schemas.microsoft.com/office/drawing/2014/main" xmlns="" val="1260813657"/>
                    </a:ext>
                  </a:extLst>
                </a:gridCol>
                <a:gridCol w="1920869">
                  <a:extLst>
                    <a:ext uri="{9D8B030D-6E8A-4147-A177-3AD203B41FA5}">
                      <a16:colId xmlns:a16="http://schemas.microsoft.com/office/drawing/2014/main" xmlns="" val="3906918570"/>
                    </a:ext>
                  </a:extLst>
                </a:gridCol>
                <a:gridCol w="2216387">
                  <a:extLst>
                    <a:ext uri="{9D8B030D-6E8A-4147-A177-3AD203B41FA5}">
                      <a16:colId xmlns:a16="http://schemas.microsoft.com/office/drawing/2014/main" xmlns="" val="1991602287"/>
                    </a:ext>
                  </a:extLst>
                </a:gridCol>
                <a:gridCol w="2195279">
                  <a:extLst>
                    <a:ext uri="{9D8B030D-6E8A-4147-A177-3AD203B41FA5}">
                      <a16:colId xmlns:a16="http://schemas.microsoft.com/office/drawing/2014/main" xmlns="" val="1357571273"/>
                    </a:ext>
                  </a:extLst>
                </a:gridCol>
              </a:tblGrid>
              <a:tr h="746284">
                <a:tc>
                  <a:txBody>
                    <a:bodyPr/>
                    <a:lstStyle/>
                    <a:p>
                      <a:pPr algn="ctr" fontAlgn="t"/>
                      <a:r>
                        <a:rPr lang="en-US" sz="3600" b="1" i="1" dirty="0" err="1">
                          <a:effectLst/>
                          <a:latin typeface="Times New Roman" panose="02020603050405020304" pitchFamily="18" charset="0"/>
                          <a:cs typeface="Times New Roman" panose="02020603050405020304" pitchFamily="18" charset="0"/>
                        </a:rPr>
                        <a:t>trú</a:t>
                      </a:r>
                      <a:r>
                        <a:rPr lang="en-US" sz="3600" b="1" i="1" dirty="0">
                          <a:effectLst/>
                          <a:latin typeface="Times New Roman" panose="02020603050405020304" pitchFamily="18" charset="0"/>
                          <a:cs typeface="Times New Roman" panose="02020603050405020304" pitchFamily="18" charset="0"/>
                        </a:rPr>
                        <a:t>/</a:t>
                      </a:r>
                      <a:r>
                        <a:rPr lang="en-US" sz="3600" b="1" i="1" dirty="0" err="1">
                          <a:effectLst/>
                          <a:latin typeface="Times New Roman" panose="02020603050405020304" pitchFamily="18" charset="0"/>
                          <a:cs typeface="Times New Roman" panose="02020603050405020304" pitchFamily="18" charset="0"/>
                        </a:rPr>
                        <a:t>chú</a:t>
                      </a:r>
                      <a:endParaRPr lang="en-US" sz="36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783B0A"/>
                      </a:solidFill>
                      <a:prstDash val="solid"/>
                      <a:round/>
                      <a:headEnd type="none" w="med" len="med"/>
                      <a:tailEnd type="none" w="med" len="med"/>
                    </a:lnL>
                    <a:lnR w="12700" cap="flat" cmpd="sng" algn="ctr">
                      <a:solidFill>
                        <a:srgbClr val="783B0A"/>
                      </a:solidFill>
                      <a:prstDash val="solid"/>
                      <a:round/>
                      <a:headEnd type="none" w="med" len="med"/>
                      <a:tailEnd type="none" w="med" len="med"/>
                    </a:lnR>
                    <a:lnT w="12700" cap="flat" cmpd="sng" algn="ctr">
                      <a:solidFill>
                        <a:srgbClr val="783B0A"/>
                      </a:solidFill>
                      <a:prstDash val="solid"/>
                      <a:round/>
                      <a:headEnd type="none" w="med" len="med"/>
                      <a:tailEnd type="none" w="med" len="med"/>
                    </a:lnT>
                    <a:lnB w="12700" cap="flat" cmpd="sng" algn="ctr">
                      <a:solidFill>
                        <a:srgbClr val="D82F0A"/>
                      </a:solidFill>
                      <a:prstDash val="solid"/>
                      <a:round/>
                      <a:headEnd type="none" w="med" len="med"/>
                      <a:tailEnd type="none" w="med" len="med"/>
                    </a:lnB>
                    <a:solidFill>
                      <a:srgbClr val="FFFFFF"/>
                    </a:solidFill>
                  </a:tcPr>
                </a:tc>
                <a:tc>
                  <a:txBody>
                    <a:bodyPr/>
                    <a:lstStyle/>
                    <a:p>
                      <a:pPr algn="ctr" fontAlgn="t"/>
                      <a:r>
                        <a:rPr lang="en-US" sz="3600" dirty="0">
                          <a:solidFill>
                            <a:srgbClr val="00B0F0"/>
                          </a:solidFill>
                          <a:effectLst/>
                          <a:latin typeface="Times New Roman" panose="02020603050405020304" pitchFamily="18" charset="0"/>
                          <a:cs typeface="Times New Roman" panose="02020603050405020304" pitchFamily="18" charset="0"/>
                        </a:rPr>
                        <a:t>∎</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ẩn</a:t>
                      </a:r>
                      <a:endParaRPr lang="en-US" sz="36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783B0A"/>
                      </a:solidFill>
                      <a:prstDash val="solid"/>
                      <a:round/>
                      <a:headEnd type="none" w="med" len="med"/>
                      <a:tailEnd type="none" w="med" len="med"/>
                    </a:lnL>
                    <a:lnR w="12700" cap="flat" cmpd="sng" algn="ctr">
                      <a:solidFill>
                        <a:srgbClr val="783B0A"/>
                      </a:solidFill>
                      <a:prstDash val="solid"/>
                      <a:round/>
                      <a:headEnd type="none" w="med" len="med"/>
                      <a:tailEnd type="none" w="med" len="med"/>
                    </a:lnR>
                    <a:lnT w="12700" cap="flat" cmpd="sng" algn="ctr">
                      <a:solidFill>
                        <a:srgbClr val="783B0A"/>
                      </a:solidFill>
                      <a:prstDash val="solid"/>
                      <a:round/>
                      <a:headEnd type="none" w="med" len="med"/>
                      <a:tailEnd type="none" w="med" len="med"/>
                    </a:lnT>
                    <a:lnB w="12700" cap="flat" cmpd="sng" algn="ctr">
                      <a:solidFill>
                        <a:srgbClr val="D82F0A"/>
                      </a:solidFill>
                      <a:prstDash val="solid"/>
                      <a:round/>
                      <a:headEnd type="none" w="med" len="med"/>
                      <a:tailEnd type="none" w="med" len="med"/>
                    </a:lnB>
                    <a:solidFill>
                      <a:schemeClr val="accent1"/>
                    </a:solidFill>
                  </a:tcPr>
                </a:tc>
                <a:tc>
                  <a:txBody>
                    <a:bodyPr/>
                    <a:lstStyle/>
                    <a:p>
                      <a:pPr algn="ctr" fontAlgn="t"/>
                      <a:r>
                        <a:rPr lang="en-US" sz="3600" dirty="0">
                          <a:solidFill>
                            <a:srgbClr val="00B0F0"/>
                          </a:solidFill>
                          <a:effectLst/>
                          <a:latin typeface="Times New Roman" panose="02020603050405020304" pitchFamily="18" charset="0"/>
                          <a:cs typeface="Times New Roman" panose="02020603050405020304" pitchFamily="18" charset="0"/>
                        </a:rPr>
                        <a:t>∎</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trọng</a:t>
                      </a:r>
                      <a:endParaRPr lang="en-US" sz="36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783B0A"/>
                      </a:solidFill>
                      <a:prstDash val="solid"/>
                      <a:round/>
                      <a:headEnd type="none" w="med" len="med"/>
                      <a:tailEnd type="none" w="med" len="med"/>
                    </a:lnL>
                    <a:lnR w="12700" cap="flat" cmpd="sng" algn="ctr">
                      <a:solidFill>
                        <a:srgbClr val="783B0A"/>
                      </a:solidFill>
                      <a:prstDash val="solid"/>
                      <a:round/>
                      <a:headEnd type="none" w="med" len="med"/>
                      <a:tailEnd type="none" w="med" len="med"/>
                    </a:lnR>
                    <a:lnT w="12700" cap="flat" cmpd="sng" algn="ctr">
                      <a:solidFill>
                        <a:srgbClr val="783B0A"/>
                      </a:solidFill>
                      <a:prstDash val="solid"/>
                      <a:round/>
                      <a:headEnd type="none" w="med" len="med"/>
                      <a:tailEnd type="none" w="med" len="med"/>
                    </a:lnT>
                    <a:lnB w="12700" cap="flat" cmpd="sng" algn="ctr">
                      <a:solidFill>
                        <a:srgbClr val="D82F0A"/>
                      </a:solidFill>
                      <a:prstDash val="solid"/>
                      <a:round/>
                      <a:headEnd type="none" w="med" len="med"/>
                      <a:tailEnd type="none" w="med" len="med"/>
                    </a:lnB>
                    <a:solidFill>
                      <a:schemeClr val="accent1"/>
                    </a:solidFill>
                  </a:tcPr>
                </a:tc>
                <a:tc>
                  <a:txBody>
                    <a:bodyPr/>
                    <a:lstStyle/>
                    <a:p>
                      <a:pPr algn="ctr" fontAlgn="t"/>
                      <a:r>
                        <a:rPr lang="en-US" sz="3600" dirty="0">
                          <a:solidFill>
                            <a:srgbClr val="00B0F0"/>
                          </a:solidFill>
                          <a:effectLst/>
                          <a:latin typeface="Times New Roman" panose="02020603050405020304" pitchFamily="18" charset="0"/>
                          <a:cs typeface="Times New Roman" panose="02020603050405020304" pitchFamily="18" charset="0"/>
                        </a:rPr>
                        <a:t>∎</a:t>
                      </a:r>
                      <a:r>
                        <a:rPr lang="en-US" sz="3600" dirty="0">
                          <a:effectLst/>
                          <a:latin typeface="Times New Roman" panose="02020603050405020304" pitchFamily="18" charset="0"/>
                          <a:cs typeface="Times New Roman" panose="02020603050405020304" pitchFamily="18" charset="0"/>
                        </a:rPr>
                        <a:t> ý</a:t>
                      </a:r>
                    </a:p>
                  </a:txBody>
                  <a:tcPr marL="47625" marR="47625" marT="47625" marB="47625">
                    <a:lnL w="12700" cap="flat" cmpd="sng" algn="ctr">
                      <a:solidFill>
                        <a:srgbClr val="783B0A"/>
                      </a:solidFill>
                      <a:prstDash val="solid"/>
                      <a:round/>
                      <a:headEnd type="none" w="med" len="med"/>
                      <a:tailEnd type="none" w="med" len="med"/>
                    </a:lnL>
                    <a:lnR w="12700" cap="flat" cmpd="sng" algn="ctr">
                      <a:solidFill>
                        <a:srgbClr val="783B0A"/>
                      </a:solidFill>
                      <a:prstDash val="solid"/>
                      <a:round/>
                      <a:headEnd type="none" w="med" len="med"/>
                      <a:tailEnd type="none" w="med" len="med"/>
                    </a:lnR>
                    <a:lnT w="12700" cap="flat" cmpd="sng" algn="ctr">
                      <a:solidFill>
                        <a:srgbClr val="783B0A"/>
                      </a:solidFill>
                      <a:prstDash val="solid"/>
                      <a:round/>
                      <a:headEnd type="none" w="med" len="med"/>
                      <a:tailEnd type="none" w="med" len="med"/>
                    </a:lnT>
                    <a:lnB w="12700" cap="flat" cmpd="sng" algn="ctr">
                      <a:solidFill>
                        <a:srgbClr val="D82F0A"/>
                      </a:solidFill>
                      <a:prstDash val="solid"/>
                      <a:round/>
                      <a:headEnd type="none" w="med" len="med"/>
                      <a:tailEnd type="none" w="med" len="med"/>
                    </a:lnB>
                    <a:solidFill>
                      <a:schemeClr val="accent1"/>
                    </a:solidFill>
                  </a:tcPr>
                </a:tc>
                <a:tc>
                  <a:txBody>
                    <a:bodyPr/>
                    <a:lstStyle/>
                    <a:p>
                      <a:pPr algn="ctr" fontAlgn="t"/>
                      <a:r>
                        <a:rPr lang="en-US" sz="3600" dirty="0" err="1">
                          <a:effectLst/>
                          <a:latin typeface="Times New Roman" panose="02020603050405020304" pitchFamily="18" charset="0"/>
                          <a:cs typeface="Times New Roman" panose="02020603050405020304" pitchFamily="18" charset="0"/>
                        </a:rPr>
                        <a:t>chăm</a:t>
                      </a:r>
                      <a:r>
                        <a:rPr lang="en-US" sz="3600" dirty="0">
                          <a:effectLst/>
                          <a:latin typeface="Times New Roman" panose="02020603050405020304" pitchFamily="18" charset="0"/>
                          <a:cs typeface="Times New Roman" panose="02020603050405020304" pitchFamily="18" charset="0"/>
                        </a:rPr>
                        <a:t> </a:t>
                      </a:r>
                      <a:r>
                        <a:rPr lang="en-US" sz="3600" dirty="0">
                          <a:solidFill>
                            <a:srgbClr val="00B0F0"/>
                          </a:solidFill>
                          <a:effectLst/>
                          <a:latin typeface="Times New Roman" panose="02020603050405020304" pitchFamily="18" charset="0"/>
                          <a:cs typeface="Times New Roman" panose="02020603050405020304" pitchFamily="18" charset="0"/>
                        </a:rPr>
                        <a:t>∎</a:t>
                      </a:r>
                    </a:p>
                  </a:txBody>
                  <a:tcPr marL="47625" marR="47625" marT="47625" marB="47625">
                    <a:lnL w="12700" cap="flat" cmpd="sng" algn="ctr">
                      <a:solidFill>
                        <a:srgbClr val="783B0A"/>
                      </a:solidFill>
                      <a:prstDash val="solid"/>
                      <a:round/>
                      <a:headEnd type="none" w="med" len="med"/>
                      <a:tailEnd type="none" w="med" len="med"/>
                    </a:lnL>
                    <a:lnR w="12700" cap="flat" cmpd="sng" algn="ctr">
                      <a:solidFill>
                        <a:srgbClr val="783B0A"/>
                      </a:solidFill>
                      <a:prstDash val="solid"/>
                      <a:round/>
                      <a:headEnd type="none" w="med" len="med"/>
                      <a:tailEnd type="none" w="med" len="med"/>
                    </a:lnR>
                    <a:lnT w="12700" cap="flat" cmpd="sng" algn="ctr">
                      <a:solidFill>
                        <a:srgbClr val="783B0A"/>
                      </a:solidFill>
                      <a:prstDash val="solid"/>
                      <a:round/>
                      <a:headEnd type="none" w="med" len="med"/>
                      <a:tailEnd type="none" w="med" len="med"/>
                    </a:lnT>
                    <a:lnB w="12700" cap="flat" cmpd="sng" algn="ctr">
                      <a:solidFill>
                        <a:srgbClr val="D82F0A"/>
                      </a:solidFill>
                      <a:prstDash val="solid"/>
                      <a:round/>
                      <a:headEnd type="none" w="med" len="med"/>
                      <a:tailEnd type="none" w="med" len="med"/>
                    </a:lnB>
                    <a:solidFill>
                      <a:schemeClr val="accent1"/>
                    </a:solidFill>
                  </a:tcPr>
                </a:tc>
                <a:tc>
                  <a:txBody>
                    <a:bodyPr/>
                    <a:lstStyle/>
                    <a:p>
                      <a:pPr algn="ctr" fontAlgn="t"/>
                      <a:r>
                        <a:rPr lang="en-US" sz="3600" dirty="0" err="1">
                          <a:effectLst/>
                          <a:latin typeface="Times New Roman" panose="02020603050405020304" pitchFamily="18" charset="0"/>
                          <a:cs typeface="Times New Roman" panose="02020603050405020304" pitchFamily="18" charset="0"/>
                        </a:rPr>
                        <a:t>cô</a:t>
                      </a:r>
                      <a:r>
                        <a:rPr lang="en-US" sz="3600" dirty="0">
                          <a:effectLst/>
                          <a:latin typeface="Times New Roman" panose="02020603050405020304" pitchFamily="18" charset="0"/>
                          <a:cs typeface="Times New Roman" panose="02020603050405020304" pitchFamily="18" charset="0"/>
                        </a:rPr>
                        <a:t> </a:t>
                      </a:r>
                      <a:r>
                        <a:rPr lang="en-US" sz="3600" dirty="0">
                          <a:solidFill>
                            <a:srgbClr val="00B0F0"/>
                          </a:solidFill>
                          <a:effectLst/>
                          <a:latin typeface="Times New Roman" panose="02020603050405020304" pitchFamily="18" charset="0"/>
                          <a:cs typeface="Times New Roman" panose="02020603050405020304" pitchFamily="18" charset="0"/>
                        </a:rPr>
                        <a:t>∎</a:t>
                      </a:r>
                    </a:p>
                  </a:txBody>
                  <a:tcPr marL="47625" marR="47625" marT="47625" marB="47625">
                    <a:lnL w="12700" cap="flat" cmpd="sng" algn="ctr">
                      <a:solidFill>
                        <a:srgbClr val="783B0A"/>
                      </a:solidFill>
                      <a:prstDash val="solid"/>
                      <a:round/>
                      <a:headEnd type="none" w="med" len="med"/>
                      <a:tailEnd type="none" w="med" len="med"/>
                    </a:lnL>
                    <a:lnR w="12700" cap="flat" cmpd="sng" algn="ctr">
                      <a:solidFill>
                        <a:srgbClr val="783B0A"/>
                      </a:solidFill>
                      <a:prstDash val="solid"/>
                      <a:round/>
                      <a:headEnd type="none" w="med" len="med"/>
                      <a:tailEnd type="none" w="med" len="med"/>
                    </a:lnR>
                    <a:lnT w="12700" cap="flat" cmpd="sng" algn="ctr">
                      <a:solidFill>
                        <a:srgbClr val="783B0A"/>
                      </a:solidFill>
                      <a:prstDash val="solid"/>
                      <a:round/>
                      <a:headEnd type="none" w="med" len="med"/>
                      <a:tailEnd type="none" w="med" len="med"/>
                    </a:lnT>
                    <a:lnB w="12700" cap="flat" cmpd="sng" algn="ctr">
                      <a:solidFill>
                        <a:srgbClr val="D82F0A"/>
                      </a:solidFill>
                      <a:prstDash val="solid"/>
                      <a:round/>
                      <a:headEnd type="none" w="med" len="med"/>
                      <a:tailEnd type="none" w="med" len="med"/>
                    </a:lnB>
                    <a:solidFill>
                      <a:schemeClr val="accent1"/>
                    </a:solidFill>
                  </a:tcPr>
                </a:tc>
                <a:extLst>
                  <a:ext uri="{0D108BD9-81ED-4DB2-BD59-A6C34878D82A}">
                    <a16:rowId xmlns:a16="http://schemas.microsoft.com/office/drawing/2014/main" xmlns="" val="146563255"/>
                  </a:ext>
                </a:extLst>
              </a:tr>
              <a:tr h="144145">
                <a:tc>
                  <a:txBody>
                    <a:bodyPr/>
                    <a:lstStyle/>
                    <a:p>
                      <a:pPr algn="ctr" fontAlgn="t"/>
                      <a:r>
                        <a:rPr lang="en-US" sz="3600" b="1" i="1" dirty="0" err="1">
                          <a:effectLst/>
                          <a:latin typeface="Times New Roman" panose="02020603050405020304" pitchFamily="18" charset="0"/>
                          <a:cs typeface="Times New Roman" panose="02020603050405020304" pitchFamily="18" charset="0"/>
                        </a:rPr>
                        <a:t>trợ</a:t>
                      </a:r>
                      <a:r>
                        <a:rPr lang="en-US" sz="3600" b="1" i="1" dirty="0">
                          <a:effectLst/>
                          <a:latin typeface="Times New Roman" panose="02020603050405020304" pitchFamily="18" charset="0"/>
                          <a:cs typeface="Times New Roman" panose="02020603050405020304" pitchFamily="18" charset="0"/>
                        </a:rPr>
                        <a:t>/</a:t>
                      </a:r>
                      <a:r>
                        <a:rPr lang="en-US" sz="3600" b="1" i="1" dirty="0" err="1">
                          <a:effectLst/>
                          <a:latin typeface="Times New Roman" panose="02020603050405020304" pitchFamily="18" charset="0"/>
                          <a:cs typeface="Times New Roman" panose="02020603050405020304" pitchFamily="18" charset="0"/>
                        </a:rPr>
                        <a:t>chợ</a:t>
                      </a:r>
                      <a:endParaRPr lang="en-US" sz="36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D82F0A"/>
                      </a:solidFill>
                      <a:prstDash val="solid"/>
                      <a:round/>
                      <a:headEnd type="none" w="med" len="med"/>
                      <a:tailEnd type="none" w="med" len="med"/>
                    </a:lnL>
                    <a:lnR w="12700" cap="flat" cmpd="sng" algn="ctr">
                      <a:solidFill>
                        <a:srgbClr val="D82F0A"/>
                      </a:solidFill>
                      <a:prstDash val="solid"/>
                      <a:round/>
                      <a:headEnd type="none" w="med" len="med"/>
                      <a:tailEnd type="none" w="med" len="med"/>
                    </a:lnR>
                    <a:lnT w="12700" cap="flat" cmpd="sng" algn="ctr">
                      <a:solidFill>
                        <a:srgbClr val="D82F0A"/>
                      </a:solidFill>
                      <a:prstDash val="solid"/>
                      <a:round/>
                      <a:headEnd type="none" w="med" len="med"/>
                      <a:tailEnd type="none" w="med" len="med"/>
                    </a:lnT>
                    <a:lnB w="12700" cap="flat" cmpd="sng" algn="ctr">
                      <a:solidFill>
                        <a:srgbClr val="D82F0A"/>
                      </a:solidFill>
                      <a:prstDash val="solid"/>
                      <a:round/>
                      <a:headEnd type="none" w="med" len="med"/>
                      <a:tailEnd type="none" w="med" len="med"/>
                    </a:lnB>
                    <a:solidFill>
                      <a:srgbClr val="FFFFFF"/>
                    </a:solidFill>
                  </a:tcPr>
                </a:tc>
                <a:tc>
                  <a:txBody>
                    <a:bodyPr/>
                    <a:lstStyle/>
                    <a:p>
                      <a:pPr algn="ctr" fontAlgn="t"/>
                      <a:r>
                        <a:rPr lang="en-US" sz="3600" dirty="0">
                          <a:solidFill>
                            <a:srgbClr val="00B0F0"/>
                          </a:solidFill>
                          <a:effectLst/>
                          <a:latin typeface="Times New Roman" panose="02020603050405020304" pitchFamily="18" charset="0"/>
                          <a:cs typeface="Times New Roman" panose="02020603050405020304" pitchFamily="18" charset="0"/>
                        </a:rPr>
                        <a:t>∎</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giúp</a:t>
                      </a:r>
                      <a:endParaRPr lang="en-US" sz="36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D82F0A"/>
                      </a:solidFill>
                      <a:prstDash val="solid"/>
                      <a:round/>
                      <a:headEnd type="none" w="med" len="med"/>
                      <a:tailEnd type="none" w="med" len="med"/>
                    </a:lnL>
                    <a:lnR w="12700" cap="flat" cmpd="sng" algn="ctr">
                      <a:solidFill>
                        <a:srgbClr val="D82F0A"/>
                      </a:solidFill>
                      <a:prstDash val="solid"/>
                      <a:round/>
                      <a:headEnd type="none" w="med" len="med"/>
                      <a:tailEnd type="none" w="med" len="med"/>
                    </a:lnR>
                    <a:lnT w="12700" cap="flat" cmpd="sng" algn="ctr">
                      <a:solidFill>
                        <a:srgbClr val="D82F0A"/>
                      </a:solidFill>
                      <a:prstDash val="solid"/>
                      <a:round/>
                      <a:headEnd type="none" w="med" len="med"/>
                      <a:tailEnd type="none" w="med" len="med"/>
                    </a:lnT>
                    <a:lnB w="12700" cap="flat" cmpd="sng" algn="ctr">
                      <a:solidFill>
                        <a:srgbClr val="D82F0A"/>
                      </a:solidFill>
                      <a:prstDash val="solid"/>
                      <a:round/>
                      <a:headEnd type="none" w="med" len="med"/>
                      <a:tailEnd type="none" w="med" len="med"/>
                    </a:lnB>
                    <a:solidFill>
                      <a:srgbClr val="FF7C80"/>
                    </a:solidFill>
                  </a:tcPr>
                </a:tc>
                <a:tc>
                  <a:txBody>
                    <a:bodyPr/>
                    <a:lstStyle/>
                    <a:p>
                      <a:pPr algn="ctr" fontAlgn="t"/>
                      <a:r>
                        <a:rPr lang="en-US" sz="3600" dirty="0" err="1">
                          <a:effectLst/>
                          <a:latin typeface="Times New Roman" panose="02020603050405020304" pitchFamily="18" charset="0"/>
                          <a:cs typeface="Times New Roman" panose="02020603050405020304" pitchFamily="18" charset="0"/>
                        </a:rPr>
                        <a:t>hỗ</a:t>
                      </a:r>
                      <a:r>
                        <a:rPr lang="en-US" sz="3600" dirty="0">
                          <a:effectLst/>
                          <a:latin typeface="Times New Roman" panose="02020603050405020304" pitchFamily="18" charset="0"/>
                          <a:cs typeface="Times New Roman" panose="02020603050405020304" pitchFamily="18" charset="0"/>
                        </a:rPr>
                        <a:t> </a:t>
                      </a:r>
                      <a:r>
                        <a:rPr lang="en-US" sz="3600" dirty="0">
                          <a:solidFill>
                            <a:srgbClr val="00B0F0"/>
                          </a:solidFill>
                          <a:effectLst/>
                          <a:latin typeface="Times New Roman" panose="02020603050405020304" pitchFamily="18" charset="0"/>
                          <a:cs typeface="Times New Roman" panose="02020603050405020304" pitchFamily="18" charset="0"/>
                        </a:rPr>
                        <a:t>∎</a:t>
                      </a:r>
                    </a:p>
                  </a:txBody>
                  <a:tcPr marL="47625" marR="47625" marT="47625" marB="47625">
                    <a:lnL w="12700" cap="flat" cmpd="sng" algn="ctr">
                      <a:solidFill>
                        <a:srgbClr val="D82F0A"/>
                      </a:solidFill>
                      <a:prstDash val="solid"/>
                      <a:round/>
                      <a:headEnd type="none" w="med" len="med"/>
                      <a:tailEnd type="none" w="med" len="med"/>
                    </a:lnL>
                    <a:lnR w="12700" cap="flat" cmpd="sng" algn="ctr">
                      <a:solidFill>
                        <a:srgbClr val="D82F0A"/>
                      </a:solidFill>
                      <a:prstDash val="solid"/>
                      <a:round/>
                      <a:headEnd type="none" w="med" len="med"/>
                      <a:tailEnd type="none" w="med" len="med"/>
                    </a:lnR>
                    <a:lnT w="12700" cap="flat" cmpd="sng" algn="ctr">
                      <a:solidFill>
                        <a:srgbClr val="D82F0A"/>
                      </a:solidFill>
                      <a:prstDash val="solid"/>
                      <a:round/>
                      <a:headEnd type="none" w="med" len="med"/>
                      <a:tailEnd type="none" w="med" len="med"/>
                    </a:lnT>
                    <a:lnB w="12700" cap="flat" cmpd="sng" algn="ctr">
                      <a:solidFill>
                        <a:srgbClr val="D82F0A"/>
                      </a:solidFill>
                      <a:prstDash val="solid"/>
                      <a:round/>
                      <a:headEnd type="none" w="med" len="med"/>
                      <a:tailEnd type="none" w="med" len="med"/>
                    </a:lnB>
                    <a:solidFill>
                      <a:srgbClr val="FF7C80"/>
                    </a:solidFill>
                  </a:tcPr>
                </a:tc>
                <a:tc>
                  <a:txBody>
                    <a:bodyPr/>
                    <a:lstStyle/>
                    <a:p>
                      <a:pPr algn="ctr" fontAlgn="t"/>
                      <a:r>
                        <a:rPr lang="en-US" sz="3600" dirty="0" err="1">
                          <a:effectLst/>
                          <a:latin typeface="Times New Roman" panose="02020603050405020304" pitchFamily="18" charset="0"/>
                          <a:cs typeface="Times New Roman" panose="02020603050405020304" pitchFamily="18" charset="0"/>
                        </a:rPr>
                        <a:t>hội</a:t>
                      </a:r>
                      <a:r>
                        <a:rPr lang="en-US" sz="3600" dirty="0">
                          <a:effectLst/>
                          <a:latin typeface="Times New Roman" panose="02020603050405020304" pitchFamily="18" charset="0"/>
                          <a:cs typeface="Times New Roman" panose="02020603050405020304" pitchFamily="18" charset="0"/>
                        </a:rPr>
                        <a:t> </a:t>
                      </a:r>
                      <a:r>
                        <a:rPr lang="en-US" sz="3600" dirty="0">
                          <a:solidFill>
                            <a:srgbClr val="00B0F0"/>
                          </a:solidFill>
                          <a:effectLst/>
                          <a:latin typeface="Times New Roman" panose="02020603050405020304" pitchFamily="18" charset="0"/>
                          <a:cs typeface="Times New Roman" panose="02020603050405020304" pitchFamily="18" charset="0"/>
                        </a:rPr>
                        <a:t>∎</a:t>
                      </a:r>
                    </a:p>
                  </a:txBody>
                  <a:tcPr marL="47625" marR="47625" marT="47625" marB="47625">
                    <a:lnL w="12700" cap="flat" cmpd="sng" algn="ctr">
                      <a:solidFill>
                        <a:srgbClr val="D82F0A"/>
                      </a:solidFill>
                      <a:prstDash val="solid"/>
                      <a:round/>
                      <a:headEnd type="none" w="med" len="med"/>
                      <a:tailEnd type="none" w="med" len="med"/>
                    </a:lnL>
                    <a:lnR w="12700" cap="flat" cmpd="sng" algn="ctr">
                      <a:solidFill>
                        <a:srgbClr val="D82F0A"/>
                      </a:solidFill>
                      <a:prstDash val="solid"/>
                      <a:round/>
                      <a:headEnd type="none" w="med" len="med"/>
                      <a:tailEnd type="none" w="med" len="med"/>
                    </a:lnR>
                    <a:lnT w="12700" cap="flat" cmpd="sng" algn="ctr">
                      <a:solidFill>
                        <a:srgbClr val="D82F0A"/>
                      </a:solidFill>
                      <a:prstDash val="solid"/>
                      <a:round/>
                      <a:headEnd type="none" w="med" len="med"/>
                      <a:tailEnd type="none" w="med" len="med"/>
                    </a:lnT>
                    <a:lnB w="12700" cap="flat" cmpd="sng" algn="ctr">
                      <a:solidFill>
                        <a:srgbClr val="D82F0A"/>
                      </a:solidFill>
                      <a:prstDash val="solid"/>
                      <a:round/>
                      <a:headEnd type="none" w="med" len="med"/>
                      <a:tailEnd type="none" w="med" len="med"/>
                    </a:lnB>
                    <a:solidFill>
                      <a:srgbClr val="FF7C80"/>
                    </a:solidFill>
                  </a:tcPr>
                </a:tc>
                <a:tc>
                  <a:txBody>
                    <a:bodyPr/>
                    <a:lstStyle/>
                    <a:p>
                      <a:pPr algn="ctr" fontAlgn="t"/>
                      <a:r>
                        <a:rPr lang="en-US" sz="3600" dirty="0" err="1">
                          <a:effectLst/>
                          <a:latin typeface="Times New Roman" panose="02020603050405020304" pitchFamily="18" charset="0"/>
                          <a:cs typeface="Times New Roman" panose="02020603050405020304" pitchFamily="18" charset="0"/>
                        </a:rPr>
                        <a:t>viện</a:t>
                      </a:r>
                      <a:r>
                        <a:rPr lang="en-US" sz="3600" dirty="0">
                          <a:effectLst/>
                          <a:latin typeface="Times New Roman" panose="02020603050405020304" pitchFamily="18" charset="0"/>
                          <a:cs typeface="Times New Roman" panose="02020603050405020304" pitchFamily="18" charset="0"/>
                        </a:rPr>
                        <a:t> </a:t>
                      </a:r>
                      <a:r>
                        <a:rPr lang="en-US" sz="3600" dirty="0">
                          <a:solidFill>
                            <a:srgbClr val="00B0F0"/>
                          </a:solidFill>
                          <a:effectLst/>
                          <a:latin typeface="Times New Roman" panose="02020603050405020304" pitchFamily="18" charset="0"/>
                          <a:cs typeface="Times New Roman" panose="02020603050405020304" pitchFamily="18" charset="0"/>
                        </a:rPr>
                        <a:t>∎</a:t>
                      </a:r>
                    </a:p>
                  </a:txBody>
                  <a:tcPr marL="47625" marR="47625" marT="47625" marB="47625">
                    <a:lnL w="12700" cap="flat" cmpd="sng" algn="ctr">
                      <a:solidFill>
                        <a:srgbClr val="D82F0A"/>
                      </a:solidFill>
                      <a:prstDash val="solid"/>
                      <a:round/>
                      <a:headEnd type="none" w="med" len="med"/>
                      <a:tailEnd type="none" w="med" len="med"/>
                    </a:lnL>
                    <a:lnR w="12700" cap="flat" cmpd="sng" algn="ctr">
                      <a:solidFill>
                        <a:srgbClr val="D82F0A"/>
                      </a:solidFill>
                      <a:prstDash val="solid"/>
                      <a:round/>
                      <a:headEnd type="none" w="med" len="med"/>
                      <a:tailEnd type="none" w="med" len="med"/>
                    </a:lnR>
                    <a:lnT w="12700" cap="flat" cmpd="sng" algn="ctr">
                      <a:solidFill>
                        <a:srgbClr val="D82F0A"/>
                      </a:solidFill>
                      <a:prstDash val="solid"/>
                      <a:round/>
                      <a:headEnd type="none" w="med" len="med"/>
                      <a:tailEnd type="none" w="med" len="med"/>
                    </a:lnT>
                    <a:lnB w="12700" cap="flat" cmpd="sng" algn="ctr">
                      <a:solidFill>
                        <a:srgbClr val="D82F0A"/>
                      </a:solidFill>
                      <a:prstDash val="solid"/>
                      <a:round/>
                      <a:headEnd type="none" w="med" len="med"/>
                      <a:tailEnd type="none" w="med" len="med"/>
                    </a:lnB>
                    <a:solidFill>
                      <a:srgbClr val="FF7C80"/>
                    </a:solidFill>
                  </a:tcPr>
                </a:tc>
                <a:tc>
                  <a:txBody>
                    <a:bodyPr/>
                    <a:lstStyle/>
                    <a:p>
                      <a:pPr algn="ctr" fontAlgn="t"/>
                      <a:r>
                        <a:rPr lang="en-US" sz="3600" dirty="0">
                          <a:solidFill>
                            <a:srgbClr val="00B0F0"/>
                          </a:solidFill>
                          <a:effectLst/>
                          <a:latin typeface="Times New Roman" panose="02020603050405020304" pitchFamily="18" charset="0"/>
                          <a:cs typeface="Times New Roman" panose="02020603050405020304" pitchFamily="18" charset="0"/>
                        </a:rPr>
                        <a:t>∎</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nổi</a:t>
                      </a:r>
                      <a:endParaRPr lang="en-US" sz="36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D82F0A"/>
                      </a:solidFill>
                      <a:prstDash val="solid"/>
                      <a:round/>
                      <a:headEnd type="none" w="med" len="med"/>
                      <a:tailEnd type="none" w="med" len="med"/>
                    </a:lnL>
                    <a:lnR w="12700" cap="flat" cmpd="sng" algn="ctr">
                      <a:solidFill>
                        <a:srgbClr val="D82F0A"/>
                      </a:solidFill>
                      <a:prstDash val="solid"/>
                      <a:round/>
                      <a:headEnd type="none" w="med" len="med"/>
                      <a:tailEnd type="none" w="med" len="med"/>
                    </a:lnR>
                    <a:lnT w="12700" cap="flat" cmpd="sng" algn="ctr">
                      <a:solidFill>
                        <a:srgbClr val="D82F0A"/>
                      </a:solidFill>
                      <a:prstDash val="solid"/>
                      <a:round/>
                      <a:headEnd type="none" w="med" len="med"/>
                      <a:tailEnd type="none" w="med" len="med"/>
                    </a:lnT>
                    <a:lnB w="12700" cap="flat" cmpd="sng" algn="ctr">
                      <a:solidFill>
                        <a:srgbClr val="D82F0A"/>
                      </a:solidFill>
                      <a:prstDash val="solid"/>
                      <a:round/>
                      <a:headEnd type="none" w="med" len="med"/>
                      <a:tailEnd type="none" w="med" len="med"/>
                    </a:lnB>
                    <a:solidFill>
                      <a:srgbClr val="FF7C80"/>
                    </a:solidFill>
                  </a:tcPr>
                </a:tc>
                <a:extLst>
                  <a:ext uri="{0D108BD9-81ED-4DB2-BD59-A6C34878D82A}">
                    <a16:rowId xmlns:a16="http://schemas.microsoft.com/office/drawing/2014/main" xmlns="" val="279029886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281593215"/>
              </p:ext>
            </p:extLst>
          </p:nvPr>
        </p:nvGraphicFramePr>
        <p:xfrm>
          <a:off x="1665335" y="5568762"/>
          <a:ext cx="13178583" cy="1287780"/>
        </p:xfrm>
        <a:graphic>
          <a:graphicData uri="http://schemas.openxmlformats.org/drawingml/2006/table">
            <a:tbl>
              <a:tblPr/>
              <a:tblGrid>
                <a:gridCol w="2474950">
                  <a:extLst>
                    <a:ext uri="{9D8B030D-6E8A-4147-A177-3AD203B41FA5}">
                      <a16:colId xmlns:a16="http://schemas.microsoft.com/office/drawing/2014/main" xmlns="" val="4253373799"/>
                    </a:ext>
                  </a:extLst>
                </a:gridCol>
                <a:gridCol w="2432645">
                  <a:extLst>
                    <a:ext uri="{9D8B030D-6E8A-4147-A177-3AD203B41FA5}">
                      <a16:colId xmlns:a16="http://schemas.microsoft.com/office/drawing/2014/main" xmlns="" val="3764083892"/>
                    </a:ext>
                  </a:extLst>
                </a:gridCol>
                <a:gridCol w="1924961">
                  <a:extLst>
                    <a:ext uri="{9D8B030D-6E8A-4147-A177-3AD203B41FA5}">
                      <a16:colId xmlns:a16="http://schemas.microsoft.com/office/drawing/2014/main" xmlns="" val="2109670454"/>
                    </a:ext>
                  </a:extLst>
                </a:gridCol>
                <a:gridCol w="1924961">
                  <a:extLst>
                    <a:ext uri="{9D8B030D-6E8A-4147-A177-3AD203B41FA5}">
                      <a16:colId xmlns:a16="http://schemas.microsoft.com/office/drawing/2014/main" xmlns="" val="2215549397"/>
                    </a:ext>
                  </a:extLst>
                </a:gridCol>
                <a:gridCol w="2221110">
                  <a:extLst>
                    <a:ext uri="{9D8B030D-6E8A-4147-A177-3AD203B41FA5}">
                      <a16:colId xmlns:a16="http://schemas.microsoft.com/office/drawing/2014/main" xmlns="" val="1636172531"/>
                    </a:ext>
                  </a:extLst>
                </a:gridCol>
                <a:gridCol w="2199956">
                  <a:extLst>
                    <a:ext uri="{9D8B030D-6E8A-4147-A177-3AD203B41FA5}">
                      <a16:colId xmlns:a16="http://schemas.microsoft.com/office/drawing/2014/main" xmlns="" val="2811954846"/>
                    </a:ext>
                  </a:extLst>
                </a:gridCol>
              </a:tblGrid>
              <a:tr h="144145">
                <a:tc>
                  <a:txBody>
                    <a:bodyPr/>
                    <a:lstStyle/>
                    <a:p>
                      <a:pPr algn="ctr" fontAlgn="t"/>
                      <a:r>
                        <a:rPr lang="en-US" sz="3600" b="1" i="1" dirty="0" err="1">
                          <a:effectLst/>
                          <a:latin typeface="Times New Roman" panose="02020603050405020304" pitchFamily="18" charset="0"/>
                          <a:cs typeface="Times New Roman" panose="02020603050405020304" pitchFamily="18" charset="0"/>
                        </a:rPr>
                        <a:t>trú</a:t>
                      </a:r>
                      <a:r>
                        <a:rPr lang="en-US" sz="3600" b="1" i="1" dirty="0">
                          <a:effectLst/>
                          <a:latin typeface="Times New Roman" panose="02020603050405020304" pitchFamily="18" charset="0"/>
                          <a:cs typeface="Times New Roman" panose="02020603050405020304" pitchFamily="18" charset="0"/>
                        </a:rPr>
                        <a:t>/</a:t>
                      </a:r>
                      <a:r>
                        <a:rPr lang="en-US" sz="3600" b="1" i="1" dirty="0" err="1">
                          <a:effectLst/>
                          <a:latin typeface="Times New Roman" panose="02020603050405020304" pitchFamily="18" charset="0"/>
                          <a:cs typeface="Times New Roman" panose="02020603050405020304" pitchFamily="18" charset="0"/>
                        </a:rPr>
                        <a:t>chú</a:t>
                      </a:r>
                      <a:endParaRPr lang="en-US" sz="36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6097BD"/>
                      </a:solidFill>
                      <a:prstDash val="solid"/>
                      <a:round/>
                      <a:headEnd type="none" w="med" len="med"/>
                      <a:tailEnd type="none" w="med" len="med"/>
                    </a:lnL>
                    <a:lnR w="12700" cap="flat" cmpd="sng" algn="ctr">
                      <a:solidFill>
                        <a:srgbClr val="6097BD"/>
                      </a:solidFill>
                      <a:prstDash val="solid"/>
                      <a:round/>
                      <a:headEnd type="none" w="med" len="med"/>
                      <a:tailEnd type="none" w="med" len="med"/>
                    </a:lnR>
                    <a:lnT w="12700" cap="flat" cmpd="sng" algn="ctr">
                      <a:solidFill>
                        <a:srgbClr val="6097BD"/>
                      </a:solidFill>
                      <a:prstDash val="solid"/>
                      <a:round/>
                      <a:headEnd type="none" w="med" len="med"/>
                      <a:tailEnd type="none" w="med" len="med"/>
                    </a:lnT>
                    <a:lnB w="12700" cap="flat" cmpd="sng" algn="ctr">
                      <a:solidFill>
                        <a:srgbClr val="6097BD"/>
                      </a:solidFill>
                      <a:prstDash val="solid"/>
                      <a:round/>
                      <a:headEnd type="none" w="med" len="med"/>
                      <a:tailEnd type="none" w="med" len="med"/>
                    </a:lnB>
                    <a:solidFill>
                      <a:srgbClr val="FFFFFF"/>
                    </a:solidFill>
                  </a:tcPr>
                </a:tc>
                <a:tc>
                  <a:txBody>
                    <a:bodyPr/>
                    <a:lstStyle/>
                    <a:p>
                      <a:pPr algn="ctr" fontAlgn="t"/>
                      <a:r>
                        <a:rPr lang="en-US" sz="3600" b="1" i="1" dirty="0" err="1">
                          <a:effectLst/>
                          <a:latin typeface="Times New Roman" panose="02020603050405020304" pitchFamily="18" charset="0"/>
                          <a:cs typeface="Times New Roman" panose="02020603050405020304" pitchFamily="18" charset="0"/>
                        </a:rPr>
                        <a:t>trú</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ẩn</a:t>
                      </a:r>
                      <a:endParaRPr lang="en-US" sz="36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6097BD"/>
                      </a:solidFill>
                      <a:prstDash val="solid"/>
                      <a:round/>
                      <a:headEnd type="none" w="med" len="med"/>
                      <a:tailEnd type="none" w="med" len="med"/>
                    </a:lnL>
                    <a:lnR w="12700" cap="flat" cmpd="sng" algn="ctr">
                      <a:solidFill>
                        <a:srgbClr val="6097BD"/>
                      </a:solidFill>
                      <a:prstDash val="solid"/>
                      <a:round/>
                      <a:headEnd type="none" w="med" len="med"/>
                      <a:tailEnd type="none" w="med" len="med"/>
                    </a:lnR>
                    <a:lnT w="12700" cap="flat" cmpd="sng" algn="ctr">
                      <a:solidFill>
                        <a:srgbClr val="6097BD"/>
                      </a:solidFill>
                      <a:prstDash val="solid"/>
                      <a:round/>
                      <a:headEnd type="none" w="med" len="med"/>
                      <a:tailEnd type="none" w="med" len="med"/>
                    </a:lnT>
                    <a:lnB w="12700" cap="flat" cmpd="sng" algn="ctr">
                      <a:solidFill>
                        <a:srgbClr val="6097BD"/>
                      </a:solidFill>
                      <a:prstDash val="solid"/>
                      <a:round/>
                      <a:headEnd type="none" w="med" len="med"/>
                      <a:tailEnd type="none" w="med" len="med"/>
                    </a:lnB>
                    <a:solidFill>
                      <a:srgbClr val="FFFFFF"/>
                    </a:solidFill>
                  </a:tcPr>
                </a:tc>
                <a:tc>
                  <a:txBody>
                    <a:bodyPr/>
                    <a:lstStyle/>
                    <a:p>
                      <a:pPr algn="ctr" fontAlgn="t"/>
                      <a:r>
                        <a:rPr lang="en-US" sz="3600" b="1" i="1" dirty="0" err="1">
                          <a:effectLst/>
                          <a:latin typeface="Times New Roman" panose="02020603050405020304" pitchFamily="18" charset="0"/>
                          <a:cs typeface="Times New Roman" panose="02020603050405020304" pitchFamily="18" charset="0"/>
                        </a:rPr>
                        <a:t>chú</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trọng</a:t>
                      </a:r>
                      <a:endParaRPr lang="en-US" sz="36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6097BD"/>
                      </a:solidFill>
                      <a:prstDash val="solid"/>
                      <a:round/>
                      <a:headEnd type="none" w="med" len="med"/>
                      <a:tailEnd type="none" w="med" len="med"/>
                    </a:lnL>
                    <a:lnR w="12700" cap="flat" cmpd="sng" algn="ctr">
                      <a:solidFill>
                        <a:srgbClr val="6097BD"/>
                      </a:solidFill>
                      <a:prstDash val="solid"/>
                      <a:round/>
                      <a:headEnd type="none" w="med" len="med"/>
                      <a:tailEnd type="none" w="med" len="med"/>
                    </a:lnR>
                    <a:lnT w="12700" cap="flat" cmpd="sng" algn="ctr">
                      <a:solidFill>
                        <a:srgbClr val="6097BD"/>
                      </a:solidFill>
                      <a:prstDash val="solid"/>
                      <a:round/>
                      <a:headEnd type="none" w="med" len="med"/>
                      <a:tailEnd type="none" w="med" len="med"/>
                    </a:lnT>
                    <a:lnB w="12700" cap="flat" cmpd="sng" algn="ctr">
                      <a:solidFill>
                        <a:srgbClr val="6097BD"/>
                      </a:solidFill>
                      <a:prstDash val="solid"/>
                      <a:round/>
                      <a:headEnd type="none" w="med" len="med"/>
                      <a:tailEnd type="none" w="med" len="med"/>
                    </a:lnB>
                    <a:solidFill>
                      <a:srgbClr val="FFFFFF"/>
                    </a:solidFill>
                  </a:tcPr>
                </a:tc>
                <a:tc>
                  <a:txBody>
                    <a:bodyPr/>
                    <a:lstStyle/>
                    <a:p>
                      <a:pPr algn="ctr" fontAlgn="t"/>
                      <a:r>
                        <a:rPr lang="en-US" sz="3600" b="1" i="1" dirty="0" err="1">
                          <a:effectLst/>
                          <a:latin typeface="Times New Roman" panose="02020603050405020304" pitchFamily="18" charset="0"/>
                          <a:cs typeface="Times New Roman" panose="02020603050405020304" pitchFamily="18" charset="0"/>
                        </a:rPr>
                        <a:t>chú</a:t>
                      </a:r>
                      <a:r>
                        <a:rPr lang="en-US" sz="3600" dirty="0">
                          <a:effectLst/>
                          <a:latin typeface="Times New Roman" panose="02020603050405020304" pitchFamily="18" charset="0"/>
                          <a:cs typeface="Times New Roman" panose="02020603050405020304" pitchFamily="18" charset="0"/>
                        </a:rPr>
                        <a:t> ý</a:t>
                      </a:r>
                    </a:p>
                  </a:txBody>
                  <a:tcPr marL="47625" marR="47625" marT="47625" marB="47625">
                    <a:lnL w="12700" cap="flat" cmpd="sng" algn="ctr">
                      <a:solidFill>
                        <a:srgbClr val="6097BD"/>
                      </a:solidFill>
                      <a:prstDash val="solid"/>
                      <a:round/>
                      <a:headEnd type="none" w="med" len="med"/>
                      <a:tailEnd type="none" w="med" len="med"/>
                    </a:lnL>
                    <a:lnR w="12700" cap="flat" cmpd="sng" algn="ctr">
                      <a:solidFill>
                        <a:srgbClr val="6097BD"/>
                      </a:solidFill>
                      <a:prstDash val="solid"/>
                      <a:round/>
                      <a:headEnd type="none" w="med" len="med"/>
                      <a:tailEnd type="none" w="med" len="med"/>
                    </a:lnR>
                    <a:lnT w="12700" cap="flat" cmpd="sng" algn="ctr">
                      <a:solidFill>
                        <a:srgbClr val="6097BD"/>
                      </a:solidFill>
                      <a:prstDash val="solid"/>
                      <a:round/>
                      <a:headEnd type="none" w="med" len="med"/>
                      <a:tailEnd type="none" w="med" len="med"/>
                    </a:lnT>
                    <a:lnB w="12700" cap="flat" cmpd="sng" algn="ctr">
                      <a:solidFill>
                        <a:srgbClr val="6097BD"/>
                      </a:solidFill>
                      <a:prstDash val="solid"/>
                      <a:round/>
                      <a:headEnd type="none" w="med" len="med"/>
                      <a:tailEnd type="none" w="med" len="med"/>
                    </a:lnB>
                    <a:solidFill>
                      <a:srgbClr val="FFFFFF"/>
                    </a:solidFill>
                  </a:tcPr>
                </a:tc>
                <a:tc>
                  <a:txBody>
                    <a:bodyPr/>
                    <a:lstStyle/>
                    <a:p>
                      <a:pPr algn="ctr" fontAlgn="t"/>
                      <a:r>
                        <a:rPr lang="en-US" sz="3600">
                          <a:effectLst/>
                          <a:latin typeface="Times New Roman" panose="02020603050405020304" pitchFamily="18" charset="0"/>
                          <a:cs typeface="Times New Roman" panose="02020603050405020304" pitchFamily="18" charset="0"/>
                        </a:rPr>
                        <a:t>chăm </a:t>
                      </a:r>
                      <a:r>
                        <a:rPr lang="en-US" sz="3600" b="1" i="1">
                          <a:effectLst/>
                          <a:latin typeface="Times New Roman" panose="02020603050405020304" pitchFamily="18" charset="0"/>
                          <a:cs typeface="Times New Roman" panose="02020603050405020304" pitchFamily="18" charset="0"/>
                        </a:rPr>
                        <a:t>chú</a:t>
                      </a:r>
                      <a:endParaRPr lang="en-US" sz="360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6097BD"/>
                      </a:solidFill>
                      <a:prstDash val="solid"/>
                      <a:round/>
                      <a:headEnd type="none" w="med" len="med"/>
                      <a:tailEnd type="none" w="med" len="med"/>
                    </a:lnL>
                    <a:lnR w="12700" cap="flat" cmpd="sng" algn="ctr">
                      <a:solidFill>
                        <a:srgbClr val="6097BD"/>
                      </a:solidFill>
                      <a:prstDash val="solid"/>
                      <a:round/>
                      <a:headEnd type="none" w="med" len="med"/>
                      <a:tailEnd type="none" w="med" len="med"/>
                    </a:lnR>
                    <a:lnT w="12700" cap="flat" cmpd="sng" algn="ctr">
                      <a:solidFill>
                        <a:srgbClr val="6097BD"/>
                      </a:solidFill>
                      <a:prstDash val="solid"/>
                      <a:round/>
                      <a:headEnd type="none" w="med" len="med"/>
                      <a:tailEnd type="none" w="med" len="med"/>
                    </a:lnT>
                    <a:lnB w="12700" cap="flat" cmpd="sng" algn="ctr">
                      <a:solidFill>
                        <a:srgbClr val="6097BD"/>
                      </a:solidFill>
                      <a:prstDash val="solid"/>
                      <a:round/>
                      <a:headEnd type="none" w="med" len="med"/>
                      <a:tailEnd type="none" w="med" len="med"/>
                    </a:lnB>
                    <a:solidFill>
                      <a:srgbClr val="FFFFFF"/>
                    </a:solidFill>
                  </a:tcPr>
                </a:tc>
                <a:tc>
                  <a:txBody>
                    <a:bodyPr/>
                    <a:lstStyle/>
                    <a:p>
                      <a:pPr algn="ctr" fontAlgn="t"/>
                      <a:r>
                        <a:rPr lang="en-US" sz="3600" dirty="0" err="1">
                          <a:effectLst/>
                          <a:latin typeface="Times New Roman" panose="02020603050405020304" pitchFamily="18" charset="0"/>
                          <a:cs typeface="Times New Roman" panose="02020603050405020304" pitchFamily="18" charset="0"/>
                        </a:rPr>
                        <a:t>cô</a:t>
                      </a:r>
                      <a:r>
                        <a:rPr lang="en-US" sz="3600" dirty="0">
                          <a:effectLst/>
                          <a:latin typeface="Times New Roman" panose="02020603050405020304" pitchFamily="18" charset="0"/>
                          <a:cs typeface="Times New Roman" panose="02020603050405020304" pitchFamily="18" charset="0"/>
                        </a:rPr>
                        <a:t> </a:t>
                      </a:r>
                      <a:r>
                        <a:rPr lang="en-US" sz="3600" b="1" i="1" dirty="0" err="1">
                          <a:effectLst/>
                          <a:latin typeface="Times New Roman" panose="02020603050405020304" pitchFamily="18" charset="0"/>
                          <a:cs typeface="Times New Roman" panose="02020603050405020304" pitchFamily="18" charset="0"/>
                        </a:rPr>
                        <a:t>chú</a:t>
                      </a:r>
                      <a:endParaRPr lang="en-US" sz="36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6097BD"/>
                      </a:solidFill>
                      <a:prstDash val="solid"/>
                      <a:round/>
                      <a:headEnd type="none" w="med" len="med"/>
                      <a:tailEnd type="none" w="med" len="med"/>
                    </a:lnL>
                    <a:lnR w="12700" cap="flat" cmpd="sng" algn="ctr">
                      <a:solidFill>
                        <a:srgbClr val="6097BD"/>
                      </a:solidFill>
                      <a:prstDash val="solid"/>
                      <a:round/>
                      <a:headEnd type="none" w="med" len="med"/>
                      <a:tailEnd type="none" w="med" len="med"/>
                    </a:lnR>
                    <a:lnT w="12700" cap="flat" cmpd="sng" algn="ctr">
                      <a:solidFill>
                        <a:srgbClr val="6097BD"/>
                      </a:solidFill>
                      <a:prstDash val="solid"/>
                      <a:round/>
                      <a:headEnd type="none" w="med" len="med"/>
                      <a:tailEnd type="none" w="med" len="med"/>
                    </a:lnT>
                    <a:lnB w="12700" cap="flat" cmpd="sng" algn="ctr">
                      <a:solidFill>
                        <a:srgbClr val="6097BD"/>
                      </a:solidFill>
                      <a:prstDash val="solid"/>
                      <a:round/>
                      <a:headEnd type="none" w="med" len="med"/>
                      <a:tailEnd type="none" w="med" len="med"/>
                    </a:lnB>
                    <a:solidFill>
                      <a:srgbClr val="FFFFFF"/>
                    </a:solidFill>
                  </a:tcPr>
                </a:tc>
                <a:extLst>
                  <a:ext uri="{0D108BD9-81ED-4DB2-BD59-A6C34878D82A}">
                    <a16:rowId xmlns:a16="http://schemas.microsoft.com/office/drawing/2014/main" xmlns="" val="1773289201"/>
                  </a:ext>
                </a:extLst>
              </a:tr>
              <a:tr h="144145">
                <a:tc>
                  <a:txBody>
                    <a:bodyPr/>
                    <a:lstStyle/>
                    <a:p>
                      <a:pPr algn="ctr" fontAlgn="t"/>
                      <a:r>
                        <a:rPr lang="en-US" sz="3600" b="1" i="1">
                          <a:effectLst/>
                          <a:latin typeface="Times New Roman" panose="02020603050405020304" pitchFamily="18" charset="0"/>
                          <a:cs typeface="Times New Roman" panose="02020603050405020304" pitchFamily="18" charset="0"/>
                        </a:rPr>
                        <a:t>trợ/chợ</a:t>
                      </a:r>
                      <a:endParaRPr lang="en-US" sz="360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6097BD"/>
                      </a:solidFill>
                      <a:prstDash val="solid"/>
                      <a:round/>
                      <a:headEnd type="none" w="med" len="med"/>
                      <a:tailEnd type="none" w="med" len="med"/>
                    </a:lnL>
                    <a:lnR w="12700" cap="flat" cmpd="sng" algn="ctr">
                      <a:solidFill>
                        <a:srgbClr val="6097BD"/>
                      </a:solidFill>
                      <a:prstDash val="solid"/>
                      <a:round/>
                      <a:headEnd type="none" w="med" len="med"/>
                      <a:tailEnd type="none" w="med" len="med"/>
                    </a:lnR>
                    <a:lnT w="12700" cap="flat" cmpd="sng" algn="ctr">
                      <a:solidFill>
                        <a:srgbClr val="6097BD"/>
                      </a:solidFill>
                      <a:prstDash val="solid"/>
                      <a:round/>
                      <a:headEnd type="none" w="med" len="med"/>
                      <a:tailEnd type="none" w="med" len="med"/>
                    </a:lnT>
                    <a:lnB w="12700" cap="flat" cmpd="sng" algn="ctr">
                      <a:solidFill>
                        <a:srgbClr val="6097BD"/>
                      </a:solidFill>
                      <a:prstDash val="solid"/>
                      <a:round/>
                      <a:headEnd type="none" w="med" len="med"/>
                      <a:tailEnd type="none" w="med" len="med"/>
                    </a:lnB>
                    <a:solidFill>
                      <a:srgbClr val="FFFFFF"/>
                    </a:solidFill>
                  </a:tcPr>
                </a:tc>
                <a:tc>
                  <a:txBody>
                    <a:bodyPr/>
                    <a:lstStyle/>
                    <a:p>
                      <a:pPr algn="ctr" fontAlgn="t"/>
                      <a:r>
                        <a:rPr lang="en-US" sz="3600" b="1" i="1">
                          <a:effectLst/>
                          <a:latin typeface="Times New Roman" panose="02020603050405020304" pitchFamily="18" charset="0"/>
                          <a:cs typeface="Times New Roman" panose="02020603050405020304" pitchFamily="18" charset="0"/>
                        </a:rPr>
                        <a:t>trợ</a:t>
                      </a:r>
                      <a:r>
                        <a:rPr lang="en-US" sz="3600">
                          <a:effectLst/>
                          <a:latin typeface="Times New Roman" panose="02020603050405020304" pitchFamily="18" charset="0"/>
                          <a:cs typeface="Times New Roman" panose="02020603050405020304" pitchFamily="18" charset="0"/>
                        </a:rPr>
                        <a:t> giúp</a:t>
                      </a:r>
                    </a:p>
                  </a:txBody>
                  <a:tcPr marL="47625" marR="47625" marT="47625" marB="47625">
                    <a:lnL w="12700" cap="flat" cmpd="sng" algn="ctr">
                      <a:solidFill>
                        <a:srgbClr val="6097BD"/>
                      </a:solidFill>
                      <a:prstDash val="solid"/>
                      <a:round/>
                      <a:headEnd type="none" w="med" len="med"/>
                      <a:tailEnd type="none" w="med" len="med"/>
                    </a:lnL>
                    <a:lnR w="12700" cap="flat" cmpd="sng" algn="ctr">
                      <a:solidFill>
                        <a:srgbClr val="6097BD"/>
                      </a:solidFill>
                      <a:prstDash val="solid"/>
                      <a:round/>
                      <a:headEnd type="none" w="med" len="med"/>
                      <a:tailEnd type="none" w="med" len="med"/>
                    </a:lnR>
                    <a:lnT w="12700" cap="flat" cmpd="sng" algn="ctr">
                      <a:solidFill>
                        <a:srgbClr val="6097BD"/>
                      </a:solidFill>
                      <a:prstDash val="solid"/>
                      <a:round/>
                      <a:headEnd type="none" w="med" len="med"/>
                      <a:tailEnd type="none" w="med" len="med"/>
                    </a:lnT>
                    <a:lnB w="12700" cap="flat" cmpd="sng" algn="ctr">
                      <a:solidFill>
                        <a:srgbClr val="6097BD"/>
                      </a:solidFill>
                      <a:prstDash val="solid"/>
                      <a:round/>
                      <a:headEnd type="none" w="med" len="med"/>
                      <a:tailEnd type="none" w="med" len="med"/>
                    </a:lnB>
                    <a:solidFill>
                      <a:srgbClr val="FFFFFF"/>
                    </a:solidFill>
                  </a:tcPr>
                </a:tc>
                <a:tc>
                  <a:txBody>
                    <a:bodyPr/>
                    <a:lstStyle/>
                    <a:p>
                      <a:pPr algn="ctr" fontAlgn="t"/>
                      <a:r>
                        <a:rPr lang="en-US" sz="3600">
                          <a:effectLst/>
                          <a:latin typeface="Times New Roman" panose="02020603050405020304" pitchFamily="18" charset="0"/>
                          <a:cs typeface="Times New Roman" panose="02020603050405020304" pitchFamily="18" charset="0"/>
                        </a:rPr>
                        <a:t>hỗ </a:t>
                      </a:r>
                      <a:r>
                        <a:rPr lang="en-US" sz="3600" b="1" i="1">
                          <a:effectLst/>
                          <a:latin typeface="Times New Roman" panose="02020603050405020304" pitchFamily="18" charset="0"/>
                          <a:cs typeface="Times New Roman" panose="02020603050405020304" pitchFamily="18" charset="0"/>
                        </a:rPr>
                        <a:t>trợ</a:t>
                      </a:r>
                      <a:endParaRPr lang="en-US" sz="360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6097BD"/>
                      </a:solidFill>
                      <a:prstDash val="solid"/>
                      <a:round/>
                      <a:headEnd type="none" w="med" len="med"/>
                      <a:tailEnd type="none" w="med" len="med"/>
                    </a:lnL>
                    <a:lnR w="12700" cap="flat" cmpd="sng" algn="ctr">
                      <a:solidFill>
                        <a:srgbClr val="6097BD"/>
                      </a:solidFill>
                      <a:prstDash val="solid"/>
                      <a:round/>
                      <a:headEnd type="none" w="med" len="med"/>
                      <a:tailEnd type="none" w="med" len="med"/>
                    </a:lnR>
                    <a:lnT w="12700" cap="flat" cmpd="sng" algn="ctr">
                      <a:solidFill>
                        <a:srgbClr val="6097BD"/>
                      </a:solidFill>
                      <a:prstDash val="solid"/>
                      <a:round/>
                      <a:headEnd type="none" w="med" len="med"/>
                      <a:tailEnd type="none" w="med" len="med"/>
                    </a:lnT>
                    <a:lnB w="12700" cap="flat" cmpd="sng" algn="ctr">
                      <a:solidFill>
                        <a:srgbClr val="6097BD"/>
                      </a:solidFill>
                      <a:prstDash val="solid"/>
                      <a:round/>
                      <a:headEnd type="none" w="med" len="med"/>
                      <a:tailEnd type="none" w="med" len="med"/>
                    </a:lnB>
                    <a:solidFill>
                      <a:srgbClr val="FFFFFF"/>
                    </a:solidFill>
                  </a:tcPr>
                </a:tc>
                <a:tc>
                  <a:txBody>
                    <a:bodyPr/>
                    <a:lstStyle/>
                    <a:p>
                      <a:pPr algn="ctr" fontAlgn="t"/>
                      <a:r>
                        <a:rPr lang="en-US" sz="3600" dirty="0" err="1">
                          <a:effectLst/>
                          <a:latin typeface="Times New Roman" panose="02020603050405020304" pitchFamily="18" charset="0"/>
                          <a:cs typeface="Times New Roman" panose="02020603050405020304" pitchFamily="18" charset="0"/>
                        </a:rPr>
                        <a:t>hội</a:t>
                      </a:r>
                      <a:r>
                        <a:rPr lang="en-US" sz="3600" dirty="0">
                          <a:effectLst/>
                          <a:latin typeface="Times New Roman" panose="02020603050405020304" pitchFamily="18" charset="0"/>
                          <a:cs typeface="Times New Roman" panose="02020603050405020304" pitchFamily="18" charset="0"/>
                        </a:rPr>
                        <a:t> </a:t>
                      </a:r>
                      <a:r>
                        <a:rPr lang="en-US" sz="3600" b="1" i="1" dirty="0" err="1">
                          <a:effectLst/>
                          <a:latin typeface="Times New Roman" panose="02020603050405020304" pitchFamily="18" charset="0"/>
                          <a:cs typeface="Times New Roman" panose="02020603050405020304" pitchFamily="18" charset="0"/>
                        </a:rPr>
                        <a:t>chợ</a:t>
                      </a:r>
                      <a:endParaRPr lang="en-US" sz="36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6097BD"/>
                      </a:solidFill>
                      <a:prstDash val="solid"/>
                      <a:round/>
                      <a:headEnd type="none" w="med" len="med"/>
                      <a:tailEnd type="none" w="med" len="med"/>
                    </a:lnL>
                    <a:lnR w="12700" cap="flat" cmpd="sng" algn="ctr">
                      <a:solidFill>
                        <a:srgbClr val="6097BD"/>
                      </a:solidFill>
                      <a:prstDash val="solid"/>
                      <a:round/>
                      <a:headEnd type="none" w="med" len="med"/>
                      <a:tailEnd type="none" w="med" len="med"/>
                    </a:lnR>
                    <a:lnT w="12700" cap="flat" cmpd="sng" algn="ctr">
                      <a:solidFill>
                        <a:srgbClr val="6097BD"/>
                      </a:solidFill>
                      <a:prstDash val="solid"/>
                      <a:round/>
                      <a:headEnd type="none" w="med" len="med"/>
                      <a:tailEnd type="none" w="med" len="med"/>
                    </a:lnT>
                    <a:lnB w="12700" cap="flat" cmpd="sng" algn="ctr">
                      <a:solidFill>
                        <a:srgbClr val="6097BD"/>
                      </a:solidFill>
                      <a:prstDash val="solid"/>
                      <a:round/>
                      <a:headEnd type="none" w="med" len="med"/>
                      <a:tailEnd type="none" w="med" len="med"/>
                    </a:lnB>
                    <a:solidFill>
                      <a:srgbClr val="FFFFFF"/>
                    </a:solidFill>
                  </a:tcPr>
                </a:tc>
                <a:tc>
                  <a:txBody>
                    <a:bodyPr/>
                    <a:lstStyle/>
                    <a:p>
                      <a:pPr algn="ctr" fontAlgn="t"/>
                      <a:r>
                        <a:rPr lang="en-US" sz="3600" dirty="0" err="1">
                          <a:effectLst/>
                          <a:latin typeface="Times New Roman" panose="02020603050405020304" pitchFamily="18" charset="0"/>
                          <a:cs typeface="Times New Roman" panose="02020603050405020304" pitchFamily="18" charset="0"/>
                        </a:rPr>
                        <a:t>viện</a:t>
                      </a:r>
                      <a:r>
                        <a:rPr lang="en-US" sz="3600" dirty="0">
                          <a:effectLst/>
                          <a:latin typeface="Times New Roman" panose="02020603050405020304" pitchFamily="18" charset="0"/>
                          <a:cs typeface="Times New Roman" panose="02020603050405020304" pitchFamily="18" charset="0"/>
                        </a:rPr>
                        <a:t> </a:t>
                      </a:r>
                      <a:r>
                        <a:rPr lang="en-US" sz="3600" b="1" i="1" dirty="0" err="1">
                          <a:effectLst/>
                          <a:latin typeface="Times New Roman" panose="02020603050405020304" pitchFamily="18" charset="0"/>
                          <a:cs typeface="Times New Roman" panose="02020603050405020304" pitchFamily="18" charset="0"/>
                        </a:rPr>
                        <a:t>trợ</a:t>
                      </a:r>
                      <a:endParaRPr lang="en-US" sz="36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6097BD"/>
                      </a:solidFill>
                      <a:prstDash val="solid"/>
                      <a:round/>
                      <a:headEnd type="none" w="med" len="med"/>
                      <a:tailEnd type="none" w="med" len="med"/>
                    </a:lnL>
                    <a:lnR w="12700" cap="flat" cmpd="sng" algn="ctr">
                      <a:solidFill>
                        <a:srgbClr val="6097BD"/>
                      </a:solidFill>
                      <a:prstDash val="solid"/>
                      <a:round/>
                      <a:headEnd type="none" w="med" len="med"/>
                      <a:tailEnd type="none" w="med" len="med"/>
                    </a:lnR>
                    <a:lnT w="12700" cap="flat" cmpd="sng" algn="ctr">
                      <a:solidFill>
                        <a:srgbClr val="6097BD"/>
                      </a:solidFill>
                      <a:prstDash val="solid"/>
                      <a:round/>
                      <a:headEnd type="none" w="med" len="med"/>
                      <a:tailEnd type="none" w="med" len="med"/>
                    </a:lnT>
                    <a:lnB w="12700" cap="flat" cmpd="sng" algn="ctr">
                      <a:solidFill>
                        <a:srgbClr val="6097BD"/>
                      </a:solidFill>
                      <a:prstDash val="solid"/>
                      <a:round/>
                      <a:headEnd type="none" w="med" len="med"/>
                      <a:tailEnd type="none" w="med" len="med"/>
                    </a:lnB>
                    <a:solidFill>
                      <a:srgbClr val="FFFFFF"/>
                    </a:solidFill>
                  </a:tcPr>
                </a:tc>
                <a:tc>
                  <a:txBody>
                    <a:bodyPr/>
                    <a:lstStyle/>
                    <a:p>
                      <a:pPr algn="ctr" fontAlgn="t"/>
                      <a:r>
                        <a:rPr lang="en-US" sz="3600" b="1" i="1" dirty="0" err="1">
                          <a:effectLst/>
                          <a:latin typeface="Times New Roman" panose="02020603050405020304" pitchFamily="18" charset="0"/>
                          <a:cs typeface="Times New Roman" panose="02020603050405020304" pitchFamily="18" charset="0"/>
                        </a:rPr>
                        <a:t>chợ</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nổi</a:t>
                      </a:r>
                      <a:endParaRPr lang="en-US" sz="36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6097BD"/>
                      </a:solidFill>
                      <a:prstDash val="solid"/>
                      <a:round/>
                      <a:headEnd type="none" w="med" len="med"/>
                      <a:tailEnd type="none" w="med" len="med"/>
                    </a:lnL>
                    <a:lnR w="12700" cap="flat" cmpd="sng" algn="ctr">
                      <a:solidFill>
                        <a:srgbClr val="6097BD"/>
                      </a:solidFill>
                      <a:prstDash val="solid"/>
                      <a:round/>
                      <a:headEnd type="none" w="med" len="med"/>
                      <a:tailEnd type="none" w="med" len="med"/>
                    </a:lnR>
                    <a:lnT w="12700" cap="flat" cmpd="sng" algn="ctr">
                      <a:solidFill>
                        <a:srgbClr val="6097BD"/>
                      </a:solidFill>
                      <a:prstDash val="solid"/>
                      <a:round/>
                      <a:headEnd type="none" w="med" len="med"/>
                      <a:tailEnd type="none" w="med" len="med"/>
                    </a:lnT>
                    <a:lnB w="12700" cap="flat" cmpd="sng" algn="ctr">
                      <a:solidFill>
                        <a:srgbClr val="6097BD"/>
                      </a:solidFill>
                      <a:prstDash val="solid"/>
                      <a:round/>
                      <a:headEnd type="none" w="med" len="med"/>
                      <a:tailEnd type="none" w="med" len="med"/>
                    </a:lnB>
                    <a:solidFill>
                      <a:srgbClr val="FFFFFF"/>
                    </a:solidFill>
                  </a:tcPr>
                </a:tc>
                <a:extLst>
                  <a:ext uri="{0D108BD9-81ED-4DB2-BD59-A6C34878D82A}">
                    <a16:rowId xmlns:a16="http://schemas.microsoft.com/office/drawing/2014/main" xmlns="" val="3749839027"/>
                  </a:ext>
                </a:extLst>
              </a:tr>
            </a:tbl>
          </a:graphicData>
        </a:graphic>
      </p:graphicFrame>
    </p:spTree>
    <p:extLst>
      <p:ext uri="{BB962C8B-B14F-4D97-AF65-F5344CB8AC3E}">
        <p14:creationId xmlns:p14="http://schemas.microsoft.com/office/powerpoint/2010/main" val="28075437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50812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23: HAI BÀ TRƯNG (T3)</a:t>
            </a:r>
          </a:p>
        </p:txBody>
      </p:sp>
      <p:sp>
        <p:nvSpPr>
          <p:cNvPr id="2" name="Rectangle 1"/>
          <p:cNvSpPr/>
          <p:nvPr/>
        </p:nvSpPr>
        <p:spPr>
          <a:xfrm>
            <a:off x="4650544" y="2034806"/>
            <a:ext cx="5925091" cy="707886"/>
          </a:xfrm>
          <a:prstGeom prst="rect">
            <a:avLst/>
          </a:prstGeom>
        </p:spPr>
        <p:txBody>
          <a:bodyPr wrap="square">
            <a:spAutoFit/>
          </a:bodyPr>
          <a:lstStyle/>
          <a:p>
            <a:r>
              <a:rPr lang="nl-NL" sz="4000" b="1" dirty="0" smtClean="0">
                <a:solidFill>
                  <a:srgbClr val="0000CC"/>
                </a:solidFill>
                <a:latin typeface="Times New Roman" pitchFamily="18" charset="0"/>
                <a:cs typeface="Times New Roman" pitchFamily="18" charset="0"/>
              </a:rPr>
              <a:t>Làm bài tập a hoặc b.</a:t>
            </a:r>
            <a:endParaRPr lang="vi-VN" sz="4000" b="1" dirty="0">
              <a:solidFill>
                <a:srgbClr val="0000CC"/>
              </a:solidFill>
              <a:latin typeface="Times New Roman" pitchFamily="18" charset="0"/>
              <a:cs typeface="Times New Roman"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4. Luyện tập.</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5" name="Rectangle 4"/>
          <p:cNvSpPr/>
          <p:nvPr/>
        </p:nvSpPr>
        <p:spPr>
          <a:xfrm>
            <a:off x="1693353" y="2873046"/>
            <a:ext cx="5987765" cy="5509200"/>
          </a:xfrm>
          <a:prstGeom prst="rect">
            <a:avLst/>
          </a:prstGeom>
        </p:spPr>
        <p:txBody>
          <a:bodyPr wrap="square">
            <a:spAutoFit/>
          </a:bodyPr>
          <a:lstStyle/>
          <a:p>
            <a:pPr algn="just"/>
            <a:r>
              <a:rPr lang="vi-VN" sz="3200" dirty="0">
                <a:solidFill>
                  <a:srgbClr val="333333"/>
                </a:solidFill>
                <a:latin typeface="Times New Roman" panose="02020603050405020304" pitchFamily="18" charset="0"/>
                <a:cs typeface="Times New Roman" panose="02020603050405020304" pitchFamily="18" charset="0"/>
              </a:rPr>
              <a:t>a. Chọn</a:t>
            </a:r>
            <a:r>
              <a:rPr lang="vi-VN" sz="3200" b="1" i="1" dirty="0">
                <a:solidFill>
                  <a:srgbClr val="333333"/>
                </a:solidFill>
                <a:latin typeface="Times New Roman" panose="02020603050405020304" pitchFamily="18" charset="0"/>
                <a:cs typeface="Times New Roman" panose="02020603050405020304" pitchFamily="18" charset="0"/>
              </a:rPr>
              <a:t> tr</a:t>
            </a:r>
            <a:r>
              <a:rPr lang="vi-VN" sz="3200" dirty="0">
                <a:solidFill>
                  <a:srgbClr val="333333"/>
                </a:solidFill>
                <a:latin typeface="Times New Roman" panose="02020603050405020304" pitchFamily="18" charset="0"/>
                <a:cs typeface="Times New Roman" panose="02020603050405020304" pitchFamily="18" charset="0"/>
              </a:rPr>
              <a:t> hoặc </a:t>
            </a:r>
            <a:r>
              <a:rPr lang="vi-VN" sz="3200" b="1" i="1" dirty="0">
                <a:solidFill>
                  <a:srgbClr val="333333"/>
                </a:solidFill>
                <a:latin typeface="Times New Roman" panose="02020603050405020304" pitchFamily="18" charset="0"/>
                <a:cs typeface="Times New Roman" panose="02020603050405020304" pitchFamily="18" charset="0"/>
              </a:rPr>
              <a:t>ch</a:t>
            </a:r>
            <a:r>
              <a:rPr lang="vi-VN" sz="3200" dirty="0">
                <a:solidFill>
                  <a:srgbClr val="333333"/>
                </a:solidFill>
                <a:latin typeface="Times New Roman" panose="02020603050405020304" pitchFamily="18" charset="0"/>
                <a:cs typeface="Times New Roman" panose="02020603050405020304" pitchFamily="18" charset="0"/>
              </a:rPr>
              <a:t> thay cho ô vuông</a:t>
            </a:r>
          </a:p>
          <a:p>
            <a:pPr algn="just"/>
            <a:r>
              <a:rPr lang="vi-VN" sz="3200" dirty="0">
                <a:solidFill>
                  <a:srgbClr val="333333"/>
                </a:solidFill>
                <a:latin typeface="Times New Roman" panose="02020603050405020304" pitchFamily="18" charset="0"/>
                <a:cs typeface="Times New Roman" panose="02020603050405020304" pitchFamily="18" charset="0"/>
              </a:rPr>
              <a:t>Có </a:t>
            </a:r>
            <a:r>
              <a:rPr lang="vi-VN" sz="3200" dirty="0">
                <a:solidFill>
                  <a:schemeClr val="accent1">
                    <a:lumMod val="75000"/>
                  </a:schemeClr>
                </a:solidFill>
                <a:latin typeface="Times New Roman" panose="02020603050405020304" pitchFamily="18" charset="0"/>
                <a:cs typeface="Times New Roman" panose="02020603050405020304" pitchFamily="18" charset="0"/>
              </a:rPr>
              <a:t>∎</a:t>
            </a:r>
            <a:r>
              <a:rPr lang="vi-VN" sz="3200" dirty="0">
                <a:solidFill>
                  <a:srgbClr val="333333"/>
                </a:solidFill>
                <a:latin typeface="Times New Roman" panose="02020603050405020304" pitchFamily="18" charset="0"/>
                <a:cs typeface="Times New Roman" panose="02020603050405020304" pitchFamily="18" charset="0"/>
              </a:rPr>
              <a:t>ú bé ba tuổi,</a:t>
            </a:r>
          </a:p>
          <a:p>
            <a:pPr algn="just"/>
            <a:r>
              <a:rPr lang="vi-VN" sz="3200" dirty="0">
                <a:solidFill>
                  <a:srgbClr val="333333"/>
                </a:solidFill>
                <a:latin typeface="Times New Roman" panose="02020603050405020304" pitchFamily="18" charset="0"/>
                <a:cs typeface="Times New Roman" panose="02020603050405020304" pitchFamily="18" charset="0"/>
              </a:rPr>
              <a:t>Vẫn chẳng </a:t>
            </a:r>
            <a:r>
              <a:rPr lang="vi-VN" sz="3200" dirty="0">
                <a:solidFill>
                  <a:schemeClr val="accent1">
                    <a:lumMod val="75000"/>
                  </a:schemeClr>
                </a:solidFill>
                <a:latin typeface="Times New Roman" panose="02020603050405020304" pitchFamily="18" charset="0"/>
                <a:cs typeface="Times New Roman" panose="02020603050405020304" pitchFamily="18" charset="0"/>
              </a:rPr>
              <a:t>∎</a:t>
            </a:r>
            <a:r>
              <a:rPr lang="vi-VN" sz="3200" dirty="0">
                <a:solidFill>
                  <a:srgbClr val="333333"/>
                </a:solidFill>
                <a:latin typeface="Times New Roman" panose="02020603050405020304" pitchFamily="18" charset="0"/>
                <a:cs typeface="Times New Roman" panose="02020603050405020304" pitchFamily="18" charset="0"/>
              </a:rPr>
              <a:t>ịu nói, cười</a:t>
            </a:r>
          </a:p>
          <a:p>
            <a:pPr algn="just"/>
            <a:r>
              <a:rPr lang="vi-VN" sz="3200" dirty="0">
                <a:solidFill>
                  <a:srgbClr val="333333"/>
                </a:solidFill>
                <a:latin typeface="Times New Roman" panose="02020603050405020304" pitchFamily="18" charset="0"/>
                <a:cs typeface="Times New Roman" panose="02020603050405020304" pitchFamily="18" charset="0"/>
              </a:rPr>
              <a:t>Thấy giặc Ân xâm lược</a:t>
            </a:r>
          </a:p>
          <a:p>
            <a:pPr algn="just"/>
            <a:r>
              <a:rPr lang="vi-VN" sz="3200" dirty="0">
                <a:solidFill>
                  <a:schemeClr val="accent1">
                    <a:lumMod val="75000"/>
                  </a:schemeClr>
                </a:solidFill>
                <a:latin typeface="Times New Roman" panose="02020603050405020304" pitchFamily="18" charset="0"/>
                <a:cs typeface="Times New Roman" panose="02020603050405020304" pitchFamily="18" charset="0"/>
              </a:rPr>
              <a:t>∎</a:t>
            </a:r>
            <a:r>
              <a:rPr lang="vi-VN" sz="3200" dirty="0">
                <a:solidFill>
                  <a:srgbClr val="333333"/>
                </a:solidFill>
                <a:latin typeface="Times New Roman" panose="02020603050405020304" pitchFamily="18" charset="0"/>
                <a:cs typeface="Times New Roman" panose="02020603050405020304" pitchFamily="18" charset="0"/>
              </a:rPr>
              <a:t>ợt vụt cao gấp mười</a:t>
            </a:r>
            <a:r>
              <a:rPr lang="vi-VN" sz="3200" dirty="0" smtClean="0">
                <a:solidFill>
                  <a:srgbClr val="333333"/>
                </a:solidFill>
                <a:latin typeface="Times New Roman" panose="02020603050405020304" pitchFamily="18" charset="0"/>
                <a:cs typeface="Times New Roman" panose="02020603050405020304" pitchFamily="18" charset="0"/>
              </a:rPr>
              <a:t>.</a:t>
            </a:r>
            <a:endParaRPr lang="vi-VN" sz="3200" dirty="0">
              <a:solidFill>
                <a:srgbClr val="333333"/>
              </a:solidFill>
              <a:latin typeface="Times New Roman" panose="02020603050405020304" pitchFamily="18" charset="0"/>
              <a:cs typeface="Times New Roman" panose="02020603050405020304" pitchFamily="18" charset="0"/>
            </a:endParaRPr>
          </a:p>
          <a:p>
            <a:pPr algn="just"/>
            <a:r>
              <a:rPr lang="vi-VN" sz="3200" dirty="0">
                <a:solidFill>
                  <a:srgbClr val="333333"/>
                </a:solidFill>
                <a:latin typeface="Times New Roman" panose="02020603050405020304" pitchFamily="18" charset="0"/>
                <a:cs typeface="Times New Roman" panose="02020603050405020304" pitchFamily="18" charset="0"/>
              </a:rPr>
              <a:t>Cưỡi ngựa, vung roi sắt</a:t>
            </a:r>
          </a:p>
          <a:p>
            <a:pPr algn="just"/>
            <a:r>
              <a:rPr lang="vi-VN" sz="3200" dirty="0">
                <a:solidFill>
                  <a:srgbClr val="333333"/>
                </a:solidFill>
                <a:latin typeface="Times New Roman" panose="02020603050405020304" pitchFamily="18" charset="0"/>
                <a:cs typeface="Times New Roman" panose="02020603050405020304" pitchFamily="18" charset="0"/>
              </a:rPr>
              <a:t>Ra </a:t>
            </a:r>
            <a:r>
              <a:rPr lang="vi-VN" sz="3200" dirty="0">
                <a:solidFill>
                  <a:schemeClr val="accent1">
                    <a:lumMod val="75000"/>
                  </a:schemeClr>
                </a:solidFill>
                <a:latin typeface="Times New Roman" panose="02020603050405020304" pitchFamily="18" charset="0"/>
                <a:cs typeface="Times New Roman" panose="02020603050405020304" pitchFamily="18" charset="0"/>
              </a:rPr>
              <a:t>∎</a:t>
            </a:r>
            <a:r>
              <a:rPr lang="vi-VN" sz="3200" dirty="0">
                <a:solidFill>
                  <a:srgbClr val="333333"/>
                </a:solidFill>
                <a:latin typeface="Times New Roman" panose="02020603050405020304" pitchFamily="18" charset="0"/>
                <a:cs typeface="Times New Roman" panose="02020603050405020304" pitchFamily="18" charset="0"/>
              </a:rPr>
              <a:t>ận, chú hiên ngang</a:t>
            </a:r>
          </a:p>
          <a:p>
            <a:pPr algn="just"/>
            <a:r>
              <a:rPr lang="vi-VN" sz="3200" dirty="0">
                <a:solidFill>
                  <a:srgbClr val="333333"/>
                </a:solidFill>
                <a:latin typeface="Times New Roman" panose="02020603050405020304" pitchFamily="18" charset="0"/>
                <a:cs typeface="Times New Roman" panose="02020603050405020304" pitchFamily="18" charset="0"/>
              </a:rPr>
              <a:t>Roi gãy, nhổ </a:t>
            </a:r>
            <a:r>
              <a:rPr lang="vi-VN" sz="3200" dirty="0">
                <a:solidFill>
                  <a:schemeClr val="accent1">
                    <a:lumMod val="75000"/>
                  </a:schemeClr>
                </a:solidFill>
                <a:latin typeface="Times New Roman" panose="02020603050405020304" pitchFamily="18" charset="0"/>
                <a:cs typeface="Times New Roman" panose="02020603050405020304" pitchFamily="18" charset="0"/>
              </a:rPr>
              <a:t>∎</a:t>
            </a:r>
            <a:r>
              <a:rPr lang="vi-VN" sz="3200" dirty="0">
                <a:solidFill>
                  <a:srgbClr val="333333"/>
                </a:solidFill>
                <a:latin typeface="Times New Roman" panose="02020603050405020304" pitchFamily="18" charset="0"/>
                <a:cs typeface="Times New Roman" panose="02020603050405020304" pitchFamily="18" charset="0"/>
              </a:rPr>
              <a:t>e làng</a:t>
            </a:r>
          </a:p>
          <a:p>
            <a:pPr algn="just"/>
            <a:r>
              <a:rPr lang="vi-VN" sz="3200" dirty="0">
                <a:solidFill>
                  <a:srgbClr val="333333"/>
                </a:solidFill>
                <a:latin typeface="Times New Roman" panose="02020603050405020304" pitchFamily="18" charset="0"/>
                <a:cs typeface="Times New Roman" panose="02020603050405020304" pitchFamily="18" charset="0"/>
              </a:rPr>
              <a:t>Quật tới tấp, giặc tan</a:t>
            </a:r>
            <a:r>
              <a:rPr lang="vi-VN" sz="3200" dirty="0" smtClean="0">
                <a:solidFill>
                  <a:srgbClr val="333333"/>
                </a:solidFill>
                <a:latin typeface="Times New Roman" panose="02020603050405020304" pitchFamily="18" charset="0"/>
                <a:cs typeface="Times New Roman" panose="02020603050405020304" pitchFamily="18" charset="0"/>
              </a:rPr>
              <a:t>.</a:t>
            </a:r>
            <a:endParaRPr lang="en-US" sz="3200" dirty="0" smtClean="0">
              <a:solidFill>
                <a:srgbClr val="333333"/>
              </a:solidFill>
              <a:latin typeface="Times New Roman" panose="02020603050405020304" pitchFamily="18" charset="0"/>
              <a:cs typeface="Times New Roman" panose="02020603050405020304" pitchFamily="18" charset="0"/>
            </a:endParaRPr>
          </a:p>
          <a:p>
            <a:pPr algn="just"/>
            <a:r>
              <a:rPr lang="en-US" sz="3200" dirty="0">
                <a:solidFill>
                  <a:srgbClr val="333333"/>
                </a:solidFill>
                <a:latin typeface="Times New Roman" panose="02020603050405020304" pitchFamily="18" charset="0"/>
                <a:cs typeface="Times New Roman" panose="02020603050405020304" pitchFamily="18" charset="0"/>
              </a:rPr>
              <a:t> </a:t>
            </a:r>
            <a:r>
              <a:rPr lang="en-US" sz="3200" dirty="0" smtClean="0">
                <a:solidFill>
                  <a:srgbClr val="333333"/>
                </a:solidFill>
                <a:latin typeface="Times New Roman" panose="02020603050405020304" pitchFamily="18" charset="0"/>
                <a:cs typeface="Times New Roman" panose="02020603050405020304" pitchFamily="18" charset="0"/>
              </a:rPr>
              <a:t>           </a:t>
            </a:r>
            <a:r>
              <a:rPr lang="vi-VN" sz="3200" dirty="0" smtClean="0">
                <a:solidFill>
                  <a:srgbClr val="333333"/>
                </a:solidFill>
                <a:latin typeface="Times New Roman" panose="02020603050405020304" pitchFamily="18" charset="0"/>
                <a:cs typeface="Times New Roman" panose="02020603050405020304" pitchFamily="18" charset="0"/>
              </a:rPr>
              <a:t>(</a:t>
            </a:r>
            <a:r>
              <a:rPr lang="vi-VN" sz="3200" dirty="0">
                <a:solidFill>
                  <a:srgbClr val="333333"/>
                </a:solidFill>
                <a:latin typeface="Times New Roman" panose="02020603050405020304" pitchFamily="18" charset="0"/>
                <a:cs typeface="Times New Roman" panose="02020603050405020304" pitchFamily="18" charset="0"/>
              </a:rPr>
              <a:t>Theo Phan Thế Anh)</a:t>
            </a:r>
            <a:endParaRPr lang="vi-VN" sz="3200" b="0" i="0" dirty="0">
              <a:solidFill>
                <a:srgbClr val="333333"/>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8443119" y="2733993"/>
            <a:ext cx="6752299" cy="6001643"/>
          </a:xfrm>
          <a:prstGeom prst="rect">
            <a:avLst/>
          </a:prstGeom>
        </p:spPr>
        <p:txBody>
          <a:bodyPr wrap="square">
            <a:spAutoFit/>
          </a:bodyPr>
          <a:lstStyle/>
          <a:p>
            <a:pPr algn="just"/>
            <a:r>
              <a:rPr lang="vi-VN" sz="3200" dirty="0">
                <a:solidFill>
                  <a:srgbClr val="333333"/>
                </a:solidFill>
                <a:latin typeface="Times New Roman" panose="02020603050405020304" pitchFamily="18" charset="0"/>
                <a:cs typeface="Times New Roman" panose="02020603050405020304" pitchFamily="18" charset="0"/>
              </a:rPr>
              <a:t>b. Chọn tiếng trong ngoặc đơn thay cho ô vuông.</a:t>
            </a:r>
          </a:p>
          <a:p>
            <a:pPr algn="just"/>
            <a:r>
              <a:rPr lang="vi-VN" sz="3200" dirty="0">
                <a:solidFill>
                  <a:srgbClr val="333333"/>
                </a:solidFill>
                <a:latin typeface="Times New Roman" panose="02020603050405020304" pitchFamily="18" charset="0"/>
                <a:cs typeface="Times New Roman" panose="02020603050405020304" pitchFamily="18" charset="0"/>
              </a:rPr>
              <a:t>Vùng đảo ấy bấy giờ</a:t>
            </a:r>
          </a:p>
          <a:p>
            <a:pPr algn="just"/>
            <a:r>
              <a:rPr lang="vi-VN" sz="3200" dirty="0">
                <a:solidFill>
                  <a:srgbClr val="333333"/>
                </a:solidFill>
                <a:latin typeface="Times New Roman" panose="02020603050405020304" pitchFamily="18" charset="0"/>
                <a:cs typeface="Times New Roman" panose="02020603050405020304" pitchFamily="18" charset="0"/>
              </a:rPr>
              <a:t>Không thuyền bè qua </a:t>
            </a:r>
            <a:r>
              <a:rPr lang="vi-VN" sz="3200" dirty="0">
                <a:solidFill>
                  <a:schemeClr val="accent1">
                    <a:lumMod val="75000"/>
                  </a:schemeClr>
                </a:solidFill>
                <a:latin typeface="Times New Roman" panose="02020603050405020304" pitchFamily="18" charset="0"/>
                <a:cs typeface="Times New Roman" panose="02020603050405020304" pitchFamily="18" charset="0"/>
              </a:rPr>
              <a:t>∎</a:t>
            </a:r>
            <a:r>
              <a:rPr lang="vi-VN" sz="3200" dirty="0">
                <a:solidFill>
                  <a:srgbClr val="333333"/>
                </a:solidFill>
                <a:latin typeface="Times New Roman" panose="02020603050405020304" pitchFamily="18" charset="0"/>
                <a:cs typeface="Times New Roman" panose="02020603050405020304" pitchFamily="18" charset="0"/>
              </a:rPr>
              <a:t>(lại/lạy)</a:t>
            </a:r>
          </a:p>
          <a:p>
            <a:pPr algn="just"/>
            <a:r>
              <a:rPr lang="vi-VN" sz="3200" dirty="0">
                <a:solidFill>
                  <a:srgbClr val="333333"/>
                </a:solidFill>
                <a:latin typeface="Times New Roman" panose="02020603050405020304" pitchFamily="18" charset="0"/>
                <a:cs typeface="Times New Roman" panose="02020603050405020304" pitchFamily="18" charset="0"/>
              </a:rPr>
              <a:t>Sóng mù mịt bốn bề</a:t>
            </a:r>
          </a:p>
          <a:p>
            <a:pPr algn="just"/>
            <a:r>
              <a:rPr lang="vi-VN" sz="3200" dirty="0">
                <a:solidFill>
                  <a:schemeClr val="accent1">
                    <a:lumMod val="75000"/>
                  </a:schemeClr>
                </a:solidFill>
                <a:latin typeface="Times New Roman" panose="02020603050405020304" pitchFamily="18" charset="0"/>
                <a:cs typeface="Times New Roman" panose="02020603050405020304" pitchFamily="18" charset="0"/>
              </a:rPr>
              <a:t>∎</a:t>
            </a:r>
            <a:r>
              <a:rPr lang="vi-VN" sz="3200" dirty="0">
                <a:solidFill>
                  <a:srgbClr val="333333"/>
                </a:solidFill>
                <a:latin typeface="Times New Roman" panose="02020603050405020304" pitchFamily="18" charset="0"/>
                <a:cs typeface="Times New Roman" panose="02020603050405020304" pitchFamily="18" charset="0"/>
              </a:rPr>
              <a:t>(Ai/Ay)mà không sợ </a:t>
            </a:r>
            <a:r>
              <a:rPr lang="vi-VN" sz="3200" dirty="0">
                <a:solidFill>
                  <a:schemeClr val="accent1">
                    <a:lumMod val="75000"/>
                  </a:schemeClr>
                </a:solidFill>
                <a:latin typeface="Times New Roman" panose="02020603050405020304" pitchFamily="18" charset="0"/>
                <a:cs typeface="Times New Roman" panose="02020603050405020304" pitchFamily="18" charset="0"/>
              </a:rPr>
              <a:t>∎</a:t>
            </a:r>
            <a:r>
              <a:rPr lang="vi-VN" sz="3200" dirty="0">
                <a:solidFill>
                  <a:srgbClr val="333333"/>
                </a:solidFill>
                <a:latin typeface="Times New Roman" panose="02020603050405020304" pitchFamily="18" charset="0"/>
                <a:cs typeface="Times New Roman" panose="02020603050405020304" pitchFamily="18" charset="0"/>
              </a:rPr>
              <a:t>(hãi/hãy)?</a:t>
            </a:r>
          </a:p>
          <a:p>
            <a:pPr algn="just"/>
            <a:r>
              <a:rPr lang="vi-VN" sz="3200" dirty="0">
                <a:solidFill>
                  <a:schemeClr val="accent1">
                    <a:lumMod val="75000"/>
                  </a:schemeClr>
                </a:solidFill>
                <a:latin typeface="Times New Roman" panose="02020603050405020304" pitchFamily="18" charset="0"/>
                <a:cs typeface="Times New Roman" panose="02020603050405020304" pitchFamily="18" charset="0"/>
              </a:rPr>
              <a:t>∎</a:t>
            </a:r>
            <a:r>
              <a:rPr lang="vi-VN" sz="3200" dirty="0">
                <a:solidFill>
                  <a:srgbClr val="333333"/>
                </a:solidFill>
                <a:latin typeface="Times New Roman" panose="02020603050405020304" pitchFamily="18" charset="0"/>
                <a:cs typeface="Times New Roman" panose="02020603050405020304" pitchFamily="18" charset="0"/>
              </a:rPr>
              <a:t>(Mai/May) An Tiêm không </a:t>
            </a:r>
            <a:r>
              <a:rPr lang="vi-VN" sz="3200" dirty="0">
                <a:solidFill>
                  <a:schemeClr val="accent1">
                    <a:lumMod val="75000"/>
                  </a:schemeClr>
                </a:solidFill>
                <a:latin typeface="Times New Roman" panose="02020603050405020304" pitchFamily="18" charset="0"/>
                <a:cs typeface="Times New Roman" panose="02020603050405020304" pitchFamily="18" charset="0"/>
              </a:rPr>
              <a:t>∎</a:t>
            </a:r>
            <a:r>
              <a:rPr lang="vi-VN" sz="3200" dirty="0">
                <a:solidFill>
                  <a:srgbClr val="333333"/>
                </a:solidFill>
                <a:latin typeface="Times New Roman" panose="02020603050405020304" pitchFamily="18" charset="0"/>
                <a:cs typeface="Times New Roman" panose="02020603050405020304" pitchFamily="18" charset="0"/>
              </a:rPr>
              <a:t>(ngại/ngay)</a:t>
            </a:r>
          </a:p>
          <a:p>
            <a:pPr algn="just"/>
            <a:r>
              <a:rPr lang="vi-VN" sz="3200" dirty="0">
                <a:solidFill>
                  <a:srgbClr val="333333"/>
                </a:solidFill>
                <a:latin typeface="Times New Roman" panose="02020603050405020304" pitchFamily="18" charset="0"/>
                <a:cs typeface="Times New Roman" panose="02020603050405020304" pitchFamily="18" charset="0"/>
              </a:rPr>
              <a:t>Có trí, có đôi </a:t>
            </a:r>
            <a:r>
              <a:rPr lang="vi-VN" sz="3200" dirty="0">
                <a:solidFill>
                  <a:schemeClr val="accent1">
                    <a:lumMod val="75000"/>
                  </a:schemeClr>
                </a:solidFill>
                <a:latin typeface="Times New Roman" panose="02020603050405020304" pitchFamily="18" charset="0"/>
                <a:cs typeface="Times New Roman" panose="02020603050405020304" pitchFamily="18" charset="0"/>
              </a:rPr>
              <a:t>∎</a:t>
            </a:r>
            <a:r>
              <a:rPr lang="vi-VN" sz="3200" dirty="0">
                <a:solidFill>
                  <a:srgbClr val="333333"/>
                </a:solidFill>
                <a:latin typeface="Times New Roman" panose="02020603050405020304" pitchFamily="18" charset="0"/>
                <a:cs typeface="Times New Roman" panose="02020603050405020304" pitchFamily="18" charset="0"/>
              </a:rPr>
              <a:t>(tai/tay)</a:t>
            </a:r>
          </a:p>
          <a:p>
            <a:pPr algn="just"/>
            <a:r>
              <a:rPr lang="vi-VN" sz="3200" dirty="0">
                <a:solidFill>
                  <a:srgbClr val="333333"/>
                </a:solidFill>
                <a:latin typeface="Times New Roman" panose="02020603050405020304" pitchFamily="18" charset="0"/>
                <a:cs typeface="Times New Roman" panose="02020603050405020304" pitchFamily="18" charset="0"/>
              </a:rPr>
              <a:t>Có nước, có đất trời</a:t>
            </a:r>
          </a:p>
          <a:p>
            <a:pPr algn="just"/>
            <a:r>
              <a:rPr lang="vi-VN" sz="3200" dirty="0">
                <a:solidFill>
                  <a:srgbClr val="333333"/>
                </a:solidFill>
                <a:latin typeface="Times New Roman" panose="02020603050405020304" pitchFamily="18" charset="0"/>
                <a:cs typeface="Times New Roman" panose="02020603050405020304" pitchFamily="18" charset="0"/>
              </a:rPr>
              <a:t>Lo gì không sống nổi!</a:t>
            </a:r>
          </a:p>
          <a:p>
            <a:pPr algn="r"/>
            <a:r>
              <a:rPr lang="vi-VN" sz="3200" dirty="0">
                <a:solidFill>
                  <a:srgbClr val="333333"/>
                </a:solidFill>
                <a:latin typeface="Times New Roman" panose="02020603050405020304" pitchFamily="18" charset="0"/>
                <a:cs typeface="Times New Roman" panose="02020603050405020304" pitchFamily="18" charset="0"/>
              </a:rPr>
              <a:t>(Theo Nguyễn Sĩ Đại)</a:t>
            </a:r>
            <a:endParaRPr lang="vi-VN" sz="3200" i="0" dirty="0">
              <a:solidFill>
                <a:srgbClr val="333333"/>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58448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50812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23: HAI BÀ TRƯNG (T3)</a:t>
            </a:r>
          </a:p>
        </p:txBody>
      </p:sp>
      <p:sp>
        <p:nvSpPr>
          <p:cNvPr id="2" name="Rectangle 1"/>
          <p:cNvSpPr/>
          <p:nvPr/>
        </p:nvSpPr>
        <p:spPr>
          <a:xfrm>
            <a:off x="4650544" y="2034806"/>
            <a:ext cx="5925091" cy="707886"/>
          </a:xfrm>
          <a:prstGeom prst="rect">
            <a:avLst/>
          </a:prstGeom>
        </p:spPr>
        <p:txBody>
          <a:bodyPr wrap="square">
            <a:spAutoFit/>
          </a:bodyPr>
          <a:lstStyle/>
          <a:p>
            <a:r>
              <a:rPr lang="nl-NL" sz="4000" b="1" dirty="0" smtClean="0">
                <a:solidFill>
                  <a:srgbClr val="0000CC"/>
                </a:solidFill>
                <a:latin typeface="Times New Roman" pitchFamily="18" charset="0"/>
                <a:cs typeface="Times New Roman" pitchFamily="18" charset="0"/>
              </a:rPr>
              <a:t>Làm bài tập a hoặc b.</a:t>
            </a:r>
            <a:endParaRPr lang="vi-VN" sz="4000" b="1" dirty="0">
              <a:solidFill>
                <a:srgbClr val="0000CC"/>
              </a:solidFill>
              <a:latin typeface="Times New Roman" pitchFamily="18" charset="0"/>
              <a:cs typeface="Times New Roman"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4. Luyện tập.</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5" name="Rectangle 4"/>
          <p:cNvSpPr/>
          <p:nvPr/>
        </p:nvSpPr>
        <p:spPr>
          <a:xfrm>
            <a:off x="1693353" y="2873046"/>
            <a:ext cx="5987765" cy="5509200"/>
          </a:xfrm>
          <a:prstGeom prst="rect">
            <a:avLst/>
          </a:prstGeom>
        </p:spPr>
        <p:txBody>
          <a:bodyPr wrap="square">
            <a:spAutoFit/>
          </a:bodyPr>
          <a:lstStyle/>
          <a:p>
            <a:pPr algn="just"/>
            <a:r>
              <a:rPr lang="vi-VN" sz="3200" dirty="0">
                <a:solidFill>
                  <a:srgbClr val="333333"/>
                </a:solidFill>
                <a:latin typeface="Times New Roman" panose="02020603050405020304" pitchFamily="18" charset="0"/>
                <a:cs typeface="Times New Roman" panose="02020603050405020304" pitchFamily="18" charset="0"/>
              </a:rPr>
              <a:t>a. Chọn</a:t>
            </a:r>
            <a:r>
              <a:rPr lang="vi-VN" sz="3200" b="1" i="1" dirty="0">
                <a:solidFill>
                  <a:srgbClr val="333333"/>
                </a:solidFill>
                <a:latin typeface="Times New Roman" panose="02020603050405020304" pitchFamily="18" charset="0"/>
                <a:cs typeface="Times New Roman" panose="02020603050405020304" pitchFamily="18" charset="0"/>
              </a:rPr>
              <a:t> tr</a:t>
            </a:r>
            <a:r>
              <a:rPr lang="vi-VN" sz="3200" dirty="0">
                <a:solidFill>
                  <a:srgbClr val="333333"/>
                </a:solidFill>
                <a:latin typeface="Times New Roman" panose="02020603050405020304" pitchFamily="18" charset="0"/>
                <a:cs typeface="Times New Roman" panose="02020603050405020304" pitchFamily="18" charset="0"/>
              </a:rPr>
              <a:t> hoặc </a:t>
            </a:r>
            <a:r>
              <a:rPr lang="vi-VN" sz="3200" b="1" i="1" dirty="0">
                <a:solidFill>
                  <a:srgbClr val="333333"/>
                </a:solidFill>
                <a:latin typeface="Times New Roman" panose="02020603050405020304" pitchFamily="18" charset="0"/>
                <a:cs typeface="Times New Roman" panose="02020603050405020304" pitchFamily="18" charset="0"/>
              </a:rPr>
              <a:t>ch</a:t>
            </a:r>
            <a:r>
              <a:rPr lang="vi-VN" sz="3200" dirty="0">
                <a:solidFill>
                  <a:srgbClr val="333333"/>
                </a:solidFill>
                <a:latin typeface="Times New Roman" panose="02020603050405020304" pitchFamily="18" charset="0"/>
                <a:cs typeface="Times New Roman" panose="02020603050405020304" pitchFamily="18" charset="0"/>
              </a:rPr>
              <a:t> thay cho ô vuông</a:t>
            </a:r>
          </a:p>
          <a:p>
            <a:pPr algn="just"/>
            <a:r>
              <a:rPr lang="vi-VN" sz="3200" dirty="0">
                <a:solidFill>
                  <a:srgbClr val="333333"/>
                </a:solidFill>
                <a:latin typeface="Times New Roman" panose="02020603050405020304" pitchFamily="18" charset="0"/>
                <a:cs typeface="Times New Roman" panose="02020603050405020304" pitchFamily="18" charset="0"/>
              </a:rPr>
              <a:t>Có </a:t>
            </a:r>
            <a:r>
              <a:rPr lang="en-US" sz="3200" b="1" dirty="0" err="1" smtClean="0">
                <a:solidFill>
                  <a:srgbClr val="FF0000"/>
                </a:solidFill>
                <a:latin typeface="Times New Roman" panose="02020603050405020304" pitchFamily="18" charset="0"/>
                <a:cs typeface="Times New Roman" panose="02020603050405020304" pitchFamily="18" charset="0"/>
              </a:rPr>
              <a:t>ch</a:t>
            </a:r>
            <a:r>
              <a:rPr lang="vi-VN" sz="3200" dirty="0" smtClean="0">
                <a:solidFill>
                  <a:srgbClr val="333333"/>
                </a:solidFill>
                <a:latin typeface="Times New Roman" panose="02020603050405020304" pitchFamily="18" charset="0"/>
                <a:cs typeface="Times New Roman" panose="02020603050405020304" pitchFamily="18" charset="0"/>
              </a:rPr>
              <a:t>ú </a:t>
            </a:r>
            <a:r>
              <a:rPr lang="vi-VN" sz="3200" dirty="0">
                <a:solidFill>
                  <a:srgbClr val="333333"/>
                </a:solidFill>
                <a:latin typeface="Times New Roman" panose="02020603050405020304" pitchFamily="18" charset="0"/>
                <a:cs typeface="Times New Roman" panose="02020603050405020304" pitchFamily="18" charset="0"/>
              </a:rPr>
              <a:t>bé ba tuổi,</a:t>
            </a:r>
          </a:p>
          <a:p>
            <a:pPr algn="just"/>
            <a:r>
              <a:rPr lang="vi-VN" sz="3200" dirty="0">
                <a:solidFill>
                  <a:srgbClr val="333333"/>
                </a:solidFill>
                <a:latin typeface="Times New Roman" panose="02020603050405020304" pitchFamily="18" charset="0"/>
                <a:cs typeface="Times New Roman" panose="02020603050405020304" pitchFamily="18" charset="0"/>
              </a:rPr>
              <a:t>Vẫn chẳng </a:t>
            </a:r>
            <a:r>
              <a:rPr lang="en-US" sz="3200" b="1" dirty="0" err="1" smtClean="0">
                <a:solidFill>
                  <a:srgbClr val="FF0000"/>
                </a:solidFill>
                <a:latin typeface="Times New Roman" panose="02020603050405020304" pitchFamily="18" charset="0"/>
                <a:cs typeface="Times New Roman" panose="02020603050405020304" pitchFamily="18" charset="0"/>
              </a:rPr>
              <a:t>ch</a:t>
            </a:r>
            <a:r>
              <a:rPr lang="vi-VN" sz="3200" dirty="0" smtClean="0">
                <a:solidFill>
                  <a:srgbClr val="333333"/>
                </a:solidFill>
                <a:latin typeface="Times New Roman" panose="02020603050405020304" pitchFamily="18" charset="0"/>
                <a:cs typeface="Times New Roman" panose="02020603050405020304" pitchFamily="18" charset="0"/>
              </a:rPr>
              <a:t>ịu </a:t>
            </a:r>
            <a:r>
              <a:rPr lang="vi-VN" sz="3200" dirty="0">
                <a:solidFill>
                  <a:srgbClr val="333333"/>
                </a:solidFill>
                <a:latin typeface="Times New Roman" panose="02020603050405020304" pitchFamily="18" charset="0"/>
                <a:cs typeface="Times New Roman" panose="02020603050405020304" pitchFamily="18" charset="0"/>
              </a:rPr>
              <a:t>nói, cười</a:t>
            </a:r>
          </a:p>
          <a:p>
            <a:pPr algn="just"/>
            <a:r>
              <a:rPr lang="vi-VN" sz="3200" dirty="0">
                <a:solidFill>
                  <a:srgbClr val="333333"/>
                </a:solidFill>
                <a:latin typeface="Times New Roman" panose="02020603050405020304" pitchFamily="18" charset="0"/>
                <a:cs typeface="Times New Roman" panose="02020603050405020304" pitchFamily="18" charset="0"/>
              </a:rPr>
              <a:t>Thấy giặc Ân xâm lược</a:t>
            </a:r>
          </a:p>
          <a:p>
            <a:pPr algn="just"/>
            <a:r>
              <a:rPr lang="en-US" sz="3200" b="1" dirty="0" err="1" smtClean="0">
                <a:solidFill>
                  <a:srgbClr val="FF0000"/>
                </a:solidFill>
                <a:latin typeface="Times New Roman" panose="02020603050405020304" pitchFamily="18" charset="0"/>
                <a:cs typeface="Times New Roman" panose="02020603050405020304" pitchFamily="18" charset="0"/>
              </a:rPr>
              <a:t>ch</a:t>
            </a:r>
            <a:r>
              <a:rPr lang="vi-VN" sz="3200" dirty="0" smtClean="0">
                <a:solidFill>
                  <a:srgbClr val="333333"/>
                </a:solidFill>
                <a:latin typeface="Times New Roman" panose="02020603050405020304" pitchFamily="18" charset="0"/>
                <a:cs typeface="Times New Roman" panose="02020603050405020304" pitchFamily="18" charset="0"/>
              </a:rPr>
              <a:t>ợt </a:t>
            </a:r>
            <a:r>
              <a:rPr lang="vi-VN" sz="3200" dirty="0">
                <a:solidFill>
                  <a:srgbClr val="333333"/>
                </a:solidFill>
                <a:latin typeface="Times New Roman" panose="02020603050405020304" pitchFamily="18" charset="0"/>
                <a:cs typeface="Times New Roman" panose="02020603050405020304" pitchFamily="18" charset="0"/>
              </a:rPr>
              <a:t>vụt cao gấp mười</a:t>
            </a:r>
            <a:r>
              <a:rPr lang="vi-VN" sz="3200" dirty="0" smtClean="0">
                <a:solidFill>
                  <a:srgbClr val="333333"/>
                </a:solidFill>
                <a:latin typeface="Times New Roman" panose="02020603050405020304" pitchFamily="18" charset="0"/>
                <a:cs typeface="Times New Roman" panose="02020603050405020304" pitchFamily="18" charset="0"/>
              </a:rPr>
              <a:t>.</a:t>
            </a:r>
            <a:endParaRPr lang="vi-VN" sz="3200" dirty="0">
              <a:solidFill>
                <a:srgbClr val="333333"/>
              </a:solidFill>
              <a:latin typeface="Times New Roman" panose="02020603050405020304" pitchFamily="18" charset="0"/>
              <a:cs typeface="Times New Roman" panose="02020603050405020304" pitchFamily="18" charset="0"/>
            </a:endParaRPr>
          </a:p>
          <a:p>
            <a:pPr algn="just"/>
            <a:r>
              <a:rPr lang="vi-VN" sz="3200" dirty="0">
                <a:solidFill>
                  <a:srgbClr val="333333"/>
                </a:solidFill>
                <a:latin typeface="Times New Roman" panose="02020603050405020304" pitchFamily="18" charset="0"/>
                <a:cs typeface="Times New Roman" panose="02020603050405020304" pitchFamily="18" charset="0"/>
              </a:rPr>
              <a:t>Cưỡi ngựa, vung roi sắt</a:t>
            </a:r>
          </a:p>
          <a:p>
            <a:pPr algn="just"/>
            <a:r>
              <a:rPr lang="vi-VN" sz="3200" dirty="0">
                <a:solidFill>
                  <a:srgbClr val="333333"/>
                </a:solidFill>
                <a:latin typeface="Times New Roman" panose="02020603050405020304" pitchFamily="18" charset="0"/>
                <a:cs typeface="Times New Roman" panose="02020603050405020304" pitchFamily="18" charset="0"/>
              </a:rPr>
              <a:t>Ra </a:t>
            </a:r>
            <a:r>
              <a:rPr lang="en-US" sz="3200" b="1" dirty="0" err="1" smtClean="0">
                <a:solidFill>
                  <a:srgbClr val="FF0000"/>
                </a:solidFill>
                <a:latin typeface="Times New Roman" panose="02020603050405020304" pitchFamily="18" charset="0"/>
                <a:cs typeface="Times New Roman" panose="02020603050405020304" pitchFamily="18" charset="0"/>
              </a:rPr>
              <a:t>tr</a:t>
            </a:r>
            <a:r>
              <a:rPr lang="vi-VN" sz="3200" dirty="0" smtClean="0">
                <a:solidFill>
                  <a:srgbClr val="333333"/>
                </a:solidFill>
                <a:latin typeface="Times New Roman" panose="02020603050405020304" pitchFamily="18" charset="0"/>
                <a:cs typeface="Times New Roman" panose="02020603050405020304" pitchFamily="18" charset="0"/>
              </a:rPr>
              <a:t>ận</a:t>
            </a:r>
            <a:r>
              <a:rPr lang="vi-VN" sz="3200" dirty="0">
                <a:solidFill>
                  <a:srgbClr val="333333"/>
                </a:solidFill>
                <a:latin typeface="Times New Roman" panose="02020603050405020304" pitchFamily="18" charset="0"/>
                <a:cs typeface="Times New Roman" panose="02020603050405020304" pitchFamily="18" charset="0"/>
              </a:rPr>
              <a:t>, chú hiên ngang</a:t>
            </a:r>
          </a:p>
          <a:p>
            <a:pPr algn="just"/>
            <a:r>
              <a:rPr lang="vi-VN" sz="3200" dirty="0">
                <a:solidFill>
                  <a:srgbClr val="333333"/>
                </a:solidFill>
                <a:latin typeface="Times New Roman" panose="02020603050405020304" pitchFamily="18" charset="0"/>
                <a:cs typeface="Times New Roman" panose="02020603050405020304" pitchFamily="18" charset="0"/>
              </a:rPr>
              <a:t>Roi gãy, nhổ </a:t>
            </a:r>
            <a:r>
              <a:rPr lang="en-US" sz="3200" b="1" dirty="0" err="1" smtClean="0">
                <a:solidFill>
                  <a:srgbClr val="FF0000"/>
                </a:solidFill>
                <a:latin typeface="Times New Roman" panose="02020603050405020304" pitchFamily="18" charset="0"/>
                <a:cs typeface="Times New Roman" panose="02020603050405020304" pitchFamily="18" charset="0"/>
              </a:rPr>
              <a:t>tr</a:t>
            </a:r>
            <a:r>
              <a:rPr lang="vi-VN" sz="3200" dirty="0" smtClean="0">
                <a:solidFill>
                  <a:srgbClr val="333333"/>
                </a:solidFill>
                <a:latin typeface="Times New Roman" panose="02020603050405020304" pitchFamily="18" charset="0"/>
                <a:cs typeface="Times New Roman" panose="02020603050405020304" pitchFamily="18" charset="0"/>
              </a:rPr>
              <a:t>e </a:t>
            </a:r>
            <a:r>
              <a:rPr lang="vi-VN" sz="3200" dirty="0">
                <a:solidFill>
                  <a:srgbClr val="333333"/>
                </a:solidFill>
                <a:latin typeface="Times New Roman" panose="02020603050405020304" pitchFamily="18" charset="0"/>
                <a:cs typeface="Times New Roman" panose="02020603050405020304" pitchFamily="18" charset="0"/>
              </a:rPr>
              <a:t>làng</a:t>
            </a:r>
          </a:p>
          <a:p>
            <a:pPr algn="just"/>
            <a:r>
              <a:rPr lang="vi-VN" sz="3200" dirty="0">
                <a:solidFill>
                  <a:srgbClr val="333333"/>
                </a:solidFill>
                <a:latin typeface="Times New Roman" panose="02020603050405020304" pitchFamily="18" charset="0"/>
                <a:cs typeface="Times New Roman" panose="02020603050405020304" pitchFamily="18" charset="0"/>
              </a:rPr>
              <a:t>Quật tới tấp, giặc tan</a:t>
            </a:r>
            <a:r>
              <a:rPr lang="vi-VN" sz="3200" dirty="0" smtClean="0">
                <a:solidFill>
                  <a:srgbClr val="333333"/>
                </a:solidFill>
                <a:latin typeface="Times New Roman" panose="02020603050405020304" pitchFamily="18" charset="0"/>
                <a:cs typeface="Times New Roman" panose="02020603050405020304" pitchFamily="18" charset="0"/>
              </a:rPr>
              <a:t>.</a:t>
            </a:r>
            <a:endParaRPr lang="en-US" sz="3200" dirty="0" smtClean="0">
              <a:solidFill>
                <a:srgbClr val="333333"/>
              </a:solidFill>
              <a:latin typeface="Times New Roman" panose="02020603050405020304" pitchFamily="18" charset="0"/>
              <a:cs typeface="Times New Roman" panose="02020603050405020304" pitchFamily="18" charset="0"/>
            </a:endParaRPr>
          </a:p>
          <a:p>
            <a:pPr algn="just"/>
            <a:r>
              <a:rPr lang="en-US" sz="3200" dirty="0">
                <a:solidFill>
                  <a:srgbClr val="333333"/>
                </a:solidFill>
                <a:latin typeface="Times New Roman" panose="02020603050405020304" pitchFamily="18" charset="0"/>
                <a:cs typeface="Times New Roman" panose="02020603050405020304" pitchFamily="18" charset="0"/>
              </a:rPr>
              <a:t> </a:t>
            </a:r>
            <a:r>
              <a:rPr lang="en-US" sz="3200" dirty="0" smtClean="0">
                <a:solidFill>
                  <a:srgbClr val="333333"/>
                </a:solidFill>
                <a:latin typeface="Times New Roman" panose="02020603050405020304" pitchFamily="18" charset="0"/>
                <a:cs typeface="Times New Roman" panose="02020603050405020304" pitchFamily="18" charset="0"/>
              </a:rPr>
              <a:t>           </a:t>
            </a:r>
            <a:r>
              <a:rPr lang="vi-VN" sz="3200" dirty="0" smtClean="0">
                <a:solidFill>
                  <a:srgbClr val="333333"/>
                </a:solidFill>
                <a:latin typeface="Times New Roman" panose="02020603050405020304" pitchFamily="18" charset="0"/>
                <a:cs typeface="Times New Roman" panose="02020603050405020304" pitchFamily="18" charset="0"/>
              </a:rPr>
              <a:t>(</a:t>
            </a:r>
            <a:r>
              <a:rPr lang="vi-VN" sz="3200" dirty="0">
                <a:solidFill>
                  <a:srgbClr val="333333"/>
                </a:solidFill>
                <a:latin typeface="Times New Roman" panose="02020603050405020304" pitchFamily="18" charset="0"/>
                <a:cs typeface="Times New Roman" panose="02020603050405020304" pitchFamily="18" charset="0"/>
              </a:rPr>
              <a:t>Theo Phan Thế Anh)</a:t>
            </a:r>
            <a:endParaRPr lang="vi-VN" sz="3200" b="0" i="0" dirty="0">
              <a:solidFill>
                <a:srgbClr val="333333"/>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8443119" y="2733993"/>
            <a:ext cx="6752299" cy="6001643"/>
          </a:xfrm>
          <a:prstGeom prst="rect">
            <a:avLst/>
          </a:prstGeom>
        </p:spPr>
        <p:txBody>
          <a:bodyPr wrap="square">
            <a:spAutoFit/>
          </a:bodyPr>
          <a:lstStyle/>
          <a:p>
            <a:pPr algn="just"/>
            <a:r>
              <a:rPr lang="vi-VN" sz="3200" dirty="0">
                <a:solidFill>
                  <a:srgbClr val="333333"/>
                </a:solidFill>
                <a:latin typeface="Times New Roman" panose="02020603050405020304" pitchFamily="18" charset="0"/>
                <a:cs typeface="Times New Roman" panose="02020603050405020304" pitchFamily="18" charset="0"/>
              </a:rPr>
              <a:t>b. Chọn tiếng trong ngoặc đơn thay cho ô vuông.</a:t>
            </a:r>
          </a:p>
          <a:p>
            <a:pPr algn="just"/>
            <a:r>
              <a:rPr lang="vi-VN" sz="3200" dirty="0">
                <a:solidFill>
                  <a:srgbClr val="333333"/>
                </a:solidFill>
                <a:latin typeface="Times New Roman" panose="02020603050405020304" pitchFamily="18" charset="0"/>
                <a:cs typeface="Times New Roman" panose="02020603050405020304" pitchFamily="18" charset="0"/>
              </a:rPr>
              <a:t>Vùng đảo ấy bấy giờ</a:t>
            </a:r>
          </a:p>
          <a:p>
            <a:pPr algn="just"/>
            <a:r>
              <a:rPr lang="vi-VN" sz="3200" dirty="0">
                <a:solidFill>
                  <a:srgbClr val="333333"/>
                </a:solidFill>
                <a:latin typeface="Times New Roman" panose="02020603050405020304" pitchFamily="18" charset="0"/>
                <a:cs typeface="Times New Roman" panose="02020603050405020304" pitchFamily="18" charset="0"/>
              </a:rPr>
              <a:t>Không thuyền bè qua </a:t>
            </a:r>
            <a:r>
              <a:rPr lang="en-US" sz="3200" b="1" dirty="0" err="1" smtClean="0">
                <a:solidFill>
                  <a:srgbClr val="FF0000"/>
                </a:solidFill>
                <a:latin typeface="Times New Roman" panose="02020603050405020304" pitchFamily="18" charset="0"/>
                <a:cs typeface="Times New Roman" panose="02020603050405020304" pitchFamily="18" charset="0"/>
              </a:rPr>
              <a:t>lại</a:t>
            </a:r>
            <a:r>
              <a:rPr lang="vi-VN" sz="3200" dirty="0" smtClean="0">
                <a:solidFill>
                  <a:srgbClr val="333333"/>
                </a:solidFill>
                <a:latin typeface="Times New Roman" panose="02020603050405020304" pitchFamily="18" charset="0"/>
                <a:cs typeface="Times New Roman" panose="02020603050405020304" pitchFamily="18" charset="0"/>
              </a:rPr>
              <a:t>(lại/lạy</a:t>
            </a:r>
            <a:r>
              <a:rPr lang="vi-VN" sz="3200" dirty="0">
                <a:solidFill>
                  <a:srgbClr val="333333"/>
                </a:solidFill>
                <a:latin typeface="Times New Roman" panose="02020603050405020304" pitchFamily="18" charset="0"/>
                <a:cs typeface="Times New Roman" panose="02020603050405020304" pitchFamily="18" charset="0"/>
              </a:rPr>
              <a:t>)</a:t>
            </a:r>
          </a:p>
          <a:p>
            <a:pPr algn="just"/>
            <a:r>
              <a:rPr lang="vi-VN" sz="3200" dirty="0">
                <a:solidFill>
                  <a:srgbClr val="333333"/>
                </a:solidFill>
                <a:latin typeface="Times New Roman" panose="02020603050405020304" pitchFamily="18" charset="0"/>
                <a:cs typeface="Times New Roman" panose="02020603050405020304" pitchFamily="18" charset="0"/>
              </a:rPr>
              <a:t>Sóng mù mịt bốn bề</a:t>
            </a:r>
          </a:p>
          <a:p>
            <a:pPr algn="just"/>
            <a:r>
              <a:rPr lang="en-US" sz="3200" b="1" dirty="0" smtClean="0">
                <a:solidFill>
                  <a:srgbClr val="FF0000"/>
                </a:solidFill>
                <a:latin typeface="Times New Roman" panose="02020603050405020304" pitchFamily="18" charset="0"/>
                <a:cs typeface="Times New Roman" panose="02020603050405020304" pitchFamily="18" charset="0"/>
              </a:rPr>
              <a:t>Ai</a:t>
            </a:r>
            <a:r>
              <a:rPr lang="vi-VN" sz="3200" dirty="0" smtClean="0">
                <a:solidFill>
                  <a:srgbClr val="333333"/>
                </a:solidFill>
                <a:latin typeface="Times New Roman" panose="02020603050405020304" pitchFamily="18" charset="0"/>
                <a:cs typeface="Times New Roman" panose="02020603050405020304" pitchFamily="18" charset="0"/>
              </a:rPr>
              <a:t>(Ai/Ay)mà </a:t>
            </a:r>
            <a:r>
              <a:rPr lang="vi-VN" sz="3200" dirty="0">
                <a:solidFill>
                  <a:srgbClr val="333333"/>
                </a:solidFill>
                <a:latin typeface="Times New Roman" panose="02020603050405020304" pitchFamily="18" charset="0"/>
                <a:cs typeface="Times New Roman" panose="02020603050405020304" pitchFamily="18" charset="0"/>
              </a:rPr>
              <a:t>không sợ </a:t>
            </a:r>
            <a:r>
              <a:rPr lang="en-US" sz="3200" b="1" dirty="0" err="1" smtClean="0">
                <a:solidFill>
                  <a:srgbClr val="FF0000"/>
                </a:solidFill>
                <a:latin typeface="Times New Roman" panose="02020603050405020304" pitchFamily="18" charset="0"/>
                <a:cs typeface="Times New Roman" panose="02020603050405020304" pitchFamily="18" charset="0"/>
              </a:rPr>
              <a:t>hãi</a:t>
            </a:r>
            <a:r>
              <a:rPr lang="en-US" sz="3200" b="1" dirty="0" smtClean="0">
                <a:solidFill>
                  <a:srgbClr val="FF0000"/>
                </a:solidFill>
                <a:latin typeface="Times New Roman" panose="02020603050405020304" pitchFamily="18" charset="0"/>
                <a:cs typeface="Times New Roman" panose="02020603050405020304" pitchFamily="18" charset="0"/>
              </a:rPr>
              <a:t> </a:t>
            </a:r>
            <a:r>
              <a:rPr lang="vi-VN" sz="3200" dirty="0" smtClean="0">
                <a:solidFill>
                  <a:srgbClr val="333333"/>
                </a:solidFill>
                <a:latin typeface="Times New Roman" panose="02020603050405020304" pitchFamily="18" charset="0"/>
                <a:cs typeface="Times New Roman" panose="02020603050405020304" pitchFamily="18" charset="0"/>
              </a:rPr>
              <a:t>(hãi/hãy</a:t>
            </a:r>
            <a:r>
              <a:rPr lang="vi-VN" sz="3200" dirty="0">
                <a:solidFill>
                  <a:srgbClr val="333333"/>
                </a:solidFill>
                <a:latin typeface="Times New Roman" panose="02020603050405020304" pitchFamily="18" charset="0"/>
                <a:cs typeface="Times New Roman" panose="02020603050405020304" pitchFamily="18" charset="0"/>
              </a:rPr>
              <a:t>)?</a:t>
            </a:r>
          </a:p>
          <a:p>
            <a:pPr algn="just"/>
            <a:r>
              <a:rPr lang="en-US" sz="3200" b="1" dirty="0" smtClean="0">
                <a:solidFill>
                  <a:srgbClr val="FF0000"/>
                </a:solidFill>
                <a:latin typeface="Times New Roman" panose="02020603050405020304" pitchFamily="18" charset="0"/>
                <a:cs typeface="Times New Roman" panose="02020603050405020304" pitchFamily="18" charset="0"/>
              </a:rPr>
              <a:t>Mai</a:t>
            </a:r>
            <a:r>
              <a:rPr lang="vi-VN" sz="3200" dirty="0" smtClean="0">
                <a:solidFill>
                  <a:srgbClr val="333333"/>
                </a:solidFill>
                <a:latin typeface="Times New Roman" panose="02020603050405020304" pitchFamily="18" charset="0"/>
                <a:cs typeface="Times New Roman" panose="02020603050405020304" pitchFamily="18" charset="0"/>
              </a:rPr>
              <a:t>(Mai/May</a:t>
            </a:r>
            <a:r>
              <a:rPr lang="vi-VN" sz="3200" dirty="0">
                <a:solidFill>
                  <a:srgbClr val="333333"/>
                </a:solidFill>
                <a:latin typeface="Times New Roman" panose="02020603050405020304" pitchFamily="18" charset="0"/>
                <a:cs typeface="Times New Roman" panose="02020603050405020304" pitchFamily="18" charset="0"/>
              </a:rPr>
              <a:t>) An Tiêm không </a:t>
            </a:r>
            <a:r>
              <a:rPr lang="en-US" sz="3200" b="1" dirty="0" err="1" smtClean="0">
                <a:solidFill>
                  <a:srgbClr val="FF0000"/>
                </a:solidFill>
                <a:latin typeface="Times New Roman" panose="02020603050405020304" pitchFamily="18" charset="0"/>
                <a:cs typeface="Times New Roman" panose="02020603050405020304" pitchFamily="18" charset="0"/>
              </a:rPr>
              <a:t>ngại</a:t>
            </a:r>
            <a:r>
              <a:rPr lang="vi-VN" sz="3200" dirty="0" smtClean="0">
                <a:solidFill>
                  <a:srgbClr val="333333"/>
                </a:solidFill>
                <a:latin typeface="Times New Roman" panose="02020603050405020304" pitchFamily="18" charset="0"/>
                <a:cs typeface="Times New Roman" panose="02020603050405020304" pitchFamily="18" charset="0"/>
              </a:rPr>
              <a:t>(ngại/ngay</a:t>
            </a:r>
            <a:r>
              <a:rPr lang="vi-VN" sz="3200" dirty="0">
                <a:solidFill>
                  <a:srgbClr val="333333"/>
                </a:solidFill>
                <a:latin typeface="Times New Roman" panose="02020603050405020304" pitchFamily="18" charset="0"/>
                <a:cs typeface="Times New Roman" panose="02020603050405020304" pitchFamily="18" charset="0"/>
              </a:rPr>
              <a:t>)</a:t>
            </a:r>
          </a:p>
          <a:p>
            <a:pPr algn="just"/>
            <a:r>
              <a:rPr lang="vi-VN" sz="3200" dirty="0">
                <a:solidFill>
                  <a:srgbClr val="333333"/>
                </a:solidFill>
                <a:latin typeface="Times New Roman" panose="02020603050405020304" pitchFamily="18" charset="0"/>
                <a:cs typeface="Times New Roman" panose="02020603050405020304" pitchFamily="18" charset="0"/>
              </a:rPr>
              <a:t>Có trí, có đôi </a:t>
            </a:r>
            <a:r>
              <a:rPr lang="en-US" sz="3200" b="1" dirty="0" smtClean="0">
                <a:solidFill>
                  <a:srgbClr val="FF0000"/>
                </a:solidFill>
                <a:latin typeface="Times New Roman" panose="02020603050405020304" pitchFamily="18" charset="0"/>
                <a:cs typeface="Times New Roman" panose="02020603050405020304" pitchFamily="18" charset="0"/>
              </a:rPr>
              <a:t>tai</a:t>
            </a:r>
            <a:r>
              <a:rPr lang="en-US" sz="3200" dirty="0" smtClean="0">
                <a:solidFill>
                  <a:schemeClr val="accent1">
                    <a:lumMod val="75000"/>
                  </a:schemeClr>
                </a:solidFill>
                <a:latin typeface="Times New Roman" panose="02020603050405020304" pitchFamily="18" charset="0"/>
                <a:cs typeface="Times New Roman" panose="02020603050405020304" pitchFamily="18" charset="0"/>
              </a:rPr>
              <a:t> </a:t>
            </a:r>
            <a:r>
              <a:rPr lang="vi-VN" sz="3200" dirty="0" smtClean="0">
                <a:solidFill>
                  <a:srgbClr val="333333"/>
                </a:solidFill>
                <a:latin typeface="Times New Roman" panose="02020603050405020304" pitchFamily="18" charset="0"/>
                <a:cs typeface="Times New Roman" panose="02020603050405020304" pitchFamily="18" charset="0"/>
              </a:rPr>
              <a:t>(tai/tay</a:t>
            </a:r>
            <a:r>
              <a:rPr lang="vi-VN" sz="3200" dirty="0">
                <a:solidFill>
                  <a:srgbClr val="333333"/>
                </a:solidFill>
                <a:latin typeface="Times New Roman" panose="02020603050405020304" pitchFamily="18" charset="0"/>
                <a:cs typeface="Times New Roman" panose="02020603050405020304" pitchFamily="18" charset="0"/>
              </a:rPr>
              <a:t>)</a:t>
            </a:r>
          </a:p>
          <a:p>
            <a:pPr algn="just"/>
            <a:r>
              <a:rPr lang="vi-VN" sz="3200" dirty="0">
                <a:solidFill>
                  <a:srgbClr val="333333"/>
                </a:solidFill>
                <a:latin typeface="Times New Roman" panose="02020603050405020304" pitchFamily="18" charset="0"/>
                <a:cs typeface="Times New Roman" panose="02020603050405020304" pitchFamily="18" charset="0"/>
              </a:rPr>
              <a:t>Có nước, có đất trời</a:t>
            </a:r>
          </a:p>
          <a:p>
            <a:pPr algn="just"/>
            <a:r>
              <a:rPr lang="vi-VN" sz="3200" dirty="0">
                <a:solidFill>
                  <a:srgbClr val="333333"/>
                </a:solidFill>
                <a:latin typeface="Times New Roman" panose="02020603050405020304" pitchFamily="18" charset="0"/>
                <a:cs typeface="Times New Roman" panose="02020603050405020304" pitchFamily="18" charset="0"/>
              </a:rPr>
              <a:t>Lo gì không sống nổi!</a:t>
            </a:r>
          </a:p>
          <a:p>
            <a:pPr algn="r"/>
            <a:r>
              <a:rPr lang="vi-VN" sz="3200" dirty="0">
                <a:solidFill>
                  <a:srgbClr val="333333"/>
                </a:solidFill>
                <a:latin typeface="Times New Roman" panose="02020603050405020304" pitchFamily="18" charset="0"/>
                <a:cs typeface="Times New Roman" panose="02020603050405020304" pitchFamily="18" charset="0"/>
              </a:rPr>
              <a:t>(Theo Nguyễn Sĩ Đại)</a:t>
            </a:r>
            <a:endParaRPr lang="vi-VN" sz="3200" i="0" dirty="0">
              <a:solidFill>
                <a:srgbClr val="333333"/>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0445609"/>
      </p:ext>
    </p:extLst>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508129" y="1266918"/>
            <a:ext cx="7086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23: HAI BÀ TRƯNG(T3)</a:t>
            </a:r>
          </a:p>
        </p:txBody>
      </p:sp>
      <p:sp>
        <p:nvSpPr>
          <p:cNvPr id="2" name="Rectangle 1"/>
          <p:cNvSpPr/>
          <p:nvPr/>
        </p:nvSpPr>
        <p:spPr>
          <a:xfrm>
            <a:off x="846763" y="2612291"/>
            <a:ext cx="14554200" cy="1323439"/>
          </a:xfrm>
          <a:prstGeom prst="rect">
            <a:avLst/>
          </a:prstGeom>
        </p:spPr>
        <p:txBody>
          <a:bodyPr wrap="square">
            <a:spAutoFit/>
          </a:bodyPr>
          <a:lstStyle/>
          <a:p>
            <a:r>
              <a:rPr lang="vi-VN" sz="4000" b="1" u="sng" dirty="0">
                <a:solidFill>
                  <a:srgbClr val="0000FF"/>
                </a:solidFill>
                <a:latin typeface="Times New Roman" panose="02020603050405020304" pitchFamily="18" charset="0"/>
                <a:cs typeface="Times New Roman" panose="02020603050405020304" pitchFamily="18" charset="0"/>
              </a:rPr>
              <a:t>Vận dụng</a:t>
            </a:r>
            <a:endParaRPr lang="vi-VN" sz="4000" u="sng" dirty="0">
              <a:solidFill>
                <a:srgbClr val="0000FF"/>
              </a:solidFill>
              <a:latin typeface="Times New Roman" panose="02020603050405020304" pitchFamily="18" charset="0"/>
              <a:cs typeface="Times New Roman" panose="02020603050405020304" pitchFamily="18" charset="0"/>
            </a:endParaRPr>
          </a:p>
          <a:p>
            <a:r>
              <a:rPr lang="vi-VN" sz="4000" b="1" dirty="0">
                <a:solidFill>
                  <a:srgbClr val="0000FF"/>
                </a:solidFill>
                <a:latin typeface="Times New Roman" panose="02020603050405020304" pitchFamily="18" charset="0"/>
                <a:cs typeface="Times New Roman" panose="02020603050405020304" pitchFamily="18" charset="0"/>
              </a:rPr>
              <a:t>Kể cho người thân về một nhân vật lịch sử có công với đất nước</a:t>
            </a:r>
            <a:r>
              <a:rPr lang="vi-VN" sz="4000" b="1" dirty="0" smtClean="0">
                <a:solidFill>
                  <a:srgbClr val="0000FF"/>
                </a:solidFill>
                <a:latin typeface="Times New Roman" panose="02020603050405020304" pitchFamily="18" charset="0"/>
                <a:cs typeface="Times New Roman" panose="02020603050405020304" pitchFamily="18" charset="0"/>
              </a:rPr>
              <a:t>.</a:t>
            </a:r>
            <a:endParaRPr lang="en-US" sz="4000" b="1" dirty="0" smtClean="0">
              <a:solidFill>
                <a:srgbClr val="0000FF"/>
              </a:solidFill>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4. Luyện tập.</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 name="AutoShape 2" descr="Tiểu sử anh hùng mang tên Trần Quốc Toả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6799" y="4163291"/>
            <a:ext cx="6096629" cy="462979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8000" y="4197927"/>
            <a:ext cx="6858000" cy="4629796"/>
          </a:xfrm>
          <a:prstGeom prst="rect">
            <a:avLst/>
          </a:prstGeom>
        </p:spPr>
      </p:pic>
    </p:spTree>
    <p:extLst>
      <p:ext uri="{BB962C8B-B14F-4D97-AF65-F5344CB8AC3E}">
        <p14:creationId xmlns:p14="http://schemas.microsoft.com/office/powerpoint/2010/main" val="3255784118"/>
      </p:ext>
    </p:extLst>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9561</TotalTime>
  <Words>597</Words>
  <Application>Microsoft Office PowerPoint</Application>
  <PresentationFormat>Custom</PresentationFormat>
  <Paragraphs>125</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1086</cp:revision>
  <dcterms:created xsi:type="dcterms:W3CDTF">2008-09-09T22:52:10Z</dcterms:created>
  <dcterms:modified xsi:type="dcterms:W3CDTF">2022-08-17T11:08:27Z</dcterms:modified>
</cp:coreProperties>
</file>