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</p:sldMasterIdLst>
  <p:notesMasterIdLst>
    <p:notesMasterId r:id="rId29"/>
  </p:notesMasterIdLst>
  <p:sldIdLst>
    <p:sldId id="257" r:id="rId4"/>
    <p:sldId id="262" r:id="rId5"/>
    <p:sldId id="258" r:id="rId6"/>
    <p:sldId id="259" r:id="rId7"/>
    <p:sldId id="263" r:id="rId8"/>
    <p:sldId id="264" r:id="rId9"/>
    <p:sldId id="265" r:id="rId10"/>
    <p:sldId id="277" r:id="rId11"/>
    <p:sldId id="268" r:id="rId12"/>
    <p:sldId id="269" r:id="rId13"/>
    <p:sldId id="271" r:id="rId14"/>
    <p:sldId id="278" r:id="rId15"/>
    <p:sldId id="273" r:id="rId16"/>
    <p:sldId id="279" r:id="rId17"/>
    <p:sldId id="274" r:id="rId18"/>
    <p:sldId id="280" r:id="rId19"/>
    <p:sldId id="281" r:id="rId20"/>
    <p:sldId id="282" r:id="rId21"/>
    <p:sldId id="284" r:id="rId22"/>
    <p:sldId id="285" r:id="rId23"/>
    <p:sldId id="286" r:id="rId24"/>
    <p:sldId id="275" r:id="rId25"/>
    <p:sldId id="260" r:id="rId26"/>
    <p:sldId id="276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58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57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69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63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7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77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98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1DD2DE94-BE36-46D0-945C-3539F9DDF3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AAF2D6-00A7-48F5-BB9B-858FBBDE1AC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6531B-F7EC-43E7-8C3D-74F94A4CF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259" y="1957442"/>
            <a:ext cx="389568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23484" y="1084110"/>
            <a:ext cx="8828225" cy="4788531"/>
            <a:chOff x="2515017" y="2832186"/>
            <a:chExt cx="8843546" cy="4086530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15017" y="2867851"/>
              <a:ext cx="8608145" cy="405086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B.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C.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vi-VN" sz="3733" b="1" u="sng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B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6 504 : 2 = 3 252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C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3 252 : 3 = 1 084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 số: 1 084 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1B2C61-AF32-4AC5-9996-716203D0B205}"/>
              </a:ext>
            </a:extLst>
          </p:cNvPr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D7BAB8-708B-4A25-8365-5C0ED1C66448}"/>
              </a:ext>
            </a:extLst>
          </p:cNvPr>
          <p:cNvGrpSpPr/>
          <p:nvPr/>
        </p:nvGrpSpPr>
        <p:grpSpPr>
          <a:xfrm>
            <a:off x="4505325" y="561975"/>
            <a:ext cx="5219700" cy="1843582"/>
            <a:chOff x="4505325" y="561975"/>
            <a:chExt cx="5219700" cy="18435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34D80-83D4-4627-8ED6-CFD483EC37B8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× 4 = 1668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: 3 = 819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E41A51-49F8-46E2-81CD-1E68E0B0CF8B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FC86AC-8A1D-45DB-A978-F00EBBDDF864}"/>
                </a:ext>
              </a:extLst>
            </p:cNvPr>
            <p:cNvSpPr/>
            <p:nvPr/>
          </p:nvSpPr>
          <p:spPr>
            <a:xfrm>
              <a:off x="5067300" y="174307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37601B-79B8-459D-81EB-058C13FDC4D6}"/>
              </a:ext>
            </a:extLst>
          </p:cNvPr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249B2-27E6-44D7-A568-F7B80B85C1B4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D5BA2-6551-4058-B0DB-6A85500E995D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ABDA6-FF2E-4EBF-821E-1592CF284987}"/>
              </a:ext>
            </a:extLst>
          </p:cNvPr>
          <p:cNvSpPr/>
          <p:nvPr/>
        </p:nvSpPr>
        <p:spPr>
          <a:xfrm>
            <a:off x="2066925" y="3924300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D5A0C-63E8-4AA1-9E9F-06ACDEAE25E7}"/>
              </a:ext>
            </a:extLst>
          </p:cNvPr>
          <p:cNvSpPr txBox="1"/>
          <p:nvPr/>
        </p:nvSpPr>
        <p:spPr>
          <a:xfrm>
            <a:off x="2838450" y="391477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1668 : 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71C5B1-B4E9-4D23-A0EA-233A60B6AF00}"/>
              </a:ext>
            </a:extLst>
          </p:cNvPr>
          <p:cNvSpPr/>
          <p:nvPr/>
        </p:nvSpPr>
        <p:spPr>
          <a:xfrm>
            <a:off x="2076450" y="467677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97A953-A3E2-4D70-9030-49F19792EC8D}"/>
              </a:ext>
            </a:extLst>
          </p:cNvPr>
          <p:cNvSpPr txBox="1"/>
          <p:nvPr/>
        </p:nvSpPr>
        <p:spPr>
          <a:xfrm>
            <a:off x="2857500" y="45910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417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9917BB-67EE-4477-A7C7-17E7DD88F003}"/>
              </a:ext>
            </a:extLst>
          </p:cNvPr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2015F-75AF-43CD-8607-418486B95AFF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2BF9BA-1A26-4143-874A-98B7D470CDAC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D7CA9BA-0F69-475E-9631-7168D500794B}"/>
              </a:ext>
            </a:extLst>
          </p:cNvPr>
          <p:cNvSpPr/>
          <p:nvPr/>
        </p:nvSpPr>
        <p:spPr>
          <a:xfrm>
            <a:off x="7277100" y="37814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104B1A-9EE2-46E9-BD04-C1981A1FFA18}"/>
              </a:ext>
            </a:extLst>
          </p:cNvPr>
          <p:cNvSpPr txBox="1"/>
          <p:nvPr/>
        </p:nvSpPr>
        <p:spPr>
          <a:xfrm>
            <a:off x="8048625" y="37719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819 x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96236A-5DF1-47D7-B434-7185421D76B2}"/>
              </a:ext>
            </a:extLst>
          </p:cNvPr>
          <p:cNvSpPr/>
          <p:nvPr/>
        </p:nvSpPr>
        <p:spPr>
          <a:xfrm>
            <a:off x="7296150" y="45053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9AF98-9DD1-4BAE-AA01-7C94615211C8}"/>
              </a:ext>
            </a:extLst>
          </p:cNvPr>
          <p:cNvSpPr txBox="1"/>
          <p:nvPr/>
        </p:nvSpPr>
        <p:spPr>
          <a:xfrm>
            <a:off x="8067675" y="4495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2 457</a:t>
            </a:r>
          </a:p>
        </p:txBody>
      </p:sp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4" grpId="0" animBg="1"/>
      <p:bldP spid="26" grpId="0"/>
      <p:bldP spid="30" grpId="0" animBg="1"/>
      <p:bldP spid="31" grpId="0"/>
      <p:bldP spid="32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4E2F6-4492-4A11-B10E-E19E2DBA0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837" y="3519487"/>
            <a:ext cx="6272213" cy="26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6362045"/>
            <a:chOff x="2495934" y="2502063"/>
            <a:chExt cx="9170053" cy="5429366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542936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</a:t>
              </a:r>
            </a:p>
            <a:p>
              <a:pPr marL="609585" indent="-609585" algn="just" defTabSz="1218900">
                <a:buFontTx/>
                <a:buChar char="-"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 So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R="0" lvl="0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7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90720" y="1318456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515 x 4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(m)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cà cuống B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928 x 3 =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(m)</a:t>
            </a:r>
          </a:p>
          <a:p>
            <a:pPr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m &lt;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784 m nên quãng đường bơi của cà cuống A ngắn hơn quãng đường bơi của cà cuống B.</a:t>
            </a:r>
            <a:endParaRPr lang="vi-VN" sz="32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60086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1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Tôm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81195" y="1394656"/>
            <a:ext cx="83982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060m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mỗi đoạn của đường gấp khúc đó là: 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060 : 5 = 412 (m)</a:t>
            </a:r>
            <a:endParaRPr lang="en-US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1218900"/>
            <a:r>
              <a:rPr lang="pt-BR" sz="32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8 cục pin như nhau nặng 1680 g. Mỗi rô-bốt chưa 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1" i="1" dirty="0" smtClean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ắp 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pin có cân nặng </a:t>
            </a:r>
            <a:r>
              <a:rPr lang="vi-VN" sz="2800" b="1" i="1" dirty="0" smtClean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 smtClean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1" dirty="0" smtClean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g.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cục pin cân nặng bao nhiêu gam?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D68-3840-41F1-B5C9-5F1B2A8B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D5C794A-80BB-43B0-8B1E-D93A1D40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5123"/>
            <a:ext cx="12192000" cy="6857999"/>
          </a:xfrm>
          <a:prstGeom prst="rect">
            <a:avLst/>
          </a:prstGeom>
          <a:noFill/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B64E958-0DF4-4D98-A89B-760E94E40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1" y="4864061"/>
            <a:ext cx="1900352" cy="1488227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BC8DA3D-4905-4A28-A187-15A29B004ADD}"/>
              </a:ext>
            </a:extLst>
          </p:cNvPr>
          <p:cNvGrpSpPr/>
          <p:nvPr/>
        </p:nvGrpSpPr>
        <p:grpSpPr>
          <a:xfrm>
            <a:off x="337065" y="604401"/>
            <a:ext cx="1780283" cy="942659"/>
            <a:chOff x="263312" y="4608366"/>
            <a:chExt cx="1780282" cy="942658"/>
          </a:xfrm>
        </p:grpSpPr>
        <p:sp>
          <p:nvSpPr>
            <p:cNvPr id="38" name="arrow_130847">
              <a:extLst>
                <a:ext uri="{FF2B5EF4-FFF2-40B4-BE49-F238E27FC236}">
                  <a16:creationId xmlns:a16="http://schemas.microsoft.com/office/drawing/2014/main" id="{4EC0533F-0F15-4B29-A833-3F7A9A83C0C2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767572" y="4275003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arrow_130847">
              <a:extLst>
                <a:ext uri="{FF2B5EF4-FFF2-40B4-BE49-F238E27FC236}">
                  <a16:creationId xmlns:a16="http://schemas.microsoft.com/office/drawing/2014/main" id="{DDDFABF4-A164-4831-91B1-2A9D3B1B400D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685982" y="4185696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rgbClr val="09078F"/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 dirty="0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310BF35-F4D0-4EC4-9F3F-CC8B5470C1EA}"/>
              </a:ext>
            </a:extLst>
          </p:cNvPr>
          <p:cNvGrpSpPr/>
          <p:nvPr/>
        </p:nvGrpSpPr>
        <p:grpSpPr>
          <a:xfrm>
            <a:off x="10755090" y="780530"/>
            <a:ext cx="1027521" cy="1027521"/>
            <a:chOff x="8991831" y="2504017"/>
            <a:chExt cx="1027521" cy="1027521"/>
          </a:xfrm>
        </p:grpSpPr>
        <p:sp>
          <p:nvSpPr>
            <p:cNvPr id="81" name="圆: 空心 80">
              <a:extLst>
                <a:ext uri="{FF2B5EF4-FFF2-40B4-BE49-F238E27FC236}">
                  <a16:creationId xmlns:a16="http://schemas.microsoft.com/office/drawing/2014/main" id="{CD6F3E89-58A9-419A-A278-077068DF1EBB}"/>
                </a:ext>
              </a:extLst>
            </p:cNvPr>
            <p:cNvSpPr/>
            <p:nvPr/>
          </p:nvSpPr>
          <p:spPr>
            <a:xfrm>
              <a:off x="9074956" y="2587142"/>
              <a:ext cx="944396" cy="944396"/>
            </a:xfrm>
            <a:prstGeom prst="donu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5CBD3985-3253-4B63-8493-2DC71F72DA38}"/>
                </a:ext>
              </a:extLst>
            </p:cNvPr>
            <p:cNvSpPr/>
            <p:nvPr/>
          </p:nvSpPr>
          <p:spPr>
            <a:xfrm>
              <a:off x="8991831" y="2504017"/>
              <a:ext cx="944396" cy="944396"/>
            </a:xfrm>
            <a:prstGeom prst="donut">
              <a:avLst/>
            </a:prstGeom>
            <a:solidFill>
              <a:srgbClr val="FF476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336801" y="1027034"/>
            <a:ext cx="8090089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1218900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–Thực hiện được phép chia nhẩm trong trường hợp đơn giản.</a:t>
            </a:r>
          </a:p>
          <a:p>
            <a:pPr algn="just" defTabSz="1218900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86" y="-94799"/>
            <a:ext cx="5681964" cy="1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lắp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5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A606F-4EFA-4C62-AE97-239D1FA3D006}"/>
              </a:ext>
            </a:extLst>
          </p:cNvPr>
          <p:cNvSpPr txBox="1"/>
          <p:nvPr/>
        </p:nvSpPr>
        <p:spPr>
          <a:xfrm>
            <a:off x="876300" y="1019175"/>
            <a:ext cx="10220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1 680 : 8 = 210 (g)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 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5 = 1 050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6 = 1 260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8 </a:t>
            </a:r>
            <a:r>
              <a:rPr lang="en-US" sz="28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1 680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a) 210 gam;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b)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dụng được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Palatino Linotype" panose="02040502050505030304" pitchFamily="18" charset="0"/>
                </a:rPr>
                <a:t>phép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và phép chia vào các tình huống</a:t>
              </a:r>
              <a:r>
                <a:rPr lang="vi-VN" sz="44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thực tế.</a:t>
              </a:r>
              <a:endParaRPr lang="en-GB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07" y="22722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D70FD37-23B6-251A-1372-3CCE1C54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b="1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b="1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46DBE-366B-4D95-B44C-851B3FFB6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962" y="2362199"/>
            <a:ext cx="9268983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3 507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5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6315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4 806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515575" y="20285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795881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814931" y="24911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80707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8065302" y="30299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3754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7 168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172675" y="20189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519656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548231" y="2481628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78040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7827177" y="295379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FD8070-0B43-4698-AB3C-72B5D811D9A8}"/>
              </a:ext>
            </a:extLst>
          </p:cNvPr>
          <p:cNvSpPr txBox="1"/>
          <p:nvPr/>
        </p:nvSpPr>
        <p:spPr>
          <a:xfrm>
            <a:off x="8093877" y="2944272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4177A5-6E9D-4794-A69F-AC40F6249148}"/>
              </a:ext>
            </a:extLst>
          </p:cNvPr>
          <p:cNvSpPr txBox="1"/>
          <p:nvPr/>
        </p:nvSpPr>
        <p:spPr>
          <a:xfrm>
            <a:off x="9249124" y="22135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995FC1-79FC-428C-B659-7D890816B0D5}"/>
              </a:ext>
            </a:extLst>
          </p:cNvPr>
          <p:cNvSpPr txBox="1"/>
          <p:nvPr/>
        </p:nvSpPr>
        <p:spPr>
          <a:xfrm>
            <a:off x="8093877" y="346814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747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32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Máy bay A đang bay ở độ cao 6504 m. Máy bay A đang bay ở độ cao gấp đôi máy bay B. Máy bay B đang bay ở độ cao gấp 3 lần độ cao máy bay C. Hỏi máy bay C đang bay ở độ cao bao nhiêu mét?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70400" y="3108635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755</Words>
  <Application>Microsoft Office PowerPoint</Application>
  <PresentationFormat>Widescreen</PresentationFormat>
  <Paragraphs>160</Paragraphs>
  <Slides>25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微软雅黑</vt:lpstr>
      <vt:lpstr>宋体</vt:lpstr>
      <vt:lpstr>Arial</vt:lpstr>
      <vt:lpstr>Calibri</vt:lpstr>
      <vt:lpstr>Cambria</vt:lpstr>
      <vt:lpstr>等线</vt:lpstr>
      <vt:lpstr>Palatino Linotype</vt:lpstr>
      <vt:lpstr>SVN-Berkshire Swash</vt:lpstr>
      <vt:lpstr>Tahoma</vt:lpstr>
      <vt:lpstr>Times New Roman</vt:lpstr>
      <vt:lpstr>字魂100号-方方先锋体</vt:lpstr>
      <vt:lpstr>思源黑体 CN Normal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43</cp:revision>
  <dcterms:created xsi:type="dcterms:W3CDTF">2022-11-23T01:38:25Z</dcterms:created>
  <dcterms:modified xsi:type="dcterms:W3CDTF">2023-03-08T00:13:11Z</dcterms:modified>
</cp:coreProperties>
</file>