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21"/>
  </p:notesMasterIdLst>
  <p:sldIdLst>
    <p:sldId id="471" r:id="rId4"/>
    <p:sldId id="488" r:id="rId5"/>
    <p:sldId id="481" r:id="rId6"/>
    <p:sldId id="489" r:id="rId7"/>
    <p:sldId id="490" r:id="rId8"/>
    <p:sldId id="514" r:id="rId9"/>
    <p:sldId id="515" r:id="rId10"/>
    <p:sldId id="484" r:id="rId11"/>
    <p:sldId id="470" r:id="rId12"/>
    <p:sldId id="493" r:id="rId13"/>
    <p:sldId id="479" r:id="rId14"/>
    <p:sldId id="518" r:id="rId15"/>
    <p:sldId id="510" r:id="rId16"/>
    <p:sldId id="2631" r:id="rId17"/>
    <p:sldId id="2632" r:id="rId18"/>
    <p:sldId id="2633" r:id="rId19"/>
    <p:sldId id="51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47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05197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6375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87896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3/18/2024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91663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3/18/2024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8803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3/18/2024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57519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3/18/2024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335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3/18/2024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9081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3/18/2024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881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3/18/2024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836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3/18/2024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1966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64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3/18/2024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9437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2024/3/18</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9560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2024/3/18</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1058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2024/3/18</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6102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2024/3/18</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34142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2024/3/18</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168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2024/3/18</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2196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2024/3/18</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34000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2024/3/18</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31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2024/3/18</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47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2024/3/18</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35829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2024/3/18</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86075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3/18/2024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9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949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7532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tags" Target="../tags/tag1.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2.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4.xml"/><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slide" Target="slide7.xml"/><Relationship Id="rId15" Type="http://schemas.openxmlformats.org/officeDocument/2006/relationships/image" Target="../media/image3.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4.xml"/><Relationship Id="rId10" Type="http://schemas.openxmlformats.org/officeDocument/2006/relationships/image" Target="../media/image15.png"/><Relationship Id="rId4" Type="http://schemas.microsoft.com/office/2007/relationships/media" Target="../media/media3.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a:extLst>
              <a:ext uri="{FF2B5EF4-FFF2-40B4-BE49-F238E27FC236}">
                <a16:creationId xmlns:a16="http://schemas.microsoft.com/office/drawing/2014/main" id="{6895034D-274A-4E04-9FA5-598C8576FB0F}"/>
              </a:ext>
            </a:extLst>
          </p:cNvPr>
          <p:cNvPicPr>
            <a:picLocks noChangeAspect="1"/>
          </p:cNvPicPr>
          <p:nvPr/>
        </p:nvPicPr>
        <p:blipFill>
          <a:blip r:embed="rId3"/>
          <a:stretch>
            <a:fillRect/>
          </a:stretch>
        </p:blipFill>
        <p:spPr>
          <a:xfrm>
            <a:off x="2573747" y="2282859"/>
            <a:ext cx="6663506" cy="2139881"/>
          </a:xfrm>
          <a:prstGeom prst="rect">
            <a:avLst/>
          </a:prstGeom>
        </p:spPr>
      </p:pic>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8">
            <a:extLst>
              <a:ext uri="{FF2B5EF4-FFF2-40B4-BE49-F238E27FC236}">
                <a16:creationId xmlns:a16="http://schemas.microsoft.com/office/drawing/2014/main" id="{22132DFF-9B67-4E38-8D2B-3FB48329532C}"/>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Calibri"/>
                <a:cs typeface="Calibri" panose="020F0502020204030204" pitchFamily="34" charset="0"/>
              </a:rPr>
              <a:t>Số</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hai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của</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một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tỉnh</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lần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lượt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là</a:t>
            </a:r>
            <a:r>
              <a:rPr lang="en-US" sz="3199" b="1" kern="0" dirty="0">
                <a:solidFill>
                  <a:srgbClr val="FF0000"/>
                </a:solidFill>
                <a:latin typeface="Calibri"/>
                <a:cs typeface="Calibri" panose="020F0502020204030204" pitchFamily="34" charset="0"/>
              </a:rPr>
              <a:t> 41 217 </a:t>
            </a:r>
            <a:r>
              <a:rPr lang="en-US" sz="3199" b="1" kern="0" dirty="0" err="1">
                <a:solidFill>
                  <a:srgbClr val="FF0000"/>
                </a:solidFill>
                <a:latin typeface="Calibri"/>
                <a:cs typeface="Calibri" panose="020F0502020204030204" pitchFamily="34" charset="0"/>
              </a:rPr>
              <a:t>và</a:t>
            </a:r>
            <a:r>
              <a:rPr lang="en-US" sz="3199" b="1" kern="0" dirty="0">
                <a:solidFill>
                  <a:srgbClr val="FF0000"/>
                </a:solidFill>
                <a:latin typeface="Calibri"/>
                <a:cs typeface="Calibri" panose="020F0502020204030204" pitchFamily="34" charset="0"/>
              </a:rPr>
              <a:t> </a:t>
            </a:r>
          </a:p>
          <a:p>
            <a:pPr algn="ctr" defTabSz="914217">
              <a:defRPr/>
            </a:pPr>
            <a:r>
              <a:rPr lang="en-US" sz="3199" b="1" kern="0" dirty="0">
                <a:solidFill>
                  <a:srgbClr val="FF0000"/>
                </a:solidFill>
                <a:latin typeface="Calibri"/>
                <a:cs typeface="Calibri" panose="020F0502020204030204" pitchFamily="34" charset="0"/>
              </a:rPr>
              <a:t>46 616 </a:t>
            </a:r>
            <a:r>
              <a:rPr lang="en-US" sz="3199" b="1" kern="0" dirty="0" err="1">
                <a:solidFill>
                  <a:srgbClr val="FF0000"/>
                </a:solidFill>
                <a:latin typeface="Calibri"/>
                <a:cs typeface="Calibri" panose="020F0502020204030204" pitchFamily="34" charset="0"/>
              </a:rPr>
              <a:t>người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Hỏi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nào</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đông</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hơn</a:t>
            </a:r>
            <a:r>
              <a:rPr lang="en-US" sz="3199" b="1" kern="0" dirty="0">
                <a:solidFill>
                  <a:srgbClr val="FF0000"/>
                </a:solidFill>
                <a:latin typeface="Calibri"/>
                <a:cs typeface="Calibri" panose="020F0502020204030204" pitchFamily="34" charset="0"/>
              </a:rPr>
              <a:t>.</a:t>
            </a:r>
          </a:p>
        </p:txBody>
      </p:sp>
      <p:pic>
        <p:nvPicPr>
          <p:cNvPr id="4" name="Picture 3">
            <a:extLst>
              <a:ext uri="{FF2B5EF4-FFF2-40B4-BE49-F238E27FC236}">
                <a16:creationId xmlns:a16="http://schemas.microsoft.com/office/drawing/2014/main" id="{9CCD6199-3B13-4330-91DD-BACB69FB48F7}"/>
              </a:ext>
            </a:extLst>
          </p:cNvPr>
          <p:cNvPicPr>
            <a:picLocks noChangeAspect="1"/>
          </p:cNvPicPr>
          <p:nvPr/>
        </p:nvPicPr>
        <p:blipFill>
          <a:blip r:embed="rId3"/>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9FCB9D6-1C02-45D2-B726-4E816F0AB92A}"/>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28" name="TextBox 27">
            <a:extLst>
              <a:ext uri="{FF2B5EF4-FFF2-40B4-BE49-F238E27FC236}">
                <a16:creationId xmlns:a16="http://schemas.microsoft.com/office/drawing/2014/main" id="{63344D37-B9A8-4EE3-BEF1-7D96B0CACCBB}"/>
              </a:ext>
            </a:extLst>
          </p:cNvPr>
          <p:cNvSpPr txBox="1"/>
          <p:nvPr/>
        </p:nvSpPr>
        <p:spPr>
          <a:xfrm>
            <a:off x="6924675" y="27241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2BC57170-AE45-4E33-A82A-C10C063B540A}"/>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1448FB86-EE24-4294-80B9-852B1A5C7FDB}"/>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1 &lt; 6</a:t>
            </a:r>
          </a:p>
        </p:txBody>
      </p:sp>
      <p:sp>
        <p:nvSpPr>
          <p:cNvPr id="34" name="TextBox 33">
            <a:extLst>
              <a:ext uri="{FF2B5EF4-FFF2-40B4-BE49-F238E27FC236}">
                <a16:creationId xmlns:a16="http://schemas.microsoft.com/office/drawing/2014/main" id="{A9B3F236-3E3C-461D-ACA3-6EBAF4F18826}"/>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Vậy</a:t>
            </a:r>
            <a:r>
              <a:rPr lang="en-US" sz="3200" b="1" dirty="0">
                <a:highlight>
                  <a:srgbClr val="FFFF00"/>
                </a:highlight>
                <a:latin typeface="Cambria" panose="02040503050406030204" pitchFamily="18" charset="0"/>
                <a:ea typeface="Cambria" panose="02040503050406030204" pitchFamily="18" charset="0"/>
              </a:rPr>
              <a:t> 41 217 &lt; 46 616 </a:t>
            </a:r>
          </a:p>
        </p:txBody>
      </p: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0" grpId="0"/>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745729"/>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Số nào </a:t>
              </a:r>
              <a:r>
                <a:rPr lang="en-US" sz="3200" b="1" dirty="0" err="1">
                  <a:latin typeface="Calibri" panose="020F0502020204030204" pitchFamily="34" charset="0"/>
                  <a:cs typeface="Calibri" panose="020F0502020204030204" pitchFamily="34" charset="0"/>
                </a:rPr>
                <a:t>có</a:t>
              </a:r>
              <a:r>
                <a:rPr lang="vi-VN" sz="3200" b="1" dirty="0">
                  <a:latin typeface="Calibri" panose="020F0502020204030204" pitchFamily="34" charset="0"/>
                  <a:cs typeface="Calibri" panose="020F0502020204030204" pitchFamily="34" charset="0"/>
                </a:rPr>
                <a:t> nhiều chữ s</a:t>
              </a:r>
              <a:r>
                <a:rPr lang="en-US" sz="3200" b="1" dirty="0">
                  <a:latin typeface="Calibri" panose="020F0502020204030204" pitchFamily="34" charset="0"/>
                  <a:cs typeface="Calibri" panose="020F0502020204030204" pitchFamily="34" charset="0"/>
                </a:rPr>
                <a:t>ố</a:t>
              </a:r>
              <a:r>
                <a:rPr lang="vi-VN" sz="3200" b="1" dirty="0">
                  <a:latin typeface="Calibri" panose="020F0502020204030204" pitchFamily="34" charset="0"/>
                  <a:cs typeface="Calibri" panose="020F0502020204030204" pitchFamily="34" charset="0"/>
                </a:rPr>
                <a:t> hơn thì lớn hơn. Số nào có ít chữ số hơn thì bé hơn.</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27" name="Picture 2" descr="82 Girl Making Coffee Illustrations &amp; Clip Art - iStock">
            <a:extLst>
              <a:ext uri="{FF2B5EF4-FFF2-40B4-BE49-F238E27FC236}">
                <a16:creationId xmlns:a16="http://schemas.microsoft.com/office/drawing/2014/main" id="{90CE3969-C1E9-4BD4-A78D-783C6E55F0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80" b="90000" l="18137" r="79085">
                        <a14:foregroundMark x1="43464" y1="8980" x2="52124" y2="8980"/>
                        <a14:foregroundMark x1="79085" y1="41020" x2="79085" y2="41020"/>
                        <a14:foregroundMark x1="18464" y1="49796" x2="18464" y2="49796"/>
                        <a14:foregroundMark x1="20261" y1="42449" x2="20261" y2="42449"/>
                        <a14:foregroundMark x1="37745" y1="71020" x2="59641" y2="65918"/>
                        <a14:foregroundMark x1="59641" y1="65918" x2="60621" y2="65918"/>
                        <a14:foregroundMark x1="45425" y1="65918" x2="54739" y2="65918"/>
                        <a14:foregroundMark x1="51307" y1="74490" x2="48856" y2="74490"/>
                        <a14:foregroundMark x1="79085" y1="45306" x2="79085" y2="45306"/>
                        <a14:foregroundMark x1="19444" y1="59388" x2="19444" y2="59388"/>
                        <a14:foregroundMark x1="18137" y1="57551" x2="18137" y2="57551"/>
                        <a14:foregroundMark x1="18137" y1="57551" x2="21242" y2="57551"/>
                      </a14:backgroundRemoval>
                    </a14:imgEffect>
                  </a14:imgLayer>
                </a14:imgProps>
              </a:ext>
              <a:ext uri="{28A0092B-C50C-407E-A947-70E740481C1C}">
                <a14:useLocalDpi xmlns:a14="http://schemas.microsoft.com/office/drawing/2010/main" val="0"/>
              </a:ext>
            </a:extLst>
          </a:blip>
          <a:srcRect l="14863" r="15713" b="19087"/>
          <a:stretch/>
        </p:blipFill>
        <p:spPr bwMode="auto">
          <a:xfrm>
            <a:off x="-179444" y="2362200"/>
            <a:ext cx="4142910" cy="386602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2DAAED7-BC28-4C0F-AD48-000FA086D242}"/>
              </a:ext>
            </a:extLst>
          </p:cNvPr>
          <p:cNvGrpSpPr/>
          <p:nvPr/>
        </p:nvGrpSpPr>
        <p:grpSpPr>
          <a:xfrm>
            <a:off x="2447925" y="2094996"/>
            <a:ext cx="9448800" cy="1819779"/>
            <a:chOff x="2105100" y="4212346"/>
            <a:chExt cx="4761998"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135989" y="4283576"/>
              <a:ext cx="4731109"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3171825" y="4009521"/>
            <a:ext cx="9286875" cy="1819779"/>
            <a:chOff x="2105100" y="4212346"/>
            <a:chExt cx="4680391"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2105100" y="4212346"/>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2135989" y="4283576"/>
              <a:ext cx="4620700"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a:t>
              </a:r>
              <a:r>
                <a:rPr lang="en-US" sz="3200" b="1" dirty="0" err="1">
                  <a:latin typeface="Calibri" panose="020F0502020204030204" pitchFamily="34" charset="0"/>
                  <a:cs typeface="Calibri" panose="020F0502020204030204" pitchFamily="34" charset="0"/>
                </a:rPr>
                <a:t>số</a:t>
              </a:r>
              <a:r>
                <a:rPr lang="vi-VN" sz="3200" b="1" dirty="0">
                  <a:latin typeface="Calibri" panose="020F0502020204030204" pitchFamily="34" charset="0"/>
                  <a:cs typeface="Calibri" panose="020F0502020204030204" pitchFamily="34" charset="0"/>
                </a:rPr>
                <a:t> có tất cả các cặp chữ số ờ từng hàng </a:t>
              </a:r>
              <a:r>
                <a:rPr lang="en-US" sz="3200" b="1" dirty="0" err="1">
                  <a:latin typeface="Calibri" panose="020F0502020204030204" pitchFamily="34" charset="0"/>
                  <a:cs typeface="Calibri" panose="020F0502020204030204" pitchFamily="34" charset="0"/>
                </a:rPr>
                <a:t>đều</a:t>
              </a:r>
              <a:r>
                <a:rPr lang="vi-VN" sz="3200" b="1" dirty="0">
                  <a:latin typeface="Calibri" panose="020F0502020204030204" pitchFamily="34" charset="0"/>
                  <a:cs typeface="Calibri" panose="020F0502020204030204" pitchFamily="34" charset="0"/>
                </a:rPr>
                <a:t> bằng nhau th</a:t>
              </a:r>
              <a:r>
                <a:rPr lang="en-US" sz="3200" b="1" dirty="0">
                  <a:latin typeface="Calibri" panose="020F0502020204030204" pitchFamily="34" charset="0"/>
                  <a:cs typeface="Calibri" panose="020F0502020204030204" pitchFamily="34" charset="0"/>
                </a:rPr>
                <a:t>ì</a:t>
              </a:r>
              <a:r>
                <a:rPr lang="vi-VN" sz="3200" b="1" dirty="0">
                  <a:latin typeface="Calibri" panose="020F0502020204030204" pitchFamily="34" charset="0"/>
                  <a:cs typeface="Calibri" panose="020F0502020204030204" pitchFamily="34" charset="0"/>
                </a:rPr>
                <a:t> hai số đó bằng nhau.</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7"/>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1" name="Picture 10">
            <a:extLst>
              <a:ext uri="{FF2B5EF4-FFF2-40B4-BE49-F238E27FC236}">
                <a16:creationId xmlns:a16="http://schemas.microsoft.com/office/drawing/2014/main" id="{DEC406AB-0B7E-436E-8D02-06F027711ABE}"/>
              </a:ext>
            </a:extLst>
          </p:cNvPr>
          <p:cNvPicPr>
            <a:picLocks noChangeAspect="1"/>
          </p:cNvPicPr>
          <p:nvPr/>
        </p:nvPicPr>
        <p:blipFill>
          <a:blip r:embed="rId3"/>
          <a:stretch>
            <a:fillRect/>
          </a:stretch>
        </p:blipFill>
        <p:spPr>
          <a:xfrm>
            <a:off x="2900940" y="2235234"/>
            <a:ext cx="9337982" cy="2308191"/>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Calibri" panose="020F0502020204030204"/>
                </a:rPr>
                <a:t>Đ, S?</a:t>
              </a:r>
              <a:endParaRPr kumimoji="0" lang="vi-VN" sz="3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Cambria" panose="02040503050406030204" pitchFamily="18" charset="0"/>
                <a:ea typeface="Cambria" panose="02040503050406030204" pitchFamily="18" charset="0"/>
              </a:rPr>
              <a:t>a) 9 876 &lt; 12 345</a:t>
            </a:r>
            <a:endParaRPr lang="en-US" sz="4000" b="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Cambria" panose="02040503050406030204" pitchFamily="18" charset="0"/>
                <a:ea typeface="Cambria" panose="02040503050406030204" pitchFamily="18" charset="0"/>
              </a:rPr>
              <a:t>b) 30 724 &gt; 31 000</a:t>
            </a:r>
            <a:endParaRPr lang="en-US" sz="4000" b="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a:solidFill>
                  <a:srgbClr val="000000"/>
                </a:solidFill>
                <a:effectLst/>
                <a:latin typeface="Cambria" panose="02040503050406030204" pitchFamily="18" charset="0"/>
                <a:ea typeface="Cambria" panose="02040503050406030204" pitchFamily="18" charset="0"/>
              </a:rPr>
              <a:t>c) 41 035 &gt; 39 999</a:t>
            </a:r>
            <a:endParaRPr lang="en-US" sz="40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C000D80B-0450-4E15-AFFD-1D818BDF40A2}"/>
              </a:ext>
            </a:extLst>
          </p:cNvPr>
          <p:cNvSpPr/>
          <p:nvPr/>
        </p:nvSpPr>
        <p:spPr>
          <a:xfrm>
            <a:off x="7162799" y="172402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cxnSp>
        <p:nvCxnSpPr>
          <p:cNvPr id="35" name="Straight Connector 34">
            <a:extLst>
              <a:ext uri="{FF2B5EF4-FFF2-40B4-BE49-F238E27FC236}">
                <a16:creationId xmlns:a16="http://schemas.microsoft.com/office/drawing/2014/main" id="{58452B3A-71B3-4138-8BF8-400DE496AA6D}"/>
              </a:ext>
            </a:extLst>
          </p:cNvPr>
          <p:cNvCxnSpPr/>
          <p:nvPr/>
        </p:nvCxnSpPr>
        <p:spPr>
          <a:xfrm>
            <a:off x="3943350" y="31527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306AE4-B0C0-42C1-B77A-1B84378E7EF6}"/>
              </a:ext>
            </a:extLst>
          </p:cNvPr>
          <p:cNvCxnSpPr/>
          <p:nvPr/>
        </p:nvCxnSpPr>
        <p:spPr>
          <a:xfrm>
            <a:off x="6076950" y="31623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S</a:t>
            </a:r>
          </a:p>
        </p:txBody>
      </p:sp>
      <p:cxnSp>
        <p:nvCxnSpPr>
          <p:cNvPr id="38" name="Straight Connector 37">
            <a:extLst>
              <a:ext uri="{FF2B5EF4-FFF2-40B4-BE49-F238E27FC236}">
                <a16:creationId xmlns:a16="http://schemas.microsoft.com/office/drawing/2014/main" id="{D57F99F5-C878-4B6D-8EBA-4F2F00C7DCCC}"/>
              </a:ext>
            </a:extLst>
          </p:cNvPr>
          <p:cNvCxnSpPr>
            <a:cxnSpLocks/>
          </p:cNvCxnSpPr>
          <p:nvPr/>
        </p:nvCxnSpPr>
        <p:spPr>
          <a:xfrm>
            <a:off x="3695700" y="4181475"/>
            <a:ext cx="40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363C43-161C-4A34-92A9-907EA6273D84}"/>
              </a:ext>
            </a:extLst>
          </p:cNvPr>
          <p:cNvCxnSpPr>
            <a:cxnSpLocks/>
          </p:cNvCxnSpPr>
          <p:nvPr/>
        </p:nvCxnSpPr>
        <p:spPr>
          <a:xfrm>
            <a:off x="5781675" y="4162425"/>
            <a:ext cx="400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9302C7C4-CD7C-4601-A170-C67D9450EC4A}"/>
              </a:ext>
            </a:extLst>
          </p:cNvPr>
          <p:cNvPicPr>
            <a:picLocks noChangeAspect="1"/>
          </p:cNvPicPr>
          <p:nvPr/>
        </p:nvPicPr>
        <p:blipFill>
          <a:blip r:embed="rId2"/>
          <a:stretch>
            <a:fillRect/>
          </a:stretch>
        </p:blipFill>
        <p:spPr>
          <a:xfrm>
            <a:off x="1690687" y="742950"/>
            <a:ext cx="1343025" cy="533400"/>
          </a:xfrm>
          <a:prstGeom prst="rect">
            <a:avLst/>
          </a:prstGeom>
        </p:spPr>
      </p:pic>
      <p:grpSp>
        <p:nvGrpSpPr>
          <p:cNvPr id="11" name="Group 10">
            <a:extLst>
              <a:ext uri="{FF2B5EF4-FFF2-40B4-BE49-F238E27FC236}">
                <a16:creationId xmlns:a16="http://schemas.microsoft.com/office/drawing/2014/main"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t>a) 29 100       26 189</a:t>
              </a:r>
            </a:p>
            <a:p>
              <a:pPr>
                <a:lnSpc>
                  <a:spcPct val="150000"/>
                </a:lnSpc>
              </a:pPr>
              <a:r>
                <a:rPr lang="pt-BR" sz="3600" dirty="0"/>
                <a:t>b) 38 197       38 307</a:t>
              </a:r>
            </a:p>
            <a:p>
              <a:pPr>
                <a:lnSpc>
                  <a:spcPct val="150000"/>
                </a:lnSpc>
              </a:pPr>
              <a:r>
                <a:rPr lang="pt-BR" sz="3600" dirty="0"/>
                <a:t>c) 52 740       50 000 + 2000 + 700 + 40</a:t>
              </a:r>
              <a:endParaRPr lang="en-US" sz="3600" dirty="0"/>
            </a:p>
          </p:txBody>
        </p:sp>
        <p:sp>
          <p:nvSpPr>
            <p:cNvPr id="24" name="Rectangle 23">
              <a:extLst>
                <a:ext uri="{FF2B5EF4-FFF2-40B4-BE49-F238E27FC236}">
                  <a16:creationId xmlns:a16="http://schemas.microsoft.com/office/drawing/2014/main"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id="{AA594A39-567C-4305-B5DD-5580115ACA80}"/>
              </a:ext>
            </a:extLst>
          </p:cNvPr>
          <p:cNvCxnSpPr/>
          <p:nvPr/>
        </p:nvCxnSpPr>
        <p:spPr>
          <a:xfrm>
            <a:off x="3333750" y="230505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978672-3780-4975-BFFF-6044BDFA2BB5}"/>
              </a:ext>
            </a:extLst>
          </p:cNvPr>
          <p:cNvCxnSpPr/>
          <p:nvPr/>
        </p:nvCxnSpPr>
        <p:spPr>
          <a:xfrm>
            <a:off x="5314950" y="22860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id="{47720848-825E-418F-87EF-1F4F0A00B2DD}"/>
              </a:ext>
            </a:extLst>
          </p:cNvPr>
          <p:cNvCxnSpPr/>
          <p:nvPr/>
        </p:nvCxnSpPr>
        <p:spPr>
          <a:xfrm>
            <a:off x="3705225" y="313372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885331-E66D-41D7-B325-F8B167A9F12B}"/>
              </a:ext>
            </a:extLst>
          </p:cNvPr>
          <p:cNvCxnSpPr/>
          <p:nvPr/>
        </p:nvCxnSpPr>
        <p:spPr>
          <a:xfrm>
            <a:off x="5686425" y="31146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3D7CEE0-6006-4321-8811-B5CE178E881E}"/>
              </a:ext>
            </a:extLst>
          </p:cNvPr>
          <p:cNvSpPr/>
          <p:nvPr/>
        </p:nvSpPr>
        <p:spPr>
          <a:xfrm>
            <a:off x="4457699" y="2628900"/>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id="{33FE04FC-3042-4877-AC8E-D81242CDAAB7}"/>
              </a:ext>
            </a:extLst>
          </p:cNvPr>
          <p:cNvSpPr/>
          <p:nvPr/>
        </p:nvSpPr>
        <p:spPr>
          <a:xfrm rot="16200000">
            <a:off x="7124703" y="2081214"/>
            <a:ext cx="481014" cy="4205287"/>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F72E65A3-4EEF-42A8-91AD-91149121E15E}"/>
              </a:ext>
            </a:extLst>
          </p:cNvPr>
          <p:cNvSpPr txBox="1"/>
          <p:nvPr/>
        </p:nvSpPr>
        <p:spPr>
          <a:xfrm>
            <a:off x="6781801" y="4410076"/>
            <a:ext cx="1571625" cy="584775"/>
          </a:xfrm>
          <a:prstGeom prst="rect">
            <a:avLst/>
          </a:prstGeom>
          <a:noFill/>
        </p:spPr>
        <p:txBody>
          <a:bodyPr wrap="square" rtlCol="0">
            <a:spAutoFit/>
          </a:bodyPr>
          <a:lstStyle/>
          <a:p>
            <a:r>
              <a:rPr lang="en-US" sz="3200" b="1" dirty="0">
                <a:solidFill>
                  <a:srgbClr val="FF0000"/>
                </a:solidFill>
              </a:rPr>
              <a:t>52 740</a:t>
            </a:r>
          </a:p>
        </p:txBody>
      </p:sp>
      <p:sp>
        <p:nvSpPr>
          <p:cNvPr id="48" name="Rectangle 47">
            <a:extLst>
              <a:ext uri="{FF2B5EF4-FFF2-40B4-BE49-F238E27FC236}">
                <a16:creationId xmlns:a16="http://schemas.microsoft.com/office/drawing/2014/main"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Một cây thần kỳ ra các quả với màu sắc khác nhau. Bạn khỉ sẽ leo theo các cành ghi số lớn hơn để lấy quả. Hỏi bạn khỉ lấy được quả màu gì?</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A28ACD45-EC10-47B0-894C-CB63F866F5DB}"/>
              </a:ext>
            </a:extLst>
          </p:cNvPr>
          <p:cNvSpPr/>
          <p:nvPr/>
        </p:nvSpPr>
        <p:spPr>
          <a:xfrm>
            <a:off x="6915150" y="2085975"/>
            <a:ext cx="50101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16" name="Straight Connector 15">
            <a:extLst>
              <a:ext uri="{FF2B5EF4-FFF2-40B4-BE49-F238E27FC236}">
                <a16:creationId xmlns:a16="http://schemas.microsoft.com/office/drawing/2014/main"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233E0596-AEAD-4551-B52C-0917B8C6690F}"/>
              </a:ext>
            </a:extLst>
          </p:cNvPr>
          <p:cNvSpPr/>
          <p:nvPr/>
        </p:nvSpPr>
        <p:spPr>
          <a:xfrm>
            <a:off x="6829425" y="3429000"/>
            <a:ext cx="51244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ngã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bạn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sẽ</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leo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cây</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ghi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số</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nào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sao</a:t>
            </a:r>
            <a:r>
              <a:rPr lang="en-US" sz="2400" b="1" dirty="0">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F02F7B8-7867-483B-8591-3A94D1B17064}"/>
              </a:ext>
            </a:extLst>
          </p:cNvPr>
          <p:cNvSpPr/>
          <p:nvPr/>
        </p:nvSpPr>
        <p:spPr>
          <a:xfrm>
            <a:off x="6819900" y="4781550"/>
            <a:ext cx="5124450"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kh</a:t>
            </a:r>
            <a:r>
              <a:rPr lang="en-US" sz="2400" b="1" dirty="0">
                <a:latin typeface="Cambria" panose="02040503050406030204" pitchFamily="18" charset="0"/>
                <a:ea typeface="Cambria" panose="02040503050406030204" pitchFamily="18" charset="0"/>
              </a:rPr>
              <a:t>ỉ</a:t>
            </a:r>
            <a:r>
              <a:rPr lang="vi-VN" sz="2400" b="1" dirty="0">
                <a:latin typeface="Cambria" panose="02040503050406030204" pitchFamily="18" charset="0"/>
                <a:ea typeface="Cambria" panose="02040503050406030204" pitchFamily="18" charset="0"/>
              </a:rPr>
              <a:t> lấy được quả màu gì?</a:t>
            </a:r>
            <a:endParaRPr lang="en-US"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Calibri"/>
              </a:rPr>
              <a:t>BẢO VỆ </a:t>
            </a:r>
          </a:p>
          <a:p>
            <a:pPr algn="ctr" defTabSz="914126"/>
            <a:r>
              <a:rPr lang="en-US" sz="7199" b="1" cap="all" dirty="0">
                <a:ln w="0"/>
                <a:solidFill>
                  <a:srgbClr val="0070C0"/>
                </a:solidFill>
                <a:effectLst>
                  <a:reflection blurRad="12700" stA="50000" endPos="50000" dist="5000" dir="5400000" sy="-100000" rotWithShape="0"/>
                </a:effectLst>
                <a:latin typeface="Calibri"/>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815882"/>
            </a:xfrm>
            <a:prstGeom prst="rect">
              <a:avLst/>
            </a:prstGeom>
          </p:spPr>
          <p:txBody>
            <a:bodyPr wrap="square">
              <a:spAutoFit/>
            </a:bodyPr>
            <a:lstStyle/>
            <a:p>
              <a:pPr algn="just" defTabSz="914126"/>
              <a:r>
                <a:rPr lang="en-US" sz="2799" dirty="0" err="1">
                  <a:solidFill>
                    <a:prstClr val="black"/>
                  </a:solidFill>
                  <a:latin typeface="Calibri"/>
                </a:rPr>
                <a:t>Các</a:t>
              </a:r>
              <a:r>
                <a:rPr lang="en-US" sz="2799" dirty="0">
                  <a:solidFill>
                    <a:prstClr val="black"/>
                  </a:solidFill>
                  <a:latin typeface="Calibri"/>
                </a:rPr>
                <a:t> </a:t>
              </a:r>
              <a:r>
                <a:rPr lang="en-US" sz="2799" dirty="0" err="1">
                  <a:solidFill>
                    <a:prstClr val="black"/>
                  </a:solidFill>
                  <a:latin typeface="Calibri"/>
                </a:rPr>
                <a:t>bạn</a:t>
              </a:r>
              <a:r>
                <a:rPr lang="en-US" sz="2799" dirty="0">
                  <a:solidFill>
                    <a:prstClr val="black"/>
                  </a:solidFill>
                  <a:latin typeface="Calibri"/>
                </a:rPr>
                <a:t> </a:t>
              </a:r>
              <a:r>
                <a:rPr lang="en-US" sz="2799" dirty="0" err="1">
                  <a:solidFill>
                    <a:prstClr val="black"/>
                  </a:solidFill>
                  <a:latin typeface="Calibri"/>
                </a:rPr>
                <a:t>ơi</a:t>
              </a:r>
              <a:r>
                <a:rPr lang="en-US" sz="2799" dirty="0">
                  <a:solidFill>
                    <a:prstClr val="black"/>
                  </a:solidFill>
                  <a:latin typeface="Calibri"/>
                </a:rPr>
                <a:t>, </a:t>
              </a:r>
              <a:r>
                <a:rPr lang="en-US" sz="2799" dirty="0" err="1">
                  <a:solidFill>
                    <a:prstClr val="black"/>
                  </a:solidFill>
                  <a:latin typeface="Calibri"/>
                </a:rPr>
                <a:t>thành</a:t>
              </a:r>
              <a:r>
                <a:rPr lang="en-US" sz="2799" dirty="0">
                  <a:solidFill>
                    <a:prstClr val="black"/>
                  </a:solidFill>
                  <a:latin typeface="Calibri"/>
                </a:rPr>
                <a:t> </a:t>
              </a:r>
              <a:r>
                <a:rPr lang="en-US" sz="2799" dirty="0" err="1">
                  <a:solidFill>
                    <a:prstClr val="black"/>
                  </a:solidFill>
                  <a:latin typeface="Calibri"/>
                </a:rPr>
                <a:t>phố</a:t>
              </a:r>
              <a:r>
                <a:rPr lang="en-US" sz="2799" dirty="0">
                  <a:solidFill>
                    <a:prstClr val="black"/>
                  </a:solidFill>
                  <a:latin typeface="Calibri"/>
                </a:rPr>
                <a:t> </a:t>
              </a:r>
              <a:r>
                <a:rPr lang="en-US" sz="2799" dirty="0" err="1">
                  <a:solidFill>
                    <a:prstClr val="black"/>
                  </a:solidFill>
                  <a:latin typeface="Calibri"/>
                </a:rPr>
                <a:t>của</a:t>
              </a:r>
              <a:r>
                <a:rPr lang="en-US" sz="2799" dirty="0">
                  <a:solidFill>
                    <a:prstClr val="black"/>
                  </a:solidFill>
                  <a:latin typeface="Calibri"/>
                </a:rPr>
                <a:t> </a:t>
              </a:r>
              <a:r>
                <a:rPr lang="en-US" sz="2799" dirty="0" err="1">
                  <a:solidFill>
                    <a:prstClr val="black"/>
                  </a:solidFill>
                  <a:latin typeface="Calibri"/>
                </a:rPr>
                <a:t>chúng</a:t>
              </a:r>
              <a:r>
                <a:rPr lang="en-US" sz="2799" dirty="0">
                  <a:solidFill>
                    <a:prstClr val="black"/>
                  </a:solidFill>
                  <a:latin typeface="Calibri"/>
                </a:rPr>
                <a:t> </a:t>
              </a:r>
              <a:r>
                <a:rPr lang="en-US" sz="2799" dirty="0" err="1">
                  <a:solidFill>
                    <a:prstClr val="black"/>
                  </a:solidFill>
                  <a:latin typeface="Calibri"/>
                </a:rPr>
                <a:t>mình</a:t>
              </a:r>
              <a:r>
                <a:rPr lang="en-US" sz="2799" dirty="0">
                  <a:solidFill>
                    <a:prstClr val="black"/>
                  </a:solidFill>
                  <a:latin typeface="Calibri"/>
                </a:rPr>
                <a:t> </a:t>
              </a:r>
              <a:r>
                <a:rPr lang="en-US" sz="2799" dirty="0" err="1">
                  <a:solidFill>
                    <a:prstClr val="black"/>
                  </a:solidFill>
                  <a:latin typeface="Calibri"/>
                </a:rPr>
                <a:t>đang</a:t>
              </a:r>
              <a:r>
                <a:rPr lang="en-US" sz="2799" dirty="0">
                  <a:solidFill>
                    <a:prstClr val="black"/>
                  </a:solidFill>
                  <a:latin typeface="Calibri"/>
                </a:rPr>
                <a:t> </a:t>
              </a:r>
              <a:r>
                <a:rPr lang="en-US" sz="2799" dirty="0" err="1">
                  <a:solidFill>
                    <a:prstClr val="black"/>
                  </a:solidFill>
                  <a:latin typeface="Calibri"/>
                </a:rPr>
                <a:t>bị</a:t>
              </a:r>
              <a:r>
                <a:rPr lang="en-US" sz="2799" dirty="0">
                  <a:solidFill>
                    <a:prstClr val="black"/>
                  </a:solidFill>
                  <a:latin typeface="Calibri"/>
                </a:rPr>
                <a:t> </a:t>
              </a:r>
              <a:r>
                <a:rPr lang="en-US" sz="2799" dirty="0" err="1">
                  <a:solidFill>
                    <a:prstClr val="black"/>
                  </a:solidFill>
                  <a:latin typeface="Calibri"/>
                </a:rPr>
                <a:t>những</a:t>
              </a:r>
              <a:r>
                <a:rPr lang="en-US" sz="2799" dirty="0">
                  <a:solidFill>
                    <a:prstClr val="black"/>
                  </a:solidFill>
                  <a:latin typeface="Calibri"/>
                </a:rPr>
                <a:t> con vi-rut </a:t>
              </a:r>
              <a:r>
                <a:rPr lang="en-US" sz="2799" dirty="0" err="1">
                  <a:solidFill>
                    <a:prstClr val="black"/>
                  </a:solidFill>
                  <a:latin typeface="Calibri"/>
                </a:rPr>
                <a:t>đe</a:t>
              </a:r>
              <a:r>
                <a:rPr lang="en-US" sz="2799" dirty="0">
                  <a:solidFill>
                    <a:prstClr val="black"/>
                  </a:solidFill>
                  <a:latin typeface="Calibri"/>
                </a:rPr>
                <a:t> </a:t>
              </a:r>
              <a:r>
                <a:rPr lang="en-US" sz="2799" dirty="0" err="1">
                  <a:solidFill>
                    <a:prstClr val="black"/>
                  </a:solidFill>
                  <a:latin typeface="Calibri"/>
                </a:rPr>
                <a:t>dọa</a:t>
              </a:r>
              <a:r>
                <a:rPr lang="en-US" sz="2799" dirty="0">
                  <a:solidFill>
                    <a:prstClr val="black"/>
                  </a:solidFill>
                  <a:latin typeface="Calibri"/>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815882"/>
            </a:xfrm>
            <a:prstGeom prst="rect">
              <a:avLst/>
            </a:prstGeom>
          </p:spPr>
          <p:txBody>
            <a:bodyPr wrap="square">
              <a:spAutoFit/>
            </a:bodyPr>
            <a:lstStyle/>
            <a:p>
              <a:pPr algn="just" defTabSz="914126"/>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bạn</a:t>
              </a:r>
              <a:r>
                <a:rPr lang="en-US" sz="2799" spc="-150" dirty="0">
                  <a:solidFill>
                    <a:prstClr val="black"/>
                  </a:solidFill>
                  <a:latin typeface="Calibri"/>
                </a:rPr>
                <a:t> </a:t>
              </a:r>
              <a:r>
                <a:rPr lang="en-US" sz="2799" spc="-150" dirty="0" err="1">
                  <a:solidFill>
                    <a:prstClr val="black"/>
                  </a:solidFill>
                  <a:latin typeface="Calibri"/>
                </a:rPr>
                <a:t>hãy</a:t>
              </a:r>
              <a:r>
                <a:rPr lang="en-US" sz="2799" spc="-150" dirty="0">
                  <a:solidFill>
                    <a:prstClr val="black"/>
                  </a:solidFill>
                  <a:latin typeface="Calibri"/>
                </a:rPr>
                <a:t> </a:t>
              </a:r>
              <a:r>
                <a:rPr lang="en-US" sz="2799" spc="-150" dirty="0" err="1">
                  <a:solidFill>
                    <a:prstClr val="black"/>
                  </a:solidFill>
                  <a:latin typeface="Calibri"/>
                </a:rPr>
                <a:t>trả</a:t>
              </a:r>
              <a:r>
                <a:rPr lang="en-US" sz="2799" spc="-150" dirty="0">
                  <a:solidFill>
                    <a:prstClr val="black"/>
                  </a:solidFill>
                  <a:latin typeface="Calibri"/>
                </a:rPr>
                <a:t> </a:t>
              </a:r>
              <a:r>
                <a:rPr lang="en-US" sz="2799" spc="-150" dirty="0" err="1">
                  <a:solidFill>
                    <a:prstClr val="black"/>
                  </a:solidFill>
                  <a:latin typeface="Calibri"/>
                </a:rPr>
                <a:t>lời</a:t>
              </a:r>
              <a:r>
                <a:rPr lang="en-US" sz="2799" spc="-150" dirty="0">
                  <a:solidFill>
                    <a:prstClr val="black"/>
                  </a:solidFill>
                  <a:latin typeface="Calibri"/>
                </a:rPr>
                <a:t> </a:t>
              </a:r>
              <a:r>
                <a:rPr lang="en-US" sz="2799" spc="-150" dirty="0" err="1">
                  <a:solidFill>
                    <a:prstClr val="black"/>
                  </a:solidFill>
                  <a:latin typeface="Calibri"/>
                </a:rPr>
                <a:t>đúng</a:t>
              </a:r>
              <a:r>
                <a:rPr lang="en-US" sz="2799" spc="-150" dirty="0">
                  <a:solidFill>
                    <a:prstClr val="black"/>
                  </a:solidFill>
                  <a:latin typeface="Calibri"/>
                </a:rPr>
                <a:t> </a:t>
              </a:r>
              <a:r>
                <a:rPr lang="en-US" sz="2799" spc="-150" dirty="0" err="1">
                  <a:solidFill>
                    <a:prstClr val="black"/>
                  </a:solidFill>
                  <a:latin typeface="Calibri"/>
                </a:rPr>
                <a:t>các</a:t>
              </a:r>
              <a:r>
                <a:rPr lang="en-US" sz="2799" spc="-150" dirty="0">
                  <a:solidFill>
                    <a:prstClr val="black"/>
                  </a:solidFill>
                  <a:latin typeface="Calibri"/>
                </a:rPr>
                <a:t> </a:t>
              </a:r>
              <a:r>
                <a:rPr lang="en-US" sz="2799" spc="-150" dirty="0" err="1">
                  <a:solidFill>
                    <a:prstClr val="black"/>
                  </a:solidFill>
                  <a:latin typeface="Calibri"/>
                </a:rPr>
                <a:t>câu</a:t>
              </a:r>
              <a:r>
                <a:rPr lang="en-US" sz="2799" spc="-150" dirty="0">
                  <a:solidFill>
                    <a:prstClr val="black"/>
                  </a:solidFill>
                  <a:latin typeface="Calibri"/>
                </a:rPr>
                <a:t> </a:t>
              </a:r>
              <a:r>
                <a:rPr lang="en-US" sz="2799" spc="-150" dirty="0" err="1">
                  <a:solidFill>
                    <a:prstClr val="black"/>
                  </a:solidFill>
                  <a:latin typeface="Calibri"/>
                </a:rPr>
                <a:t>hỏi</a:t>
              </a:r>
              <a:r>
                <a:rPr lang="en-US" sz="2799" spc="-150" dirty="0">
                  <a:solidFill>
                    <a:prstClr val="black"/>
                  </a:solidFill>
                  <a:latin typeface="Calibri"/>
                </a:rPr>
                <a:t> </a:t>
              </a:r>
              <a:r>
                <a:rPr lang="en-US" sz="2799" spc="-150" dirty="0" err="1">
                  <a:solidFill>
                    <a:prstClr val="black"/>
                  </a:solidFill>
                  <a:latin typeface="Calibri"/>
                </a:rPr>
                <a:t>mà</a:t>
              </a:r>
              <a:r>
                <a:rPr lang="en-US" sz="2799" spc="-150" dirty="0">
                  <a:solidFill>
                    <a:prstClr val="black"/>
                  </a:solidFill>
                  <a:latin typeface="Calibri"/>
                </a:rPr>
                <a:t> vi-rut </a:t>
              </a:r>
              <a:r>
                <a:rPr lang="en-US" sz="2799" spc="-150" dirty="0" err="1">
                  <a:solidFill>
                    <a:prstClr val="black"/>
                  </a:solidFill>
                  <a:latin typeface="Calibri"/>
                </a:rPr>
                <a:t>đưa</a:t>
              </a:r>
              <a:r>
                <a:rPr lang="en-US" sz="2799" spc="-150" dirty="0">
                  <a:solidFill>
                    <a:prstClr val="black"/>
                  </a:solidFill>
                  <a:latin typeface="Calibri"/>
                </a:rPr>
                <a:t> </a:t>
              </a:r>
              <a:r>
                <a:rPr lang="en-US" sz="2799" spc="-150" dirty="0" err="1">
                  <a:solidFill>
                    <a:prstClr val="black"/>
                  </a:solidFill>
                  <a:latin typeface="Calibri"/>
                </a:rPr>
                <a:t>ra</a:t>
              </a:r>
              <a:r>
                <a:rPr lang="en-US" sz="2799" spc="-150" dirty="0">
                  <a:solidFill>
                    <a:prstClr val="black"/>
                  </a:solidFill>
                  <a:latin typeface="Calibri"/>
                </a:rPr>
                <a:t> </a:t>
              </a:r>
              <a:r>
                <a:rPr lang="en-US" sz="2799" spc="-150" dirty="0" err="1">
                  <a:solidFill>
                    <a:prstClr val="black"/>
                  </a:solidFill>
                  <a:latin typeface="Calibri"/>
                </a:rPr>
                <a:t>để</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trở</a:t>
              </a:r>
              <a:r>
                <a:rPr lang="en-US" sz="2799" spc="-150" dirty="0">
                  <a:solidFill>
                    <a:prstClr val="black"/>
                  </a:solidFill>
                  <a:latin typeface="Calibri"/>
                </a:rPr>
                <a:t> </a:t>
              </a:r>
              <a:r>
                <a:rPr lang="en-US" sz="2799" spc="-150" dirty="0" err="1">
                  <a:solidFill>
                    <a:prstClr val="black"/>
                  </a:solidFill>
                  <a:latin typeface="Calibri"/>
                </a:rPr>
                <a:t>về</a:t>
              </a:r>
              <a:r>
                <a:rPr lang="en-US" sz="2799" spc="-150" dirty="0">
                  <a:solidFill>
                    <a:prstClr val="black"/>
                  </a:solidFill>
                  <a:latin typeface="Calibri"/>
                </a:rPr>
                <a:t> </a:t>
              </a:r>
              <a:r>
                <a:rPr lang="en-US" sz="2799" spc="-150" dirty="0" err="1">
                  <a:solidFill>
                    <a:prstClr val="black"/>
                  </a:solidFill>
                  <a:latin typeface="Calibri"/>
                </a:rPr>
                <a:t>hành</a:t>
              </a:r>
              <a:r>
                <a:rPr lang="en-US" sz="2799" spc="-150" dirty="0">
                  <a:solidFill>
                    <a:prstClr val="black"/>
                  </a:solidFill>
                  <a:latin typeface="Calibri"/>
                </a:rPr>
                <a:t> </a:t>
              </a:r>
              <a:r>
                <a:rPr lang="en-US" sz="2799" spc="-150" dirty="0" err="1">
                  <a:solidFill>
                    <a:prstClr val="black"/>
                  </a:solidFill>
                  <a:latin typeface="Calibri"/>
                </a:rPr>
                <a:t>tinh</a:t>
              </a:r>
              <a:r>
                <a:rPr lang="en-US" sz="2799" spc="-150" dirty="0">
                  <a:solidFill>
                    <a:prstClr val="black"/>
                  </a:solidFill>
                  <a:latin typeface="Calibri"/>
                </a:rPr>
                <a:t> </a:t>
              </a:r>
              <a:r>
                <a:rPr lang="en-US" sz="2799" spc="-150" dirty="0" err="1">
                  <a:solidFill>
                    <a:prstClr val="black"/>
                  </a:solidFill>
                  <a:latin typeface="Calibri"/>
                </a:rPr>
                <a:t>của</a:t>
              </a:r>
              <a:r>
                <a:rPr lang="en-US" sz="2799" spc="-150" dirty="0">
                  <a:solidFill>
                    <a:prstClr val="black"/>
                  </a:solidFill>
                  <a:latin typeface="Calibri"/>
                </a:rPr>
                <a:t> </a:t>
              </a:r>
              <a:r>
                <a:rPr lang="en-US" sz="2799" spc="-150" dirty="0" err="1">
                  <a:solidFill>
                    <a:prstClr val="black"/>
                  </a:solidFill>
                  <a:latin typeface="Calibri"/>
                </a:rPr>
                <a:t>chúng</a:t>
              </a:r>
              <a:r>
                <a:rPr lang="en-US" sz="2799" spc="-150" dirty="0">
                  <a:solidFill>
                    <a:prstClr val="black"/>
                  </a:solidFill>
                  <a:latin typeface="Calibri"/>
                </a:rPr>
                <a:t> </a:t>
              </a:r>
              <a:r>
                <a:rPr lang="en-US" sz="2799" spc="-150" dirty="0" err="1">
                  <a:solidFill>
                    <a:prstClr val="black"/>
                  </a:solidFill>
                  <a:latin typeface="Calibri"/>
                </a:rPr>
                <a:t>nhé</a:t>
              </a:r>
              <a:r>
                <a:rPr lang="en-US" sz="2799" spc="-150" dirty="0">
                  <a:solidFill>
                    <a:prstClr val="black"/>
                  </a:solidFill>
                  <a:latin typeface="Calibri"/>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4</a:t>
            </a:r>
          </a:p>
        </p:txBody>
      </p:sp>
      <p:sp>
        <p:nvSpPr>
          <p:cNvPr id="4" name="Rounded Rectangle 3">
            <a:hlinkClick r:id="rId14" action="ppaction://hlinksldjump"/>
          </p:cNvPr>
          <p:cNvSpPr/>
          <p:nvPr/>
        </p:nvSpPr>
        <p:spPr>
          <a:xfrm>
            <a:off x="7047569" y="6106410"/>
            <a:ext cx="17548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dirty="0" err="1">
                <a:solidFill>
                  <a:prstClr val="black"/>
                </a:solidFill>
                <a:latin typeface="Calibri"/>
              </a:rPr>
              <a:t>Hoàn</a:t>
            </a:r>
            <a:r>
              <a:rPr lang="en-US" sz="2400" dirty="0">
                <a:solidFill>
                  <a:prstClr val="black"/>
                </a:solidFill>
                <a:latin typeface="Calibri"/>
              </a:rPr>
              <a:t> </a:t>
            </a:r>
            <a:r>
              <a:rPr lang="en-US" sz="2400" dirty="0" err="1">
                <a:solidFill>
                  <a:prstClr val="black"/>
                </a:solidFill>
                <a:latin typeface="Calibri"/>
              </a:rPr>
              <a:t>thành</a:t>
            </a:r>
            <a:endParaRPr lang="en-US" sz="2400" dirty="0">
              <a:solidFill>
                <a:prstClr val="black"/>
              </a:solidFill>
              <a:latin typeface="Calibri"/>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15569" y="1908031"/>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dirty="0" err="1">
                <a:solidFill>
                  <a:prstClr val="black"/>
                </a:solidFill>
                <a:latin typeface="Calibri"/>
              </a:rPr>
              <a:t>Đọc</a:t>
            </a:r>
            <a:r>
              <a:rPr lang="en-US" sz="5399" b="1" dirty="0">
                <a:solidFill>
                  <a:prstClr val="black"/>
                </a:solidFill>
                <a:latin typeface="Calibri"/>
              </a:rPr>
              <a:t> </a:t>
            </a:r>
            <a:r>
              <a:rPr lang="en-US" sz="5399" b="1" dirty="0" err="1">
                <a:solidFill>
                  <a:prstClr val="black"/>
                </a:solidFill>
                <a:latin typeface="Calibri"/>
              </a:rPr>
              <a:t>các</a:t>
            </a:r>
            <a:r>
              <a:rPr lang="en-US" sz="5399" b="1" dirty="0">
                <a:solidFill>
                  <a:prstClr val="black"/>
                </a:solidFill>
                <a:latin typeface="Calibri"/>
              </a:rPr>
              <a:t> </a:t>
            </a:r>
            <a:r>
              <a:rPr lang="en-US" sz="5399" b="1" dirty="0" err="1">
                <a:solidFill>
                  <a:prstClr val="black"/>
                </a:solidFill>
                <a:latin typeface="Calibri"/>
              </a:rPr>
              <a:t>số</a:t>
            </a:r>
            <a:r>
              <a:rPr lang="en-US" sz="5399" b="1" dirty="0">
                <a:solidFill>
                  <a:prstClr val="black"/>
                </a:solidFill>
                <a:latin typeface="Calibri"/>
              </a:rPr>
              <a:t> </a:t>
            </a:r>
            <a:r>
              <a:rPr lang="en-US" sz="5399" b="1" dirty="0" err="1">
                <a:solidFill>
                  <a:prstClr val="black"/>
                </a:solidFill>
                <a:latin typeface="Calibri"/>
              </a:rPr>
              <a:t>sau</a:t>
            </a:r>
            <a:r>
              <a:rPr lang="en-US" sz="5399" b="1" dirty="0">
                <a:solidFill>
                  <a:prstClr val="black"/>
                </a:solidFill>
                <a:latin typeface="Calibri"/>
              </a:rPr>
              <a:t>: </a:t>
            </a:r>
          </a:p>
          <a:p>
            <a:pPr algn="ctr" defTabSz="914126">
              <a:lnSpc>
                <a:spcPct val="150000"/>
              </a:lnSpc>
            </a:pPr>
            <a:r>
              <a:rPr lang="en-US" sz="5399" b="1" dirty="0">
                <a:solidFill>
                  <a:prstClr val="black"/>
                </a:solidFill>
                <a:latin typeface="Calibri"/>
              </a:rPr>
              <a:t>12 457, 9 999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3599" b="1" dirty="0" err="1">
                <a:solidFill>
                  <a:prstClr val="black"/>
                </a:solidFill>
                <a:latin typeface="Calibri"/>
              </a:rPr>
              <a:t>Câu</a:t>
            </a:r>
            <a:r>
              <a:rPr lang="en-US" sz="3599" b="1" dirty="0">
                <a:solidFill>
                  <a:prstClr val="black"/>
                </a:solidFill>
                <a:latin typeface="Calibri"/>
              </a:rPr>
              <a:t> 2: </a:t>
            </a:r>
            <a:r>
              <a:rPr lang="en-US" sz="3599" b="1" dirty="0" err="1">
                <a:solidFill>
                  <a:prstClr val="black"/>
                </a:solidFill>
                <a:latin typeface="Calibri"/>
              </a:rPr>
              <a:t>Số</a:t>
            </a:r>
            <a:r>
              <a:rPr lang="en-US" sz="3599" b="1" dirty="0">
                <a:solidFill>
                  <a:prstClr val="black"/>
                </a:solidFill>
                <a:latin typeface="Calibri"/>
              </a:rPr>
              <a:t>?</a:t>
            </a:r>
          </a:p>
        </p:txBody>
      </p:sp>
      <p:sp>
        <p:nvSpPr>
          <p:cNvPr id="4" name="Rectangle 3"/>
          <p:cNvSpPr/>
          <p:nvPr/>
        </p:nvSpPr>
        <p:spPr>
          <a:xfrm>
            <a:off x="1743074" y="2599094"/>
            <a:ext cx="10201275"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7 992 = ........ + 900 + 90 +2</a:t>
            </a:r>
            <a:endParaRPr lang="en-US" sz="8798" dirty="0">
              <a:solidFill>
                <a:srgbClr val="00B050"/>
              </a:solidFill>
              <a:latin typeface="Calibri" panose="020F0502020204030204" pitchFamily="34" charset="0"/>
              <a:cs typeface="Calibri" panose="020F0502020204030204" pitchFamily="34" charset="0"/>
            </a:endParaRPr>
          </a:p>
        </p:txBody>
      </p:sp>
      <p:sp>
        <p:nvSpPr>
          <p:cNvPr id="6" name="Rectangle 5"/>
          <p:cNvSpPr/>
          <p:nvPr/>
        </p:nvSpPr>
        <p:spPr>
          <a:xfrm>
            <a:off x="4380936" y="2554859"/>
            <a:ext cx="2728346"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7 000</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076450" y="809162"/>
            <a:ext cx="7915275"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Viết</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Hai </a:t>
            </a:r>
            <a:r>
              <a:rPr lang="en-US" sz="3599" b="1" dirty="0" err="1">
                <a:solidFill>
                  <a:prstClr val="black"/>
                </a:solidFill>
                <a:latin typeface="Calibri"/>
              </a:rPr>
              <a:t>mươi</a:t>
            </a:r>
            <a:r>
              <a:rPr lang="en-US" sz="3599" b="1" dirty="0">
                <a:solidFill>
                  <a:prstClr val="black"/>
                </a:solidFill>
                <a:latin typeface="Calibri"/>
              </a:rPr>
              <a:t> </a:t>
            </a:r>
            <a:r>
              <a:rPr lang="en-US" sz="3599" b="1" dirty="0" err="1">
                <a:solidFill>
                  <a:prstClr val="black"/>
                </a:solidFill>
                <a:latin typeface="Calibri"/>
              </a:rPr>
              <a:t>chín</a:t>
            </a:r>
            <a:r>
              <a:rPr lang="en-US" sz="3599" b="1" dirty="0">
                <a:solidFill>
                  <a:prstClr val="black"/>
                </a:solidFill>
                <a:latin typeface="Calibri"/>
              </a:rPr>
              <a:t> </a:t>
            </a:r>
            <a:r>
              <a:rPr lang="en-US" sz="3599" b="1" dirty="0" err="1">
                <a:solidFill>
                  <a:prstClr val="black"/>
                </a:solidFill>
                <a:latin typeface="Calibri"/>
              </a:rPr>
              <a:t>nghìn</a:t>
            </a:r>
            <a:r>
              <a:rPr lang="en-US" sz="3599" b="1" dirty="0">
                <a:solidFill>
                  <a:prstClr val="black"/>
                </a:solidFill>
                <a:latin typeface="Calibri"/>
              </a:rPr>
              <a:t> </a:t>
            </a:r>
            <a:r>
              <a:rPr lang="en-US" sz="3599" b="1" dirty="0" err="1">
                <a:solidFill>
                  <a:prstClr val="black"/>
                </a:solidFill>
                <a:latin typeface="Calibri"/>
              </a:rPr>
              <a:t>bốn</a:t>
            </a:r>
            <a:r>
              <a:rPr lang="en-US" sz="3599" b="1" dirty="0">
                <a:solidFill>
                  <a:prstClr val="black"/>
                </a:solidFill>
                <a:latin typeface="Calibri"/>
              </a:rPr>
              <a:t> </a:t>
            </a:r>
            <a:r>
              <a:rPr lang="en-US" sz="3599" b="1" dirty="0" err="1">
                <a:solidFill>
                  <a:prstClr val="black"/>
                </a:solidFill>
                <a:latin typeface="Calibri"/>
              </a:rPr>
              <a:t>trăm</a:t>
            </a:r>
            <a:r>
              <a:rPr lang="en-US" sz="3599" b="1" dirty="0">
                <a:solidFill>
                  <a:prstClr val="black"/>
                </a:solidFill>
                <a:latin typeface="Calibri"/>
              </a:rPr>
              <a:t> </a:t>
            </a:r>
            <a:r>
              <a:rPr lang="en-US" sz="3599" b="1" dirty="0" err="1">
                <a:solidFill>
                  <a:prstClr val="black"/>
                </a:solidFill>
                <a:latin typeface="Calibri"/>
              </a:rPr>
              <a:t>mười</a:t>
            </a:r>
            <a:r>
              <a:rPr lang="en-US" sz="3599" b="1" dirty="0">
                <a:solidFill>
                  <a:prstClr val="black"/>
                </a:solidFill>
                <a:latin typeface="Calibri"/>
              </a:rPr>
              <a:t> </a:t>
            </a:r>
            <a:r>
              <a:rPr lang="en-US" sz="3599" b="1" dirty="0" err="1">
                <a:solidFill>
                  <a:prstClr val="black"/>
                </a:solidFill>
                <a:latin typeface="Calibri"/>
              </a:rPr>
              <a:t>sáu</a:t>
            </a:r>
            <a:endParaRPr lang="en-US" sz="3599" b="1" dirty="0">
              <a:solidFill>
                <a:prstClr val="black"/>
              </a:solidFill>
              <a:latin typeface="Calibri"/>
            </a:endParaRPr>
          </a:p>
        </p:txBody>
      </p:sp>
      <p:sp>
        <p:nvSpPr>
          <p:cNvPr id="8" name="Rectangle 7">
            <a:extLst>
              <a:ext uri="{FF2B5EF4-FFF2-40B4-BE49-F238E27FC236}">
                <a16:creationId xmlns:a16="http://schemas.microsoft.com/office/drawing/2014/main" id="{A5D5686D-224B-4BA3-B320-9EAC9EAF72A9}"/>
              </a:ext>
            </a:extLst>
          </p:cNvPr>
          <p:cNvSpPr/>
          <p:nvPr/>
        </p:nvSpPr>
        <p:spPr>
          <a:xfrm>
            <a:off x="3362325" y="2814229"/>
            <a:ext cx="6784423" cy="1200051"/>
          </a:xfrm>
          <a:prstGeom prst="rect">
            <a:avLst/>
          </a:prstGeom>
          <a:solidFill>
            <a:schemeClr val="bg1"/>
          </a:solidFill>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29 416</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24075" y="809162"/>
            <a:ext cx="880110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prstClr val="black"/>
                </a:solidFill>
                <a:latin typeface="Calibri"/>
              </a:rPr>
              <a:t>Câu</a:t>
            </a:r>
            <a:r>
              <a:rPr lang="en-US" sz="3599" b="1" dirty="0">
                <a:solidFill>
                  <a:prstClr val="black"/>
                </a:solidFill>
                <a:latin typeface="Calibri"/>
              </a:rPr>
              <a:t> 4: </a:t>
            </a:r>
            <a:r>
              <a:rPr lang="en-US" sz="3599" b="1" dirty="0" err="1">
                <a:solidFill>
                  <a:prstClr val="black"/>
                </a:solidFill>
                <a:latin typeface="Calibri"/>
              </a:rPr>
              <a:t>Số</a:t>
            </a:r>
            <a:r>
              <a:rPr lang="en-US" sz="3599" b="1" dirty="0">
                <a:solidFill>
                  <a:prstClr val="black"/>
                </a:solidFill>
                <a:latin typeface="Calibri"/>
              </a:rPr>
              <a:t> </a:t>
            </a:r>
            <a:r>
              <a:rPr lang="en-US" sz="3599" b="1" dirty="0" err="1">
                <a:solidFill>
                  <a:prstClr val="black"/>
                </a:solidFill>
                <a:latin typeface="Calibri"/>
              </a:rPr>
              <a:t>liền</a:t>
            </a:r>
            <a:r>
              <a:rPr lang="en-US" sz="3599" b="1" dirty="0">
                <a:solidFill>
                  <a:prstClr val="black"/>
                </a:solidFill>
                <a:latin typeface="Calibri"/>
              </a:rPr>
              <a:t> </a:t>
            </a:r>
            <a:r>
              <a:rPr lang="en-US" sz="3599" b="1" dirty="0" err="1">
                <a:solidFill>
                  <a:prstClr val="black"/>
                </a:solidFill>
                <a:latin typeface="Calibri"/>
              </a:rPr>
              <a:t>trước</a:t>
            </a:r>
            <a:r>
              <a:rPr lang="en-US" sz="3599" b="1" dirty="0">
                <a:solidFill>
                  <a:prstClr val="black"/>
                </a:solidFill>
                <a:latin typeface="Calibri"/>
              </a:rPr>
              <a:t> </a:t>
            </a:r>
            <a:r>
              <a:rPr lang="en-US" sz="3599" b="1" dirty="0" err="1">
                <a:solidFill>
                  <a:prstClr val="black"/>
                </a:solidFill>
                <a:latin typeface="Calibri"/>
              </a:rPr>
              <a:t>của</a:t>
            </a:r>
            <a:r>
              <a:rPr lang="en-US" sz="3599" b="1" dirty="0">
                <a:solidFill>
                  <a:prstClr val="black"/>
                </a:solidFill>
                <a:latin typeface="Calibri"/>
              </a:rPr>
              <a:t> </a:t>
            </a:r>
            <a:r>
              <a:rPr lang="en-US" sz="3599" b="1" dirty="0" err="1">
                <a:solidFill>
                  <a:prstClr val="black"/>
                </a:solidFill>
                <a:latin typeface="Calibri"/>
              </a:rPr>
              <a:t>số</a:t>
            </a:r>
            <a:r>
              <a:rPr lang="en-US" sz="3599" b="1" dirty="0">
                <a:solidFill>
                  <a:prstClr val="black"/>
                </a:solidFill>
                <a:latin typeface="Calibri"/>
              </a:rPr>
              <a:t> 100 000 </a:t>
            </a:r>
            <a:r>
              <a:rPr lang="en-US" sz="3599" b="1" dirty="0" err="1">
                <a:solidFill>
                  <a:prstClr val="black"/>
                </a:solidFill>
                <a:latin typeface="Calibri"/>
              </a:rPr>
              <a:t>là</a:t>
            </a:r>
            <a:r>
              <a:rPr lang="en-US" sz="3599" b="1" dirty="0">
                <a:solidFill>
                  <a:prstClr val="black"/>
                </a:solidFill>
                <a:latin typeface="Calibri"/>
              </a:rPr>
              <a:t>?</a:t>
            </a:r>
          </a:p>
        </p:txBody>
      </p:sp>
      <p:sp>
        <p:nvSpPr>
          <p:cNvPr id="6" name="Rectangle 5"/>
          <p:cNvSpPr/>
          <p:nvPr/>
        </p:nvSpPr>
        <p:spPr>
          <a:xfrm>
            <a:off x="4981575" y="2599093"/>
            <a:ext cx="3027150" cy="1200051"/>
          </a:xfrm>
          <a:prstGeom prst="rect">
            <a:avLst/>
          </a:prstGeom>
        </p:spPr>
        <p:txBody>
          <a:bodyPr wrap="square">
            <a:spAutoFit/>
          </a:bodyPr>
          <a:lstStyle/>
          <a:p>
            <a:pPr algn="ctr" defTabSz="914217">
              <a:defRPr/>
            </a:pPr>
            <a:r>
              <a:rPr lang="en-US" sz="7199" dirty="0">
                <a:solidFill>
                  <a:srgbClr val="FF0000"/>
                </a:solidFill>
                <a:latin typeface="Calibri" panose="020F0502020204030204" pitchFamily="34" charset="0"/>
                <a:cs typeface="Calibri" panose="020F0502020204030204" pitchFamily="34" charset="0"/>
              </a:rPr>
              <a:t>99 999</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Calibri"/>
              </a:rPr>
              <a:t>Yeah!!!</a:t>
            </a:r>
          </a:p>
          <a:p>
            <a:pPr algn="ctr" defTabSz="914126"/>
            <a:r>
              <a:rPr lang="en-US" sz="3199" b="1" dirty="0" err="1">
                <a:solidFill>
                  <a:prstClr val="black"/>
                </a:solidFill>
                <a:latin typeface="Calibri"/>
              </a:rPr>
              <a:t>Cảm</a:t>
            </a:r>
            <a:r>
              <a:rPr lang="en-US" sz="3199" b="1" dirty="0">
                <a:solidFill>
                  <a:prstClr val="black"/>
                </a:solidFill>
                <a:latin typeface="Calibri"/>
              </a:rPr>
              <a:t> </a:t>
            </a:r>
            <a:r>
              <a:rPr lang="en-US" sz="3199" b="1" dirty="0" err="1">
                <a:solidFill>
                  <a:prstClr val="black"/>
                </a:solidFill>
                <a:latin typeface="Calibri"/>
              </a:rPr>
              <a:t>ơn</a:t>
            </a:r>
            <a:r>
              <a:rPr lang="en-US" sz="3199" b="1" dirty="0">
                <a:solidFill>
                  <a:prstClr val="black"/>
                </a:solidFill>
                <a:latin typeface="Calibri"/>
              </a:rPr>
              <a:t> </a:t>
            </a:r>
            <a:r>
              <a:rPr lang="en-US" sz="3199" b="1" dirty="0" err="1">
                <a:solidFill>
                  <a:prstClr val="black"/>
                </a:solidFill>
                <a:latin typeface="Calibri"/>
              </a:rPr>
              <a:t>các</a:t>
            </a:r>
            <a:r>
              <a:rPr lang="en-US" sz="3199" b="1" dirty="0">
                <a:solidFill>
                  <a:prstClr val="black"/>
                </a:solidFill>
                <a:latin typeface="Calibri"/>
              </a:rPr>
              <a:t> </a:t>
            </a:r>
            <a:r>
              <a:rPr lang="en-US" sz="3199" b="1" dirty="0" err="1">
                <a:solidFill>
                  <a:prstClr val="black"/>
                </a:solidFill>
                <a:latin typeface="Calibri"/>
              </a:rPr>
              <a:t>bạn</a:t>
            </a:r>
            <a:r>
              <a:rPr lang="en-US" sz="3199" b="1" dirty="0">
                <a:solidFill>
                  <a:prstClr val="black"/>
                </a:solidFill>
                <a:latin typeface="Calibri"/>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id="{594BC0F1-C795-4AFD-9D4B-E9E5C9B2D0F8}"/>
              </a:ext>
            </a:extLst>
          </p:cNvPr>
          <p:cNvPicPr>
            <a:picLocks noChangeAspect="1"/>
          </p:cNvPicPr>
          <p:nvPr/>
        </p:nvPicPr>
        <p:blipFill>
          <a:blip r:embed="rId5"/>
          <a:stretch>
            <a:fillRect/>
          </a:stretch>
        </p:blipFill>
        <p:spPr>
          <a:xfrm>
            <a:off x="2337890" y="3178602"/>
            <a:ext cx="7078069" cy="18533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473</Words>
  <Application>Microsoft Office PowerPoint</Application>
  <PresentationFormat>Widescreen</PresentationFormat>
  <Paragraphs>74</Paragraphs>
  <Slides>17</Slides>
  <Notes>12</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宋体</vt:lpstr>
      <vt:lpstr>Arial</vt:lpstr>
      <vt:lpstr>Calibri</vt:lpstr>
      <vt:lpstr>Cambria</vt:lpstr>
      <vt:lpstr>等线</vt:lpstr>
      <vt:lpstr>等线 Light</vt:lpstr>
      <vt:lpstr>ITC Avant Garde Std Bk</vt:lpstr>
      <vt:lpstr>1_Office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24</cp:revision>
  <dcterms:created xsi:type="dcterms:W3CDTF">2022-11-26T14:03:13Z</dcterms:created>
  <dcterms:modified xsi:type="dcterms:W3CDTF">2024-03-18T01:31:57Z</dcterms:modified>
</cp:coreProperties>
</file>