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07" r:id="rId3"/>
    <p:sldId id="427" r:id="rId4"/>
    <p:sldId id="428" r:id="rId5"/>
    <p:sldId id="426" r:id="rId6"/>
    <p:sldId id="442" r:id="rId7"/>
    <p:sldId id="443" r:id="rId8"/>
    <p:sldId id="433" r:id="rId9"/>
    <p:sldId id="445" r:id="rId10"/>
    <p:sldId id="446" r:id="rId11"/>
    <p:sldId id="340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01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Cau%20hoi/Cau%202.pptx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Linh%20xuong.pptx" TargetMode="External"/><Relationship Id="rId2" Type="http://schemas.openxmlformats.org/officeDocument/2006/relationships/hyperlink" Target="Giai%20nghia%20tu/Mo.ppt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5: NGÀY HỘI RỪNG XANH (T1, 2)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05000"/>
            <a:ext cx="11227205" cy="646331"/>
            <a:chOff x="1508918" y="1888664"/>
            <a:chExt cx="1021801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21801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</a:t>
              </a:r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 TÍCH HOA MÀO GÀ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404519" y="149573"/>
            <a:ext cx="6934200" cy="1493205"/>
            <a:chOff x="4404519" y="149573"/>
            <a:chExt cx="6934200" cy="1493205"/>
          </a:xfrm>
        </p:grpSpPr>
        <p:grpSp>
          <p:nvGrpSpPr>
            <p:cNvPr id="16" name="Group 15"/>
            <p:cNvGrpSpPr/>
            <p:nvPr/>
          </p:nvGrpSpPr>
          <p:grpSpPr>
            <a:xfrm>
              <a:off x="5084510" y="149573"/>
              <a:ext cx="5492209" cy="994235"/>
              <a:chOff x="4998717" y="210532"/>
              <a:chExt cx="5399539" cy="994235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51116" y="743102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u="sng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2400" b="1" u="sng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04519" y="1066800"/>
              <a:ext cx="6934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</a:t>
              </a: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7: MẶT TRỜI XANH CỦA TÔI (T1,2</a:t>
              </a: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7" t="24737" r="24483" b="51982"/>
          <a:stretch/>
        </p:blipFill>
        <p:spPr bwMode="auto">
          <a:xfrm>
            <a:off x="4709319" y="2590801"/>
            <a:ext cx="5373144" cy="2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99319" y="4343400"/>
            <a:ext cx="381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 lại từng đoạn câu chuyện theo tranh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7" t="24737" r="2666" b="50351"/>
          <a:stretch/>
        </p:blipFill>
        <p:spPr bwMode="auto">
          <a:xfrm>
            <a:off x="10082463" y="2590801"/>
            <a:ext cx="5552756" cy="31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7" t="48018" r="24483" b="25437"/>
          <a:stretch/>
        </p:blipFill>
        <p:spPr bwMode="auto">
          <a:xfrm>
            <a:off x="4709319" y="5534527"/>
            <a:ext cx="5373144" cy="33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7" t="49649" r="2666" b="25438"/>
          <a:stretch/>
        </p:blipFill>
        <p:spPr bwMode="auto">
          <a:xfrm>
            <a:off x="10082463" y="5740877"/>
            <a:ext cx="5552756" cy="31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8290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490119" y="4191000"/>
            <a:ext cx="9296400" cy="1049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761454" y="1186686"/>
            <a:ext cx="81383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VIỆT NAM THÂN YÊU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0"/>
          <a:stretch/>
        </p:blipFill>
        <p:spPr>
          <a:xfrm>
            <a:off x="9998506" y="1743396"/>
            <a:ext cx="5735577" cy="7095805"/>
          </a:xfrm>
          <a:prstGeom prst="rect">
            <a:avLst/>
          </a:prstGeom>
        </p:spPr>
      </p:pic>
      <p:sp>
        <p:nvSpPr>
          <p:cNvPr id="9" name="Rounded Rectangle 8">
            <a:hlinkClick r:id="rId3" action="ppaction://hlinkpres?slideindex=1&amp;slidetitle="/>
          </p:cNvPr>
          <p:cNvSpPr/>
          <p:nvPr/>
        </p:nvSpPr>
        <p:spPr>
          <a:xfrm>
            <a:off x="1540152" y="3048000"/>
            <a:ext cx="2787051" cy="1219200"/>
          </a:xfrm>
          <a:prstGeom prst="roundRect">
            <a:avLst/>
          </a:prstGeom>
          <a:solidFill>
            <a:srgbClr val="18B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/>
              <a:t>27. Thanh Hoá</a:t>
            </a:r>
            <a:endParaRPr lang="en-US" sz="2500" b="1"/>
          </a:p>
        </p:txBody>
      </p:sp>
      <p:grpSp>
        <p:nvGrpSpPr>
          <p:cNvPr id="13" name="Group 12"/>
          <p:cNvGrpSpPr/>
          <p:nvPr/>
        </p:nvGrpSpPr>
        <p:grpSpPr>
          <a:xfrm>
            <a:off x="5084510" y="149573"/>
            <a:ext cx="5492209" cy="994235"/>
            <a:chOff x="4998717" y="210532"/>
            <a:chExt cx="5399539" cy="994235"/>
          </a:xfrm>
        </p:grpSpPr>
        <p:sp>
          <p:nvSpPr>
            <p:cNvPr id="15" name="TextBox 14"/>
            <p:cNvSpPr txBox="1"/>
            <p:nvPr/>
          </p:nvSpPr>
          <p:spPr>
            <a:xfrm>
              <a:off x="4998717" y="210532"/>
              <a:ext cx="53995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Thứ……ngày…..tháng…..năm…….</a:t>
              </a:r>
              <a:endParaRPr lang="en-US" sz="28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51116" y="743102"/>
              <a:ext cx="19679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  <a:endParaRPr lang="en-US" sz="24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>
            <a:hlinkClick r:id="rId3" action="ppaction://hlinkpres?slideindex=1&amp;slidetitle="/>
          </p:cNvPr>
          <p:cNvSpPr/>
          <p:nvPr/>
        </p:nvSpPr>
        <p:spPr>
          <a:xfrm>
            <a:off x="4970268" y="3048000"/>
            <a:ext cx="2787051" cy="1219200"/>
          </a:xfrm>
          <a:prstGeom prst="roundRect">
            <a:avLst/>
          </a:prstGeom>
          <a:solidFill>
            <a:srgbClr val="18B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/>
              <a:t>28. nghệ An</a:t>
            </a:r>
            <a:endParaRPr lang="en-US" sz="2500" b="1"/>
          </a:p>
        </p:txBody>
      </p:sp>
      <p:sp>
        <p:nvSpPr>
          <p:cNvPr id="18" name="Rounded Rectangle 17">
            <a:hlinkClick r:id="rId3" action="ppaction://hlinkpres?slideindex=1&amp;slidetitle="/>
          </p:cNvPr>
          <p:cNvSpPr/>
          <p:nvPr/>
        </p:nvSpPr>
        <p:spPr>
          <a:xfrm>
            <a:off x="1540152" y="5715000"/>
            <a:ext cx="2787051" cy="1219200"/>
          </a:xfrm>
          <a:prstGeom prst="roundRect">
            <a:avLst/>
          </a:prstGeom>
          <a:solidFill>
            <a:srgbClr val="18B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/>
              <a:t>29. Hà Tĩnh</a:t>
            </a:r>
            <a:endParaRPr lang="en-US" sz="2500" b="1"/>
          </a:p>
        </p:txBody>
      </p:sp>
      <p:sp>
        <p:nvSpPr>
          <p:cNvPr id="19" name="Rounded Rectangle 18">
            <a:hlinkClick r:id="rId3" action="ppaction://hlinkpres?slideindex=1&amp;slidetitle="/>
          </p:cNvPr>
          <p:cNvSpPr/>
          <p:nvPr/>
        </p:nvSpPr>
        <p:spPr>
          <a:xfrm>
            <a:off x="4970268" y="5715000"/>
            <a:ext cx="2787051" cy="1219200"/>
          </a:xfrm>
          <a:prstGeom prst="roundRect">
            <a:avLst/>
          </a:prstGeom>
          <a:solidFill>
            <a:srgbClr val="18B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/>
              <a:t>30. Quảng Bình</a:t>
            </a:r>
            <a:endParaRPr lang="en-US" sz="2500" b="1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04519" y="149573"/>
            <a:ext cx="6934200" cy="1493205"/>
            <a:chOff x="4404519" y="149573"/>
            <a:chExt cx="6934200" cy="1493205"/>
          </a:xfrm>
        </p:grpSpPr>
        <p:grpSp>
          <p:nvGrpSpPr>
            <p:cNvPr id="15" name="Group 14"/>
            <p:cNvGrpSpPr/>
            <p:nvPr/>
          </p:nvGrpSpPr>
          <p:grpSpPr>
            <a:xfrm>
              <a:off x="5084510" y="149573"/>
              <a:ext cx="5492209" cy="994235"/>
              <a:chOff x="4998717" y="210532"/>
              <a:chExt cx="5399539" cy="99423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u="sng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2400" b="1" u="sng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404519" y="1066800"/>
              <a:ext cx="6934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5: NGÀY HỘI RỪNG XANH (T1,2)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63435" y="2828092"/>
            <a:ext cx="139662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Đọc </a:t>
            </a:r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 chảy, diễn cảm toàn bài</a:t>
            </a:r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thể hiện sắc thái mùa xuân.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đúng các tiếng dễ phát âm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sai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:trận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trời, xanh,che, xòe, rừng…</a:t>
            </a:r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876092"/>
            <a:ext cx="1357868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493787" y="4885492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9469" y="2722706"/>
            <a:ext cx="19811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ận,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94718" y="1944469"/>
            <a:ext cx="6781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đọc và tìm hiểu bài.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83655" y="3733800"/>
            <a:ext cx="84582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 </a:t>
            </a: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 </a:t>
            </a: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 cọ</a:t>
            </a: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8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ngời </a:t>
            </a:r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ngời</a:t>
            </a:r>
            <a:r>
              <a:rPr lang="en-US" sz="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3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yêu thường vẫn gọi</a:t>
            </a:r>
            <a:r>
              <a:rPr lang="en-US" sz="3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3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xanh của tôi</a:t>
            </a:r>
            <a:r>
              <a:rPr lang="en-US" sz="3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28857" y="2720673"/>
            <a:ext cx="205950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ời, 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44056" y="2692225"/>
            <a:ext cx="16383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anh,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09468" y="2692225"/>
            <a:ext cx="113149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e, 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76269" y="2666128"/>
            <a:ext cx="11746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oè, 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66868" y="2658050"/>
            <a:ext cx="131445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8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ừng 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66120" y="6441900"/>
            <a:ext cx="43433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nghĩa từ:</a:t>
            </a:r>
            <a:endParaRPr lang="en-US" sz="38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hlinkClick r:id="rId2" action="ppaction://hlinkpres?slideindex=1&amp;slidetitle="/>
          </p:cNvPr>
          <p:cNvSpPr/>
          <p:nvPr/>
        </p:nvSpPr>
        <p:spPr>
          <a:xfrm>
            <a:off x="5261768" y="7392253"/>
            <a:ext cx="129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sz="3800">
              <a:solidFill>
                <a:srgbClr val="0000CC"/>
              </a:solidFill>
            </a:endParaRPr>
          </a:p>
        </p:txBody>
      </p:sp>
      <p:sp>
        <p:nvSpPr>
          <p:cNvPr id="7" name="Rectangle 6">
            <a:hlinkClick r:id="rId3" action="ppaction://hlinkpres?slideindex=1&amp;slidetitle="/>
          </p:cNvPr>
          <p:cNvSpPr/>
          <p:nvPr/>
        </p:nvSpPr>
        <p:spPr>
          <a:xfrm>
            <a:off x="6971286" y="7392253"/>
            <a:ext cx="17956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cau</a:t>
            </a:r>
            <a:endParaRPr lang="en-US" sz="3800">
              <a:solidFill>
                <a:srgbClr val="0000CC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404519" y="149573"/>
            <a:ext cx="6934200" cy="1493205"/>
            <a:chOff x="4404519" y="149573"/>
            <a:chExt cx="6934200" cy="1493205"/>
          </a:xfrm>
        </p:grpSpPr>
        <p:grpSp>
          <p:nvGrpSpPr>
            <p:cNvPr id="33" name="Group 32"/>
            <p:cNvGrpSpPr/>
            <p:nvPr/>
          </p:nvGrpSpPr>
          <p:grpSpPr>
            <a:xfrm>
              <a:off x="5084510" y="149573"/>
              <a:ext cx="5492209" cy="994235"/>
              <a:chOff x="4998717" y="210532"/>
              <a:chExt cx="5399539" cy="994235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651116" y="743102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u="sng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2400" b="1" u="sng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>
              <a:off x="4404519" y="1066800"/>
              <a:ext cx="6934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5: NGÀY HỘI RỪNG XANH (T1,2)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547131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mưa trong rừng cọ được tả như thế nào?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3905071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 mưa trong rừng cọ được tác giả ví như tiếng thác dội về, như ào ào trận gió.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295977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 trưa mùa hè ở rừng cọ có gì thú vị?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5" y="6629400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 trưa ở rừng cọ rất là mát vì lá cọ che đi ánh nắng mặt trời... 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0824" y="2895600"/>
            <a:ext cx="1229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ận,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44472" y="289797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ời, 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889919" y="2895600"/>
            <a:ext cx="1530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anh,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252119" y="2897978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60341" y="3853810"/>
            <a:ext cx="1174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oè, 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930021" y="3853810"/>
            <a:ext cx="1314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ừng 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43073" y="4800600"/>
            <a:ext cx="502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 cọ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ngời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ngời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yêu thường vẫn gọi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xanh của tôi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404519" y="149573"/>
            <a:ext cx="6934200" cy="1493205"/>
            <a:chOff x="4404519" y="149573"/>
            <a:chExt cx="6934200" cy="1493205"/>
          </a:xfrm>
        </p:grpSpPr>
        <p:grpSp>
          <p:nvGrpSpPr>
            <p:cNvPr id="57" name="Group 56"/>
            <p:cNvGrpSpPr/>
            <p:nvPr/>
          </p:nvGrpSpPr>
          <p:grpSpPr>
            <a:xfrm>
              <a:off x="5084510" y="149573"/>
              <a:ext cx="5492209" cy="994235"/>
              <a:chOff x="4998717" y="210532"/>
              <a:chExt cx="5399539" cy="99423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651116" y="743102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u="sng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2400" b="1" u="sng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8" name="Text Box 14"/>
            <p:cNvSpPr txBox="1">
              <a:spLocks noChangeArrowheads="1"/>
            </p:cNvSpPr>
            <p:nvPr/>
          </p:nvSpPr>
          <p:spPr bwMode="auto">
            <a:xfrm>
              <a:off x="4404519" y="1066800"/>
              <a:ext cx="6934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</a:t>
              </a: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7: MẶT TRỜI XANH CỦA TÔI (T1,2</a:t>
              </a: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789151" y="2743200"/>
            <a:ext cx="100453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những câu thơ nói về vẻ đẹp của hoa cọ và lá cọ. Vì sao lá cọ được gọi là “ mặt trời xanh”?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6351" y="4590871"/>
            <a:ext cx="10045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vàng như hoa cau...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nl-NL" sz="3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xòe từng tia nắng/ Giống hệt như mặt trời</a:t>
            </a:r>
            <a:r>
              <a:rPr lang="nl-NL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32929" y="5954762"/>
            <a:ext cx="101015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của rừng cọ được tác giả cảm nhận bằng những giác quan nào?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404519" y="149573"/>
            <a:ext cx="6934200" cy="1493205"/>
            <a:chOff x="4404519" y="149573"/>
            <a:chExt cx="6934200" cy="1493205"/>
          </a:xfrm>
        </p:grpSpPr>
        <p:grpSp>
          <p:nvGrpSpPr>
            <p:cNvPr id="53" name="Group 52"/>
            <p:cNvGrpSpPr/>
            <p:nvPr/>
          </p:nvGrpSpPr>
          <p:grpSpPr>
            <a:xfrm>
              <a:off x="5084510" y="149573"/>
              <a:ext cx="5492209" cy="994235"/>
              <a:chOff x="4998717" y="210532"/>
              <a:chExt cx="5399539" cy="994235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651116" y="743102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u="sng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2400" b="1" u="sng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4" name="Text Box 14"/>
            <p:cNvSpPr txBox="1">
              <a:spLocks noChangeArrowheads="1"/>
            </p:cNvSpPr>
            <p:nvPr/>
          </p:nvSpPr>
          <p:spPr bwMode="auto">
            <a:xfrm>
              <a:off x="4404519" y="1066800"/>
              <a:ext cx="6934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</a:t>
              </a: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7: MẶT TRỜI XANH CỦA TÔI (T1,2</a:t>
              </a: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547131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10824" y="2895600"/>
            <a:ext cx="1229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ận,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44472" y="289797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ời, 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889919" y="2895600"/>
            <a:ext cx="1530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anh,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252119" y="2897978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60341" y="3853810"/>
            <a:ext cx="1174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oè, 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930021" y="3853810"/>
            <a:ext cx="1314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ừng 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3073" y="4800600"/>
            <a:ext cx="502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 cọ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ngời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ngời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yêu thường vẫn gọi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xanh của tôi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23719" y="7315200"/>
            <a:ext cx="1013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Vẻ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 của rừng cọ được tác giả cảm nhận bằng các giác quan: Thính giác, thị giác, xúc giác…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111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9223274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7131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710824" y="2895600"/>
            <a:ext cx="1229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ận,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44472" y="289797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ời, 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889919" y="2895600"/>
            <a:ext cx="1530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anh,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252119" y="2897978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60341" y="3853810"/>
            <a:ext cx="1174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oè, 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930021" y="3853810"/>
            <a:ext cx="1314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ừng 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43073" y="4800600"/>
            <a:ext cx="502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 cọ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ngời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ngời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yêu thường vẫn gọi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xanh của tôi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404519" y="149573"/>
            <a:ext cx="6934200" cy="1493205"/>
            <a:chOff x="4404519" y="149573"/>
            <a:chExt cx="6934200" cy="1493205"/>
          </a:xfrm>
        </p:grpSpPr>
        <p:grpSp>
          <p:nvGrpSpPr>
            <p:cNvPr id="57" name="Group 56"/>
            <p:cNvGrpSpPr/>
            <p:nvPr/>
          </p:nvGrpSpPr>
          <p:grpSpPr>
            <a:xfrm>
              <a:off x="5084510" y="149573"/>
              <a:ext cx="5492209" cy="994235"/>
              <a:chOff x="4998717" y="210532"/>
              <a:chExt cx="5399539" cy="99423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651116" y="743102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u="sng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2400" b="1" u="sng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8" name="Text Box 14"/>
            <p:cNvSpPr txBox="1">
              <a:spLocks noChangeArrowheads="1"/>
            </p:cNvSpPr>
            <p:nvPr/>
          </p:nvSpPr>
          <p:spPr bwMode="auto">
            <a:xfrm>
              <a:off x="4404519" y="1066800"/>
              <a:ext cx="6934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</a:t>
              </a: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7: MẶT TRỜI XANH CỦA TÔI (T1,2</a:t>
              </a: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04723" y="3819080"/>
            <a:ext cx="9144000" cy="3065977"/>
            <a:chOff x="6004723" y="3819080"/>
            <a:chExt cx="9144000" cy="3065977"/>
          </a:xfrm>
        </p:grpSpPr>
        <p:pic>
          <p:nvPicPr>
            <p:cNvPr id="35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043734" y="780069"/>
              <a:ext cx="3065977" cy="9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837829" y="4495800"/>
              <a:ext cx="754889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36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thơ ca ngợi vẻ </a:t>
              </a:r>
              <a:r>
                <a:rPr lang="nl-NL" sz="36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đẹp của rừng cọ qua cảm nhận của tác giả bằng các giác quan khác nhau.</a:t>
              </a:r>
              <a:endPara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1187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05000"/>
            <a:ext cx="11227205" cy="646331"/>
            <a:chOff x="1508918" y="1888664"/>
            <a:chExt cx="1021801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21801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</a:t>
              </a:r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 TÍCH HOA MÀO GÀ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404519" y="149573"/>
            <a:ext cx="6934200" cy="1493205"/>
            <a:chOff x="4404519" y="149573"/>
            <a:chExt cx="6934200" cy="1493205"/>
          </a:xfrm>
        </p:grpSpPr>
        <p:grpSp>
          <p:nvGrpSpPr>
            <p:cNvPr id="16" name="Group 15"/>
            <p:cNvGrpSpPr/>
            <p:nvPr/>
          </p:nvGrpSpPr>
          <p:grpSpPr>
            <a:xfrm>
              <a:off x="5084510" y="149573"/>
              <a:ext cx="5492209" cy="994235"/>
              <a:chOff x="4998717" y="210532"/>
              <a:chExt cx="5399539" cy="994235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51116" y="743102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u="sng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2400" b="1" u="sng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04519" y="1066800"/>
              <a:ext cx="6934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</a:t>
              </a: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7: MẶT TRỜI XANH CỦA TÔI (T1,2</a:t>
              </a: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7" t="24737" r="2666" b="25438"/>
          <a:stretch/>
        </p:blipFill>
        <p:spPr bwMode="auto">
          <a:xfrm>
            <a:off x="4709319" y="2590800"/>
            <a:ext cx="10925900" cy="630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99319" y="4343400"/>
            <a:ext cx="381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 vào tranh, đoán nội dung câu chuyện.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05000"/>
            <a:ext cx="11227205" cy="646331"/>
            <a:chOff x="1508918" y="1888664"/>
            <a:chExt cx="1021801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21801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</a:t>
              </a:r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 TÍCH HOA MÀO GÀ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404519" y="149573"/>
            <a:ext cx="6934200" cy="1493205"/>
            <a:chOff x="4404519" y="149573"/>
            <a:chExt cx="6934200" cy="1493205"/>
          </a:xfrm>
        </p:grpSpPr>
        <p:grpSp>
          <p:nvGrpSpPr>
            <p:cNvPr id="16" name="Group 15"/>
            <p:cNvGrpSpPr/>
            <p:nvPr/>
          </p:nvGrpSpPr>
          <p:grpSpPr>
            <a:xfrm>
              <a:off x="5084510" y="149573"/>
              <a:ext cx="5492209" cy="994235"/>
              <a:chOff x="4998717" y="210532"/>
              <a:chExt cx="5399539" cy="994235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51116" y="743102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u="sng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2400" b="1" u="sng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04519" y="1066800"/>
              <a:ext cx="6934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</a:t>
              </a: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7: MẶT TRỜI XANH CỦA TÔI (T1,2</a:t>
              </a: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41020" y="4343400"/>
            <a:ext cx="44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ói và nghe- SỰ TÍCH HOA MÀO GÀ - Tuần 22 - Tiếng Việt Lớp 3 -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1719" y="2611488"/>
            <a:ext cx="10879010" cy="607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031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9676</TotalTime>
  <Words>732</Words>
  <Application>Microsoft Office PowerPoint</Application>
  <PresentationFormat>Custom</PresentationFormat>
  <Paragraphs>112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1078</cp:revision>
  <dcterms:created xsi:type="dcterms:W3CDTF">2008-09-09T22:52:10Z</dcterms:created>
  <dcterms:modified xsi:type="dcterms:W3CDTF">2022-08-13T15:43:10Z</dcterms:modified>
</cp:coreProperties>
</file>