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57" r:id="rId3"/>
    <p:sldId id="466" r:id="rId4"/>
    <p:sldId id="273" r:id="rId5"/>
    <p:sldId id="489" r:id="rId6"/>
    <p:sldId id="436" r:id="rId7"/>
    <p:sldId id="437" r:id="rId8"/>
    <p:sldId id="413" r:id="rId9"/>
    <p:sldId id="311" r:id="rId10"/>
    <p:sldId id="327" r:id="rId11"/>
    <p:sldId id="442" r:id="rId12"/>
    <p:sldId id="420" r:id="rId13"/>
    <p:sldId id="445" r:id="rId14"/>
    <p:sldId id="472" r:id="rId15"/>
    <p:sldId id="448" r:id="rId16"/>
    <p:sldId id="449" r:id="rId17"/>
    <p:sldId id="474" r:id="rId18"/>
    <p:sldId id="476" r:id="rId19"/>
    <p:sldId id="481" r:id="rId20"/>
    <p:sldId id="478" r:id="rId21"/>
    <p:sldId id="454" r:id="rId22"/>
    <p:sldId id="482" r:id="rId23"/>
    <p:sldId id="483" r:id="rId24"/>
    <p:sldId id="459" r:id="rId25"/>
    <p:sldId id="488" r:id="rId26"/>
    <p:sldId id="484" r:id="rId27"/>
    <p:sldId id="485" r:id="rId28"/>
    <p:sldId id="461" r:id="rId29"/>
    <p:sldId id="486" r:id="rId30"/>
    <p:sldId id="487" r:id="rId31"/>
    <p:sldId id="289" r:id="rId32"/>
  </p:sldIdLst>
  <p:sldSz cx="9144000" cy="5143500" type="screen16x9"/>
  <p:notesSz cx="7010400" cy="92964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97" d="100"/>
          <a:sy n="97" d="100"/>
        </p:scale>
        <p:origin x="606" y="84"/>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2022/12/5</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2022/12/5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30</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2022/12/5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a16="http://schemas.microsoft.com/office/drawing/2014/main"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a16="http://schemas.microsoft.com/office/drawing/2014/main"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a16="http://schemas.microsoft.com/office/drawing/2014/main"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a16="http://schemas.microsoft.com/office/drawing/2014/main"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a16="http://schemas.microsoft.com/office/drawing/2014/main"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a16="http://schemas.microsoft.com/office/drawing/2014/main"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Chuẩn</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bị</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đầy</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sách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vở</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đồ</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dùng</a:t>
            </a:r>
            <a:endParaRPr lang="zh-CN" altLang="en-US" sz="2100" dirty="0">
              <a:solidFill>
                <a:schemeClr val="tx2">
                  <a:lumMod val="50000"/>
                </a:schemeClr>
              </a:solidFill>
              <a:latin typeface="VL Fourth Medium" panose="00000600000000000000" pitchFamily="50" charset="0"/>
              <a:sym typeface="+mn-ea"/>
            </a:endParaRPr>
          </a:p>
        </p:txBody>
      </p:sp>
      <p:sp>
        <p:nvSpPr>
          <p:cNvPr id="29" name="Rectangle: Rounded Corners 28">
            <a:extLst>
              <a:ext uri="{FF2B5EF4-FFF2-40B4-BE49-F238E27FC236}">
                <a16:creationId xmlns:a16="http://schemas.microsoft.com/office/drawing/2014/main"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Tập</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trung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lắng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nghe</a:t>
            </a:r>
            <a:endParaRPr lang="zh-CN" altLang="en-US" sz="2100" dirty="0">
              <a:solidFill>
                <a:schemeClr val="tx2">
                  <a:lumMod val="50000"/>
                </a:schemeClr>
              </a:solidFill>
              <a:latin typeface="VL Fourth Medium" panose="00000600000000000000" pitchFamily="50" charset="0"/>
              <a:sym typeface="+mn-ea"/>
            </a:endParaRPr>
          </a:p>
        </p:txBody>
      </p:sp>
      <p:sp>
        <p:nvSpPr>
          <p:cNvPr id="30" name="Rectangle: Rounded Corners 29">
            <a:extLst>
              <a:ext uri="{FF2B5EF4-FFF2-40B4-BE49-F238E27FC236}">
                <a16:creationId xmlns:a16="http://schemas.microsoft.com/office/drawing/2014/main"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Chủ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động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ghi</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chép</a:t>
            </a:r>
            <a:endParaRPr lang="zh-CN" altLang="en-US" sz="2100" dirty="0">
              <a:solidFill>
                <a:schemeClr val="tx2">
                  <a:lumMod val="50000"/>
                </a:schemeClr>
              </a:solidFill>
              <a:latin typeface="VL Fourth Medium" panose="00000600000000000000" pitchFamily="50" charset="0"/>
              <a:sym typeface="+mn-ea"/>
            </a:endParaRPr>
          </a:p>
        </p:txBody>
      </p:sp>
      <p:sp>
        <p:nvSpPr>
          <p:cNvPr id="31" name="Rectangle: Rounded Corners 30">
            <a:extLst>
              <a:ext uri="{FF2B5EF4-FFF2-40B4-BE49-F238E27FC236}">
                <a16:creationId xmlns:a16="http://schemas.microsoft.com/office/drawing/2014/main"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Thực</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hành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yêu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cầu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của</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giáo</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viên</a:t>
            </a:r>
            <a:endParaRPr lang="zh-CN" altLang="en-US" sz="2100" dirty="0">
              <a:solidFill>
                <a:schemeClr val="tx2">
                  <a:lumMod val="50000"/>
                </a:schemeClr>
              </a:solidFill>
              <a:latin typeface="VL Fourth Medium" panose="00000600000000000000" pitchFamily="50"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p>
          <a:p>
            <a:pPr algn="ctr"/>
            <a:r>
              <a:rPr lang="en-US" sz="2800" dirty="0" smtClean="0">
                <a:latin typeface="Times New Roman" panose="02020603050405020304" pitchFamily="18" charset="0"/>
                <a:cs typeface="Times New Roman" panose="02020603050405020304" pitchFamily="18" charset="0"/>
              </a:rPr>
              <a:t>Hoang,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smtClean="0">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ngày</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xưa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Hồng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Lĩnh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phải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bỏ</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nghề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kiếm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củi</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E37635E-CE5D-44EB-9CE1-FCF381A91361}"/>
              </a:ext>
            </a:extLst>
          </p:cNvPr>
          <p:cNvSpPr/>
          <p:nvPr/>
        </p:nvSpPr>
        <p:spPr>
          <a:xfrm>
            <a:off x="218457" y="1573792"/>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Vì</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tất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thuyền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bè</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của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họ</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bị</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bão</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cuốn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mất</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có</a:t>
            </a:r>
            <a:r>
              <a:rPr lang="en-US" sz="2800" dirty="0" smtClean="0">
                <a:solidFill>
                  <a:srgbClr val="0033CC"/>
                </a:solidFill>
                <a:latin typeface="Times New Roman" panose="02020603050405020304" pitchFamily="18" charset="0"/>
                <a:cs typeface="Times New Roman" panose="02020603050405020304" pitchFamily="18" charset="0"/>
              </a:rPr>
              <a:t> ý </a:t>
            </a:r>
            <a:r>
              <a:rPr lang="en-US" sz="2800" dirty="0" err="1" smtClean="0">
                <a:solidFill>
                  <a:srgbClr val="0033CC"/>
                </a:solidFill>
                <a:latin typeface="Times New Roman" panose="02020603050405020304" pitchFamily="18" charset="0"/>
                <a:cs typeface="Times New Roman" panose="02020603050405020304" pitchFamily="18" charset="0"/>
              </a:rPr>
              <a:t>định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ghép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thành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bậc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thang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smtClean="0">
                <a:latin typeface="Times New Roman" panose="02020603050405020304" pitchFamily="18" charset="0"/>
                <a:ea typeface="Times New Roman" panose="02020603050405020304" pitchFamily="18" charset="0"/>
              </a:rPr>
              <a:t>Vì Cố </a:t>
            </a:r>
            <a:r>
              <a:rPr lang="nl-NL" sz="2800" dirty="0">
                <a:latin typeface="Times New Roman" panose="02020603050405020304" pitchFamily="18" charset="0"/>
                <a:ea typeface="Times New Roman" panose="02020603050405020304" pitchFamily="18" charset="0"/>
              </a:rPr>
              <a:t>Đương là môt người luôn sẵn lòng đương đầu với khó khăn, bất kể là việc của ai. Thương dân làng phải đi đường vòng rất xa để lên núi ông đã một mình tìm cách làm đường</a:t>
            </a:r>
            <a:r>
              <a:rPr lang="nl-NL" sz="2800" dirty="0" smtClean="0">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smtClean="0">
                <a:solidFill>
                  <a:srgbClr val="0033CC"/>
                </a:solidFill>
                <a:latin typeface="Times New Roman" panose="02020603050405020304" pitchFamily="18" charset="0"/>
                <a:cs typeface="Times New Roman" panose="02020603050405020304" pitchFamily="18" charset="0"/>
              </a:rPr>
              <a:t>Công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việc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làm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đường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diễn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ra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như</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thế</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nào</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smtClean="0">
                <a:latin typeface="Times New Roman" panose="02020603050405020304" pitchFamily="18" charset="0"/>
                <a:ea typeface="Times New Roman" panose="02020603050405020304" pitchFamily="18" charset="0"/>
              </a:rPr>
              <a:t>Từ </a:t>
            </a:r>
            <a:r>
              <a:rPr lang="nl-NL" sz="3600" dirty="0">
                <a:latin typeface="Times New Roman" panose="02020603050405020304" pitchFamily="18" charset="0"/>
                <a:ea typeface="Times New Roman" panose="02020603050405020304" pitchFamily="18" charset="0"/>
              </a:rPr>
              <a:t>lúc ông làm một mình, tới lúc trong xóm có nhiều người đến làm cùng</a:t>
            </a:r>
            <a:r>
              <a:rPr lang="nl-NL" sz="3600" dirty="0" smtClean="0">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smtClean="0">
                <a:solidFill>
                  <a:srgbClr val="0033CC"/>
                </a:solidFill>
                <a:latin typeface="Times New Roman" panose="02020603050405020304" pitchFamily="18" charset="0"/>
                <a:cs typeface="Times New Roman" panose="02020603050405020304" pitchFamily="18" charset="0"/>
              </a:rPr>
              <a:t>4:</a:t>
            </a:r>
            <a:r>
              <a:rPr lang="vi-VN" sz="2800" b="1"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rPr>
              <a:t>Hình </a:t>
            </a:r>
            <a:r>
              <a:rPr lang="vi-VN" sz="2800" dirty="0">
                <a:solidFill>
                  <a:srgbClr val="0033CC"/>
                </a:solidFill>
              </a:rPr>
              <a:t>ảnh “những bậc đá chạm mây” nói lên điều gì về việc làm của cố Đương</a:t>
            </a:r>
            <a:r>
              <a:rPr lang="vi-VN" sz="2800" dirty="0" smtClean="0">
                <a:solidFill>
                  <a:srgbClr val="0033CC"/>
                </a:solidFill>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smtClean="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smtClean="0">
                <a:solidFill>
                  <a:srgbClr val="0033CC"/>
                </a:solidFill>
                <a:latin typeface="Times New Roman" panose="02020603050405020304" pitchFamily="18" charset="0"/>
                <a:cs typeface="Times New Roman" panose="02020603050405020304" pitchFamily="18" charset="0"/>
              </a:rPr>
              <a:t>Đóng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vai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một</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trong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xóm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giới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thiệu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smtClean="0">
                <a:solidFill>
                  <a:srgbClr val="0033CC"/>
                </a:solidFill>
                <a:latin typeface="Times New Roman" panose="02020603050405020304" pitchFamily="18" charset="0"/>
                <a:cs typeface="Times New Roman" panose="02020603050405020304" pitchFamily="18" charset="0"/>
              </a:rPr>
              <a:t>Nội</a:t>
            </a:r>
            <a:r>
              <a:rPr lang="en-US" sz="2800" b="1" dirty="0" smtClean="0">
                <a:solidFill>
                  <a:srgbClr val="0033CC"/>
                </a:solidFill>
                <a:latin typeface="Times New Roman" panose="02020603050405020304" pitchFamily="18" charset="0"/>
                <a:cs typeface="Times New Roman" panose="02020603050405020304" pitchFamily="18" charset="0"/>
              </a:rPr>
              <a:t> dung </a:t>
            </a:r>
            <a:r>
              <a:rPr lang="en-US" sz="2800" b="1" dirty="0" err="1" smtClean="0">
                <a:solidFill>
                  <a:srgbClr val="0033CC"/>
                </a:solidFill>
                <a:latin typeface="Times New Roman" panose="02020603050405020304" pitchFamily="18" charset="0"/>
                <a:cs typeface="Times New Roman" panose="02020603050405020304" pitchFamily="18" charset="0"/>
              </a:rPr>
              <a:t>bài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đọc</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muốn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nói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điều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096812" y="1397876"/>
            <a:ext cx="6074979" cy="2308324"/>
          </a:xfrm>
          <a:prstGeom prst="rect">
            <a:avLst/>
          </a:prstGeom>
          <a:noFill/>
        </p:spPr>
        <p:txBody>
          <a:bodyPr wrap="square" rtlCol="0">
            <a:spAutoFit/>
          </a:bodyPr>
          <a:lstStyle/>
          <a:p>
            <a:r>
              <a:rPr lang="en-US" sz="3600" dirty="0" err="1" smtClean="0">
                <a:solidFill>
                  <a:srgbClr val="FFC000"/>
                </a:solidFill>
                <a:latin typeface="Times New Roman" panose="02020603050405020304" pitchFamily="18" charset="0"/>
                <a:cs typeface="Times New Roman" panose="02020603050405020304" pitchFamily="18" charset="0"/>
              </a:rPr>
              <a:t>Nội</a:t>
            </a:r>
            <a:r>
              <a:rPr lang="en-US" sz="3600" dirty="0" smtClean="0">
                <a:solidFill>
                  <a:srgbClr val="FFC000"/>
                </a:solidFill>
                <a:latin typeface="Times New Roman" panose="02020603050405020304" pitchFamily="18" charset="0"/>
                <a:cs typeface="Times New Roman" panose="02020603050405020304" pitchFamily="18" charset="0"/>
              </a:rPr>
              <a:t> dung: </a:t>
            </a:r>
            <a:r>
              <a:rPr lang="nl-NL" sz="3600" b="1" i="1" dirty="0"/>
              <a:t>Trong cuộc sống, có những người rất đáng trân trọng vì họ biết sống vì cộng đồng</a:t>
            </a:r>
            <a:r>
              <a:rPr lang="vi-VN" sz="3600" b="1" i="1" dirty="0"/>
              <a:t>.</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smtClean="0">
                <a:latin typeface="Arial" charset="0"/>
              </a:rPr>
              <a:t>Quan</a:t>
            </a:r>
            <a:r>
              <a:rPr lang="en-US" sz="2100" b="1" dirty="0" smtClean="0">
                <a:latin typeface="Arial" charset="0"/>
              </a:rPr>
              <a:t> </a:t>
            </a:r>
            <a:r>
              <a:rPr lang="en-US" sz="2100" b="1" dirty="0" err="1" smtClean="0">
                <a:latin typeface="Arial" charset="0"/>
              </a:rPr>
              <a:t>sát</a:t>
            </a:r>
            <a:r>
              <a:rPr lang="en-US" sz="2100" b="1" dirty="0" smtClean="0">
                <a:latin typeface="Arial" charset="0"/>
              </a:rPr>
              <a:t> </a:t>
            </a:r>
            <a:r>
              <a:rPr lang="en-US" sz="2100" b="1" dirty="0" err="1" smtClean="0">
                <a:latin typeface="Arial" charset="0"/>
              </a:rPr>
              <a:t>và</a:t>
            </a:r>
            <a:r>
              <a:rPr lang="en-US" sz="2100" b="1" dirty="0" smtClean="0">
                <a:latin typeface="Arial" charset="0"/>
              </a:rPr>
              <a:t> </a:t>
            </a:r>
            <a:r>
              <a:rPr lang="en-US" sz="2100" b="1" dirty="0" err="1" smtClean="0">
                <a:latin typeface="Arial" charset="0"/>
              </a:rPr>
              <a:t>cho</a:t>
            </a:r>
            <a:r>
              <a:rPr lang="en-US" sz="2100" b="1" dirty="0" smtClean="0">
                <a:latin typeface="Arial" charset="0"/>
              </a:rPr>
              <a:t> </a:t>
            </a:r>
            <a:r>
              <a:rPr lang="en-US" sz="2100" b="1" dirty="0" err="1" smtClean="0">
                <a:latin typeface="Arial" charset="0"/>
              </a:rPr>
              <a:t>biết</a:t>
            </a:r>
            <a:r>
              <a:rPr lang="en-US" sz="2100" b="1" dirty="0" smtClean="0">
                <a:latin typeface="Arial" charset="0"/>
              </a:rPr>
              <a:t> </a:t>
            </a:r>
            <a:r>
              <a:rPr lang="en-US" sz="2100" b="1" dirty="0" err="1" smtClean="0">
                <a:latin typeface="Arial" charset="0"/>
              </a:rPr>
              <a:t>Tranh</a:t>
            </a:r>
            <a:r>
              <a:rPr lang="en-US" sz="2100" b="1" dirty="0" smtClean="0">
                <a:latin typeface="Arial" charset="0"/>
              </a:rPr>
              <a:t> </a:t>
            </a:r>
            <a:r>
              <a:rPr lang="en-US" sz="2100" b="1" dirty="0" err="1" smtClean="0">
                <a:latin typeface="Arial" charset="0"/>
              </a:rPr>
              <a:t>vẽ</a:t>
            </a:r>
            <a:r>
              <a:rPr lang="en-US" sz="2100" b="1" dirty="0" smtClean="0">
                <a:latin typeface="Arial" charset="0"/>
              </a:rPr>
              <a:t> </a:t>
            </a:r>
            <a:r>
              <a:rPr lang="en-US" sz="2100" b="1" dirty="0" err="1" smtClean="0">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Luyện</a:t>
            </a:r>
            <a:r>
              <a:rPr lang="en-US" sz="4400" dirty="0" smtClean="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smtClean="0">
                <a:solidFill>
                  <a:srgbClr val="0033CC"/>
                </a:solidFill>
                <a:latin typeface="Times New Roman" pitchFamily="18" charset="0"/>
                <a:cs typeface="Times New Roman" pitchFamily="18" charset="0"/>
              </a:rPr>
              <a:t>Bấy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giờ</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xóm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một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nghèo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ta </a:t>
            </a:r>
            <a:r>
              <a:rPr lang="en-US" sz="2800" dirty="0" err="1" smtClean="0">
                <a:solidFill>
                  <a:srgbClr val="0033CC"/>
                </a:solidFill>
                <a:latin typeface="Times New Roman" pitchFamily="18" charset="0"/>
                <a:cs typeface="Times New Roman" pitchFamily="18" charset="0"/>
              </a:rPr>
              <a:t>gọi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cố</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hễ</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gặp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đảm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vác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núi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phải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vòng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bàn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ghép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thành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bậc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thang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vượt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dốc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để</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con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ngắn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muốn</a:t>
            </a:r>
            <a:r>
              <a:rPr lang="en-US" sz="2800" dirty="0" smtClean="0">
                <a:solidFill>
                  <a:srgbClr val="0033CC"/>
                </a:solidFill>
                <a:latin typeface="Times New Roman" pitchFamily="18" charset="0"/>
                <a:cs typeface="Times New Roman" pitchFamily="18" charset="0"/>
              </a:rPr>
              <a:t>. Ai </a:t>
            </a:r>
            <a:r>
              <a:rPr lang="en-US" sz="2800" dirty="0" err="1" smtClean="0">
                <a:solidFill>
                  <a:srgbClr val="0033CC"/>
                </a:solidFill>
                <a:latin typeface="Times New Roman" pitchFamily="18" charset="0"/>
                <a:cs typeface="Times New Roman" pitchFamily="18" charset="0"/>
              </a:rPr>
              <a:t>nấy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a:t>
            </a:r>
            <a:endParaRPr lang="en-US" sz="2800" dirty="0">
              <a:solidFill>
                <a:srgbClr val="0033CC"/>
              </a:solidFill>
              <a:latin typeface="Times New Roman" pitchFamily="18" charset="0"/>
              <a:cs typeface="Times New Roman" pitchFamily="18" charset="0"/>
            </a:endParaRP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và</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nghe</a:t>
            </a:r>
            <a:endParaRPr lang="en-US" sz="4400" dirty="0" smtClean="0">
              <a:solidFill>
                <a:srgbClr val="0033CC"/>
              </a:solidFill>
              <a:latin typeface="Times New Roman" pitchFamily="18" charset="0"/>
              <a:cs typeface="Times New Roman" pitchFamily="18" charset="0"/>
            </a:endParaRPr>
          </a:p>
          <a:p>
            <a:pPr algn="ctr" eaLnBrk="1" hangingPunct="1">
              <a:lnSpc>
                <a:spcPct val="150000"/>
              </a:lnSpc>
            </a:pPr>
            <a:r>
              <a:rPr lang="en-US" sz="4400" dirty="0" err="1" smtClean="0">
                <a:solidFill>
                  <a:srgbClr val="0033CC"/>
                </a:solidFill>
                <a:latin typeface="Times New Roman" pitchFamily="18" charset="0"/>
                <a:cs typeface="Times New Roman" pitchFamily="18" charset="0"/>
              </a:rPr>
              <a:t>Những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bậc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đá</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chạm</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Quan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sát</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 minh </a:t>
            </a:r>
            <a:r>
              <a:rPr lang="en-US" sz="4400" dirty="0" err="1" smtClean="0">
                <a:solidFill>
                  <a:srgbClr val="0033CC"/>
                </a:solidFill>
                <a:latin typeface="Times New Roman" pitchFamily="18" charset="0"/>
                <a:cs typeface="Times New Roman" pitchFamily="18" charset="0"/>
              </a:rPr>
              <a:t>họa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về</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sự</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việc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trong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smtClean="0"/>
              <a:t>Tranh</a:t>
            </a:r>
            <a:r>
              <a:rPr lang="en-US" sz="3200" dirty="0" smtClean="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smtClean="0"/>
              <a:t>Tranh</a:t>
            </a:r>
            <a:r>
              <a:rPr lang="en-US" sz="3200" dirty="0" smtClean="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smtClean="0"/>
              <a:t>Tranh</a:t>
            </a:r>
            <a:r>
              <a:rPr lang="en-US" sz="3200" dirty="0" smtClean="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smtClean="0"/>
              <a:t>Tranh</a:t>
            </a:r>
            <a:r>
              <a:rPr lang="en-US" sz="3200" dirty="0" smtClean="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Kể</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lại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từng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đoạn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của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câu</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Thứ</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hai</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ngày</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tháng</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năm</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2022</a:t>
            </a:r>
            <a:endParaRPr lang="en-US" b="0" dirty="0">
              <a:solidFill>
                <a:srgbClr val="0033CC"/>
              </a:solidFill>
              <a:latin typeface="Times New Roman" pitchFamily="18" charset="0"/>
              <a:cs typeface="Times New Roman" pitchFamily="18" charset="0"/>
            </a:endParaRPr>
          </a:p>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smtClean="0">
                <a:solidFill>
                  <a:srgbClr val="FF0000"/>
                </a:solidFill>
                <a:latin typeface="Times New Roman" pitchFamily="18" charset="0"/>
                <a:cs typeface="Times New Roman" pitchFamily="18" charset="0"/>
              </a:rPr>
              <a:t>Những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bậc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chạm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mây</a:t>
            </a:r>
            <a:endParaRPr lang="en-US" sz="4000" dirty="0" smtClean="0">
              <a:solidFill>
                <a:srgbClr val="FF0000"/>
              </a:solidFill>
              <a:latin typeface="Times New Roman" pitchFamily="18" charset="0"/>
              <a:cs typeface="Times New Roman" pitchFamily="18" charset="0"/>
            </a:endParaRPr>
          </a:p>
          <a:p>
            <a:pPr algn="ctr" eaLnBrk="1" hangingPunct="1">
              <a:lnSpc>
                <a:spcPct val="150000"/>
              </a:lnSpc>
            </a:pPr>
            <a:r>
              <a:rPr lang="en-US" sz="3600" dirty="0" err="1" smtClean="0">
                <a:solidFill>
                  <a:srgbClr val="FF0000"/>
                </a:solidFill>
                <a:latin typeface="Times New Roman" pitchFamily="18" charset="0"/>
                <a:cs typeface="Times New Roman" pitchFamily="18" charset="0"/>
              </a:rPr>
              <a:t>Nói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nghe</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bậc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chạm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a16="http://schemas.microsoft.com/office/drawing/2014/main"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smtClean="0">
                <a:solidFill>
                  <a:srgbClr val="0033CC"/>
                </a:solidFill>
                <a:latin typeface="Times New Roman" pitchFamily="18" charset="0"/>
                <a:cs typeface="Times New Roman" pitchFamily="18" charset="0"/>
              </a:rPr>
              <a:t>Yêu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cần</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smtClean="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smtClean="0">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Người</a:t>
            </a:r>
            <a:r>
              <a:rPr lang="en-US" altLang="en-US" sz="3600" b="0" dirty="0" smtClean="0">
                <a:latin typeface="Times New Roman" pitchFamily="18" charset="0"/>
                <a:cs typeface="Times New Roman" pitchFamily="18" charset="0"/>
              </a:rPr>
              <a:t> ta </a:t>
            </a:r>
            <a:r>
              <a:rPr lang="en-US" altLang="en-US" sz="3600" b="0" dirty="0" err="1" smtClean="0">
                <a:latin typeface="Times New Roman" pitchFamily="18" charset="0"/>
                <a:cs typeface="Times New Roman" pitchFamily="18" charset="0"/>
              </a:rPr>
              <a:t>gọi</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là</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cố</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vì</a:t>
            </a:r>
            <a:r>
              <a:rPr lang="en-US" altLang="en-US" sz="3600" b="0" dirty="0">
                <a:solidFill>
                  <a:srgbClr val="FF0000"/>
                </a:solidFill>
                <a:latin typeface="Times New Roman" pitchFamily="18" charset="0"/>
                <a:cs typeface="Times New Roman" pitchFamily="18" charset="0"/>
              </a:rPr>
              <a:t> /</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hễ</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gặp</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việc</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khó</a:t>
            </a:r>
            <a:r>
              <a:rPr lang="en-US" altLang="en-US" sz="3600" b="0" dirty="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đều</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đảm</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gánh</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vác</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smtClean="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5302</TotalTime>
  <Words>564</Words>
  <Application>Microsoft Office PowerPoint</Application>
  <PresentationFormat>On-screen Show (16:9)</PresentationFormat>
  <Paragraphs>72</Paragraphs>
  <Slides>30</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宋体</vt:lpstr>
      <vt:lpstr>Arial</vt:lpstr>
      <vt:lpstr>Calibri</vt:lpstr>
      <vt:lpstr>DFPOP1-W9</vt:lpstr>
      <vt:lpstr>Times New Roman</vt:lpstr>
      <vt:lpstr>VL Fourth Medium</vt:lpstr>
      <vt:lpstr>华康少女文字W5</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Techsi.vn</cp:lastModifiedBy>
  <cp:revision>322</cp:revision>
  <dcterms:created xsi:type="dcterms:W3CDTF">2016-09-02T00:29:00Z</dcterms:created>
  <dcterms:modified xsi:type="dcterms:W3CDTF">2022-12-05T19:15:52Z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