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7"/>
  </p:notesMasterIdLst>
  <p:sldIdLst>
    <p:sldId id="257" r:id="rId4"/>
    <p:sldId id="263" r:id="rId5"/>
    <p:sldId id="286" r:id="rId6"/>
    <p:sldId id="287" r:id="rId7"/>
    <p:sldId id="273" r:id="rId8"/>
    <p:sldId id="288" r:id="rId9"/>
    <p:sldId id="271" r:id="rId10"/>
    <p:sldId id="265" r:id="rId11"/>
    <p:sldId id="289" r:id="rId12"/>
    <p:sldId id="290" r:id="rId13"/>
    <p:sldId id="270" r:id="rId14"/>
    <p:sldId id="266" r:id="rId15"/>
    <p:sldId id="291" r:id="rId16"/>
    <p:sldId id="294" r:id="rId17"/>
    <p:sldId id="292" r:id="rId18"/>
    <p:sldId id="293" r:id="rId19"/>
    <p:sldId id="295" r:id="rId20"/>
    <p:sldId id="296" r:id="rId21"/>
    <p:sldId id="272" r:id="rId22"/>
    <p:sldId id="267" r:id="rId23"/>
    <p:sldId id="297" r:id="rId24"/>
    <p:sldId id="275"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70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2024/12/6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19.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notesSlide" Target="../notesSlides/notesSlide8.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6994BC5F-6CDF-4B24-9133-54B527A8920A}"/>
              </a:ext>
            </a:extLst>
          </p:cNvPr>
          <p:cNvPicPr>
            <a:picLocks noChangeAspect="1"/>
          </p:cNvPicPr>
          <p:nvPr/>
        </p:nvPicPr>
        <p:blipFill>
          <a:blip r:embed="rId4"/>
          <a:stretch>
            <a:fillRect/>
          </a:stretch>
        </p:blipFill>
        <p:spPr>
          <a:xfrm>
            <a:off x="2221044" y="1726533"/>
            <a:ext cx="8047417" cy="749873"/>
          </a:xfrm>
          <a:prstGeom prst="rect">
            <a:avLst/>
          </a:prstGeom>
        </p:spPr>
      </p:pic>
      <p:pic>
        <p:nvPicPr>
          <p:cNvPr id="3" name="Picture 2">
            <a:extLst>
              <a:ext uri="{FF2B5EF4-FFF2-40B4-BE49-F238E27FC236}">
                <a16:creationId xmlns:a16="http://schemas.microsoft.com/office/drawing/2014/main" id="{7A06BEB6-F14D-464E-A9CC-68B495E276ED}"/>
              </a:ext>
            </a:extLst>
          </p:cNvPr>
          <p:cNvPicPr>
            <a:picLocks noChangeAspect="1"/>
          </p:cNvPicPr>
          <p:nvPr/>
        </p:nvPicPr>
        <p:blipFill>
          <a:blip r:embed="rId5"/>
          <a:stretch>
            <a:fillRect/>
          </a:stretch>
        </p:blipFill>
        <p:spPr>
          <a:xfrm>
            <a:off x="2221044" y="2709765"/>
            <a:ext cx="7766977" cy="2274005"/>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mj-lt"/>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mj-lt"/>
              <a:ea typeface="字魂59号-创粗黑"/>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799"/>
            <a:ext cx="5862445" cy="1943097"/>
            <a:chOff x="1883" y="2287988"/>
            <a:chExt cx="3294616" cy="1050264"/>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009333"/>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Times New Roman" panose="02020603050405020304" pitchFamily="18" charset="0"/>
                  <a:ea typeface="Times New Roman" panose="02020603050405020304" pitchFamily="18" charset="0"/>
                  <a:cs typeface="Times New Roman" panose="02020603050405020304" pitchFamily="18" charset="0"/>
                </a:rPr>
                <a:t>C</a:t>
              </a:r>
              <a:r>
                <a:rPr lang="nl-NL" sz="3300" dirty="0">
                  <a:effectLst/>
                  <a:latin typeface="Times New Roman" panose="02020603050405020304" pitchFamily="18" charset="0"/>
                  <a:ea typeface="Times New Roman" panose="02020603050405020304" pitchFamily="18" charset="0"/>
                  <a:cs typeface="Times New Roman" panose="02020603050405020304" pitchFamily="18" charset="0"/>
                </a:rPr>
                <a:t>ho lời khuyên giúp cậu bé Lung Tung lựa chọn “chỗ ở” phù hợp cho đồ đạc. </a:t>
              </a:r>
              <a:endParaRPr lang="en-US" sz="33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21202"/>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mj-lt"/>
                  <a:ea typeface="Times New Roman" panose="02020603050405020304" pitchFamily="18" charset="0"/>
                  <a:cs typeface="Arial" panose="020B0604020202020204" pitchFamily="34" charset="0"/>
                </a:rPr>
                <a:t>Vì sao đồ đạc lại kêu cứu?</a:t>
              </a:r>
              <a:endParaRPr lang="en-US" sz="3300" dirty="0">
                <a:effectLst/>
                <a:latin typeface="+mj-lt"/>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2" name="Picture 41" descr="Logo&#10;&#10;Description automatically generated">
            <a:extLst>
              <a:ext uri="{FF2B5EF4-FFF2-40B4-BE49-F238E27FC236}">
                <a16:creationId xmlns:a16="http://schemas.microsoft.com/office/drawing/2014/main" id="{40796204-A9DB-43FF-BCCB-1A7D3636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01" y="1777944"/>
            <a:ext cx="6787598" cy="2750383"/>
          </a:xfrm>
          <a:prstGeom prst="rect">
            <a:avLst/>
          </a:prstGeom>
        </p:spPr>
      </p:pic>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C5E3AD-5286-46E2-B4C2-90A3F6467716}"/>
              </a:ext>
            </a:extLst>
          </p:cNvPr>
          <p:cNvPicPr>
            <a:picLocks noChangeAspect="1"/>
          </p:cNvPicPr>
          <p:nvPr/>
        </p:nvPicPr>
        <p:blipFill>
          <a:blip r:embed="rId5"/>
          <a:stretch>
            <a:fillRect/>
          </a:stretch>
        </p:blipFill>
        <p:spPr>
          <a:xfrm>
            <a:off x="4391980" y="-246972"/>
            <a:ext cx="4322439" cy="1926503"/>
          </a:xfrm>
          <a:prstGeom prst="rect">
            <a:avLst/>
          </a:prstGeom>
        </p:spPr>
      </p:pic>
      <p:grpSp>
        <p:nvGrpSpPr>
          <p:cNvPr id="18" name="Group 17">
            <a:extLst>
              <a:ext uri="{FF2B5EF4-FFF2-40B4-BE49-F238E27FC236}">
                <a16:creationId xmlns:a16="http://schemas.microsoft.com/office/drawing/2014/main" id="{CA49FD26-C2C7-429C-B678-C3A329D8247F}"/>
              </a:ext>
            </a:extLst>
          </p:cNvPr>
          <p:cNvGrpSpPr/>
          <p:nvPr/>
        </p:nvGrpSpPr>
        <p:grpSpPr>
          <a:xfrm>
            <a:off x="686560" y="1285605"/>
            <a:ext cx="10865360" cy="2107408"/>
            <a:chOff x="537650" y="1459609"/>
            <a:chExt cx="6667822" cy="859874"/>
          </a:xfrm>
        </p:grpSpPr>
        <p:grpSp>
          <p:nvGrpSpPr>
            <p:cNvPr id="19" name="组合 18">
              <a:extLst>
                <a:ext uri="{FF2B5EF4-FFF2-40B4-BE49-F238E27FC236}">
                  <a16:creationId xmlns:a16="http://schemas.microsoft.com/office/drawing/2014/main" id="{48BB290A-4CBF-43BE-9C07-1440990887E0}"/>
                </a:ext>
              </a:extLst>
            </p:cNvPr>
            <p:cNvGrpSpPr/>
            <p:nvPr/>
          </p:nvGrpSpPr>
          <p:grpSpPr>
            <a:xfrm>
              <a:off x="1241740" y="1580762"/>
              <a:ext cx="5963732" cy="535809"/>
              <a:chOff x="1317" y="3015"/>
              <a:chExt cx="16681" cy="2501"/>
            </a:xfrm>
          </p:grpSpPr>
          <p:grpSp>
            <p:nvGrpSpPr>
              <p:cNvPr id="21" name="组合 15">
                <a:extLst>
                  <a:ext uri="{FF2B5EF4-FFF2-40B4-BE49-F238E27FC236}">
                    <a16:creationId xmlns:a16="http://schemas.microsoft.com/office/drawing/2014/main" id="{7C4FCB28-67B8-43AC-A549-3B5567FB7A64}"/>
                  </a:ext>
                </a:extLst>
              </p:cNvPr>
              <p:cNvGrpSpPr/>
              <p:nvPr/>
            </p:nvGrpSpPr>
            <p:grpSpPr>
              <a:xfrm>
                <a:off x="1317" y="3053"/>
                <a:ext cx="16681" cy="2463"/>
                <a:chOff x="1020" y="2328"/>
                <a:chExt cx="11012" cy="5074"/>
              </a:xfrm>
            </p:grpSpPr>
            <p:sp>
              <p:nvSpPr>
                <p:cNvPr id="23" name="圆角矩形 14">
                  <a:extLst>
                    <a:ext uri="{FF2B5EF4-FFF2-40B4-BE49-F238E27FC236}">
                      <a16:creationId xmlns:a16="http://schemas.microsoft.com/office/drawing/2014/main" id="{13A2B41D-07B3-4E30-8EAB-C83BA86DB80E}"/>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圆角矩形 13">
                  <a:extLst>
                    <a:ext uri="{FF2B5EF4-FFF2-40B4-BE49-F238E27FC236}">
                      <a16:creationId xmlns:a16="http://schemas.microsoft.com/office/drawing/2014/main" id="{BD7EA9B4-5D04-430D-AE60-9710C9312EEA}"/>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2" name="文本框 17">
                <a:extLst>
                  <a:ext uri="{FF2B5EF4-FFF2-40B4-BE49-F238E27FC236}">
                    <a16:creationId xmlns:a16="http://schemas.microsoft.com/office/drawing/2014/main" id="{49535182-C2E0-4A65-98D8-B29F1BA9B238}"/>
                  </a:ext>
                </a:extLst>
              </p:cNvPr>
              <p:cNvSpPr txBox="1"/>
              <p:nvPr/>
            </p:nvSpPr>
            <p:spPr>
              <a:xfrm>
                <a:off x="2270" y="3015"/>
                <a:ext cx="15148" cy="2323"/>
              </a:xfrm>
              <a:prstGeom prst="rect">
                <a:avLst/>
              </a:prstGeom>
              <a:noFill/>
            </p:spPr>
            <p:txBody>
              <a:bodyPr wrap="square" rtlCol="0">
                <a:spAutoFit/>
              </a:bodyPr>
              <a:lstStyle/>
              <a:p>
                <a:pPr marL="0" marR="0" algn="just">
                  <a:lnSpc>
                    <a:spcPct val="120000"/>
                  </a:lnSpc>
                  <a:spcBef>
                    <a:spcPts val="0"/>
                  </a:spcBef>
                  <a:spcAft>
                    <a:spcPts val="0"/>
                  </a:spcAft>
                </a:pPr>
                <a:r>
                  <a:rPr lang="en-US" sz="3200" dirty="0">
                    <a:latin typeface="Arial" panose="020B0604020202020204" pitchFamily="34" charset="0"/>
                    <a:ea typeface="Times New Roman" panose="02020603050405020304" pitchFamily="18" charset="0"/>
                    <a:cs typeface="Arial" panose="020B0604020202020204" pitchFamily="34" charset="0"/>
                  </a:rPr>
                  <a:t>Q</a:t>
                </a:r>
                <a:r>
                  <a:rPr lang="vi-VN" sz="3200" dirty="0">
                    <a:effectLst/>
                    <a:latin typeface="Arial" panose="020B0604020202020204" pitchFamily="34" charset="0"/>
                    <a:ea typeface="Times New Roman" panose="02020603050405020304" pitchFamily="18" charset="0"/>
                    <a:cs typeface="Arial" panose="020B0604020202020204" pitchFamily="34" charset="0"/>
                  </a:rPr>
                  <a:t>uan sát chỗ học, chỗ chơi, chỗ ngủ của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id="{039C3F69-D156-46A8-8286-89DEAB68223E}"/>
                </a:ext>
              </a:extLst>
            </p:cNvPr>
            <p:cNvPicPr>
              <a:picLocks noChangeAspect="1"/>
            </p:cNvPicPr>
            <p:nvPr>
              <p:custDataLst>
                <p:tags r:id="rId2"/>
              </p:custDataLst>
            </p:nvPr>
          </p:nvPicPr>
          <p:blipFill>
            <a:blip r:embed="rId6" cstate="email"/>
            <a:stretch>
              <a:fillRect/>
            </a:stretch>
          </p:blipFill>
          <p:spPr>
            <a:xfrm rot="19945025">
              <a:off x="537650" y="1459609"/>
              <a:ext cx="1047506" cy="859874"/>
            </a:xfrm>
            <a:prstGeom prst="rect">
              <a:avLst/>
            </a:prstGeom>
          </p:spPr>
        </p:pic>
      </p:grpSp>
      <p:grpSp>
        <p:nvGrpSpPr>
          <p:cNvPr id="25" name="Group 24">
            <a:extLst>
              <a:ext uri="{FF2B5EF4-FFF2-40B4-BE49-F238E27FC236}">
                <a16:creationId xmlns:a16="http://schemas.microsoft.com/office/drawing/2014/main" id="{468A4724-8489-4CEE-AE3F-BD46F501FFAD}"/>
              </a:ext>
            </a:extLst>
          </p:cNvPr>
          <p:cNvGrpSpPr/>
          <p:nvPr/>
        </p:nvGrpSpPr>
        <p:grpSpPr>
          <a:xfrm>
            <a:off x="985208" y="2968524"/>
            <a:ext cx="10617512" cy="3363899"/>
            <a:chOff x="689749" y="1543204"/>
            <a:chExt cx="6515723" cy="573367"/>
          </a:xfrm>
        </p:grpSpPr>
        <p:grpSp>
          <p:nvGrpSpPr>
            <p:cNvPr id="26" name="组合 18">
              <a:extLst>
                <a:ext uri="{FF2B5EF4-FFF2-40B4-BE49-F238E27FC236}">
                  <a16:creationId xmlns:a16="http://schemas.microsoft.com/office/drawing/2014/main" id="{AE21BE27-92E5-499A-873E-01073C81FC0F}"/>
                </a:ext>
              </a:extLst>
            </p:cNvPr>
            <p:cNvGrpSpPr/>
            <p:nvPr/>
          </p:nvGrpSpPr>
          <p:grpSpPr>
            <a:xfrm>
              <a:off x="1241740" y="1580762"/>
              <a:ext cx="5963732" cy="535809"/>
              <a:chOff x="1317" y="3015"/>
              <a:chExt cx="16681" cy="2501"/>
            </a:xfrm>
          </p:grpSpPr>
          <p:grpSp>
            <p:nvGrpSpPr>
              <p:cNvPr id="28" name="组合 15">
                <a:extLst>
                  <a:ext uri="{FF2B5EF4-FFF2-40B4-BE49-F238E27FC236}">
                    <a16:creationId xmlns:a16="http://schemas.microsoft.com/office/drawing/2014/main" id="{FA019AD4-90A3-43CA-AE61-6F9FDB3A824D}"/>
                  </a:ext>
                </a:extLst>
              </p:cNvPr>
              <p:cNvGrpSpPr/>
              <p:nvPr/>
            </p:nvGrpSpPr>
            <p:grpSpPr>
              <a:xfrm>
                <a:off x="1317" y="3053"/>
                <a:ext cx="16681" cy="2463"/>
                <a:chOff x="1020" y="2328"/>
                <a:chExt cx="11012" cy="5074"/>
              </a:xfrm>
            </p:grpSpPr>
            <p:sp>
              <p:nvSpPr>
                <p:cNvPr id="30" name="圆角矩形 14">
                  <a:extLst>
                    <a:ext uri="{FF2B5EF4-FFF2-40B4-BE49-F238E27FC236}">
                      <a16:creationId xmlns:a16="http://schemas.microsoft.com/office/drawing/2014/main" id="{27FA4C53-17FA-4E8D-89C9-55699D95DD51}"/>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圆角矩形 13">
                  <a:extLst>
                    <a:ext uri="{FF2B5EF4-FFF2-40B4-BE49-F238E27FC236}">
                      <a16:creationId xmlns:a16="http://schemas.microsoft.com/office/drawing/2014/main" id="{F415FC20-B95D-47B6-8015-C1C2A9DF019B}"/>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文本框 17">
                <a:extLst>
                  <a:ext uri="{FF2B5EF4-FFF2-40B4-BE49-F238E27FC236}">
                    <a16:creationId xmlns:a16="http://schemas.microsoft.com/office/drawing/2014/main" id="{E66E6959-1721-4FE9-B435-D955CE1D0B05}"/>
                  </a:ext>
                </a:extLst>
              </p:cNvPr>
              <p:cNvSpPr txBox="1"/>
              <p:nvPr/>
            </p:nvSpPr>
            <p:spPr>
              <a:xfrm>
                <a:off x="2270" y="3015"/>
                <a:ext cx="15148" cy="209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xếp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dùng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Treo </a:t>
                </a:r>
                <a:r>
                  <a:rPr lang="en-US" sz="2800" dirty="0" err="1">
                    <a:latin typeface="Arial" panose="020B0604020202020204" pitchFamily="34" charset="0"/>
                    <a:ea typeface="Times New Roman" panose="02020603050405020304" pitchFamily="18" charset="0"/>
                    <a:cs typeface="Arial" panose="020B0604020202020204" pitchFamily="34" charset="0"/>
                  </a:rPr>
                  <a:t>quần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áo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mắc</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dép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hoặc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tủ</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đựng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Cất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đồ</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dùng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ít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sử</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dụng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hộp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giấy</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grpSp>
        <p:pic>
          <p:nvPicPr>
            <p:cNvPr id="27" name="图片 25" descr="卡通人物&#10;&#10;中度可信度描述已自动生成">
              <a:extLst>
                <a:ext uri="{FF2B5EF4-FFF2-40B4-BE49-F238E27FC236}">
                  <a16:creationId xmlns:a16="http://schemas.microsoft.com/office/drawing/2014/main" id="{1D51A648-BDC7-43BE-9A8B-213FE25B9F56}"/>
                </a:ext>
              </a:extLst>
            </p:cNvPr>
            <p:cNvPicPr>
              <a:picLocks noChangeAspect="1"/>
            </p:cNvPicPr>
            <p:nvPr>
              <p:custDataLst>
                <p:tags r:id="rId1"/>
              </p:custDataLst>
            </p:nvPr>
          </p:nvPicPr>
          <p:blipFill>
            <a:blip r:embed="rId6" cstate="email"/>
            <a:stretch>
              <a:fillRect/>
            </a:stretch>
          </p:blipFill>
          <p:spPr>
            <a:xfrm rot="19945025">
              <a:off x="689749" y="1543204"/>
              <a:ext cx="968317" cy="332287"/>
            </a:xfrm>
            <a:prstGeom prst="rect">
              <a:avLst/>
            </a:prstGeom>
          </p:spPr>
        </p:pic>
      </p:grpSp>
    </p:spTree>
    <p:extLst>
      <p:ext uri="{BB962C8B-B14F-4D97-AF65-F5344CB8AC3E}">
        <p14:creationId xmlns:p14="http://schemas.microsoft.com/office/powerpoint/2010/main" val="149246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fltVal val="0"/>
                                          </p:val>
                                        </p:tav>
                                        <p:tav tm="100000">
                                          <p:val>
                                            <p:strVal val="#ppt_w"/>
                                          </p:val>
                                        </p:tav>
                                      </p:tavLst>
                                    </p:anim>
                                    <p:anim calcmode="lin" valueType="num">
                                      <p:cBhvr>
                                        <p:cTn id="13" dur="750" fill="hold"/>
                                        <p:tgtEl>
                                          <p:spTgt spid="18"/>
                                        </p:tgtEl>
                                        <p:attrNameLst>
                                          <p:attrName>ppt_h</p:attrName>
                                        </p:attrNameLst>
                                      </p:cBhvr>
                                      <p:tavLst>
                                        <p:tav tm="0">
                                          <p:val>
                                            <p:fltVal val="0"/>
                                          </p:val>
                                        </p:tav>
                                        <p:tav tm="100000">
                                          <p:val>
                                            <p:strVal val="#ppt_h"/>
                                          </p:val>
                                        </p:tav>
                                      </p:tavLst>
                                    </p:anim>
                                    <p:anim calcmode="lin" valueType="num">
                                      <p:cBhvr>
                                        <p:cTn id="14"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 calcmode="lin" valueType="num">
                                      <p:cBhvr>
                                        <p:cTn id="22" dur="75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EF0361C-CDAD-4143-9583-50202B9C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154E522-159F-4E96-82E3-BB63B454C9E3}"/>
              </a:ext>
            </a:extLst>
          </p:cNvPr>
          <p:cNvPicPr>
            <a:picLocks noChangeAspect="1"/>
          </p:cNvPicPr>
          <p:nvPr/>
        </p:nvPicPr>
        <p:blipFill>
          <a:blip r:embed="rId4"/>
          <a:stretch>
            <a:fillRect/>
          </a:stretch>
        </p:blipFill>
        <p:spPr>
          <a:xfrm>
            <a:off x="2675863" y="2005460"/>
            <a:ext cx="6474513" cy="2847079"/>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8"/>
            <a:ext cx="7752787" cy="3279639"/>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Luật</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mỗi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nhiệm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vụ</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dùng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vòng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phút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华文琥珀" pitchFamily="2" charset="-122"/>
                <a:cs typeface="Times New Roman" panose="02020603050405020304" pitchFamily="18"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华文琥珀" pitchFamily="2" charset="-122"/>
                <a:cs typeface="Times New Roman" panose="02020603050405020304" pitchFamily="18"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华文琥珀" pitchFamily="2" charset="-122"/>
                <a:cs typeface="Times New Roman" panose="02020603050405020304" pitchFamily="18"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华文琥珀" pitchFamily="2" charset="-122"/>
                <a:cs typeface="Times New Roman" panose="02020603050405020304" pitchFamily="18"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华文琥珀" pitchFamily="2" charset="-122"/>
                <a:cs typeface="Times New Roman" panose="02020603050405020304" pitchFamily="18"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华文琥珀" pitchFamily="2" charset="-122"/>
                <a:cs typeface="Times New Roman" panose="02020603050405020304" pitchFamily="18"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华文琥珀" pitchFamily="2" charset="-122"/>
                <a:cs typeface="Times New Roman" panose="02020603050405020304" pitchFamily="18"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华文琥珀" pitchFamily="2" charset="-122"/>
                <a:cs typeface="Times New Roman" panose="02020603050405020304" pitchFamily="18"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Times New Roman" panose="02020603050405020304" pitchFamily="18" charset="0"/>
              <a:ea typeface="华文琥珀" pitchFamily="2" charset="-122"/>
              <a:cs typeface="Times New Roman" panose="02020603050405020304" pitchFamily="18"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853440" y="351859"/>
            <a:ext cx="10292080"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1. </a:t>
            </a:r>
            <a:r>
              <a:rPr lang="vi-VN" sz="3600" b="1" dirty="0">
                <a:solidFill>
                  <a:srgbClr val="FFFF00"/>
                </a:solidFill>
                <a:latin typeface="Times New Roman" panose="02020603050405020304" pitchFamily="18" charset="0"/>
                <a:cs typeface="Times New Roman" panose="02020603050405020304" pitchFamily="18" charset="0"/>
              </a:rPr>
              <a:t>Biểu diễn tiểu phẩm tương tác: Chỗ ở của đồ đạc</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xmln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Times New Roman" panose="02020603050405020304" pitchFamily="18" charset="0"/>
                <a:cs typeface="Times New Roman" panose="02020603050405020304" pitchFamily="18" charset="0"/>
              </a:rPr>
              <a:t>Quan </a:t>
            </a:r>
            <a:r>
              <a:rPr lang="en-US" altLang="zh-CN" sz="4000" dirty="0" err="1">
                <a:solidFill>
                  <a:srgbClr val="FF0000"/>
                </a:solidFill>
                <a:latin typeface="Times New Roman" panose="02020603050405020304" pitchFamily="18" charset="0"/>
                <a:cs typeface="Times New Roman" panose="02020603050405020304" pitchFamily="18" charset="0"/>
              </a:rPr>
              <a:t>sát</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tranh</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nhận</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xét</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xem</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trên</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bức</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tranh</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có</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những</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nhân</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vật</a:t>
            </a:r>
            <a:r>
              <a:rPr lang="en-US" altLang="zh-CN" sz="4000" dirty="0">
                <a:solidFill>
                  <a:srgbClr val="FF0000"/>
                </a:solidFill>
                <a:latin typeface="Times New Roman" panose="02020603050405020304" pitchFamily="18" charset="0"/>
                <a:cs typeface="Times New Roman" panose="02020603050405020304" pitchFamily="18" charset="0"/>
              </a:rPr>
              <a:t> </a:t>
            </a:r>
            <a:r>
              <a:rPr lang="en-US" altLang="zh-CN" sz="4000" dirty="0" err="1">
                <a:solidFill>
                  <a:srgbClr val="FF0000"/>
                </a:solidFill>
                <a:latin typeface="Times New Roman" panose="02020603050405020304" pitchFamily="18" charset="0"/>
                <a:cs typeface="Times New Roman" panose="02020603050405020304" pitchFamily="18" charset="0"/>
              </a:rPr>
              <a:t>nào</a:t>
            </a:r>
            <a:r>
              <a:rPr lang="en-US" altLang="zh-CN" sz="4000" dirty="0">
                <a:solidFill>
                  <a:srgbClr val="FF0000"/>
                </a:solidFill>
                <a:latin typeface="Times New Roman" panose="02020603050405020304" pitchFamily="18" charset="0"/>
                <a:cs typeface="Times New Roman" panose="02020603050405020304" pitchFamily="18" charset="0"/>
              </a:rPr>
              <a:t>?</a:t>
            </a:r>
            <a:endParaRPr kumimoji="0" lang="vi-VN" altLang="zh-CN" sz="4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mj-lt"/>
                <a:ea typeface="字魂59号-创粗黑"/>
              </a:rPr>
              <a:t>Có một cậu bé tên là  Luộm Thuộm .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mj-lt"/>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id="{01175BFA-BB8B-46F4-A49B-94ABA8DB8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69544" y="85837"/>
            <a:ext cx="11379014" cy="1477328"/>
          </a:xfrm>
          <a:prstGeom prst="rect">
            <a:avLst/>
          </a:prstGeom>
          <a:noFill/>
        </p:spPr>
        <p:txBody>
          <a:bodyPr wrap="square" rtlCol="0">
            <a:spAutoFit/>
          </a:bodyPr>
          <a:lstStyle/>
          <a:p>
            <a:pPr lvl="0" algn="just">
              <a:defRPr/>
            </a:pPr>
            <a:r>
              <a:rPr lang="vi-VN" sz="3000" b="1" i="1" dirty="0">
                <a:solidFill>
                  <a:schemeClr val="bg1"/>
                </a:solidFill>
                <a:latin typeface="+mj-lt"/>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mj-lt"/>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740043" cy="1489695"/>
            <a:chOff x="4624690" y="366563"/>
            <a:chExt cx="3377941" cy="1132139"/>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8611"/>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Tôi là lược đây. Lẽ ra phải để tôi trên giá, gần chiếc gương kia thì cậu ta quẳng tôi xuống đất. Hu hu hu.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Tôi là kem đánh răng (bàn chải) thì cậu ấy phải để tôi lên kệ mới phải.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707449"/>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Tôi là quần áo đáng lẽ cậu ấy phải  treo lên mắc áo hoặc gấp cất đi chứ lại vứt tôi xuống giường như thế này đây. Hu hu hu.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70864"/>
            <a:chOff x="4126041" y="366563"/>
            <a:chExt cx="3876590" cy="1117828"/>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811160"/>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Tôi là bút thì cậu ấy phải để tôi vào hộp bút vậy mà cậu ta lại vứt tôi lăn lóc như thế này  đây.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626</Words>
  <Application>Microsoft Office PowerPoint</Application>
  <PresentationFormat>Widescreen</PresentationFormat>
  <Paragraphs>59</Paragraphs>
  <Slides>23</Slides>
  <Notes>22</Notes>
  <HiddenSlides>0</HiddenSlides>
  <MMClips>4</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微软雅黑</vt:lpstr>
      <vt:lpstr>宋体</vt:lpstr>
      <vt:lpstr>Arial</vt:lpstr>
      <vt:lpstr>Calibri</vt:lpstr>
      <vt:lpstr>Calibri Light</vt:lpstr>
      <vt:lpstr>等线</vt:lpstr>
      <vt:lpstr>等线</vt:lpstr>
      <vt:lpstr>等线 Light</vt:lpstr>
      <vt:lpstr>Pattaya</vt:lpstr>
      <vt:lpstr>华文琥珀</vt:lpstr>
      <vt:lpstr>Times New Roman</vt:lpstr>
      <vt:lpstr>字魂59号-创粗黑</vt:lpstr>
      <vt:lpstr>思源黑体 CN Regular</vt:lpstr>
      <vt:lpstr>千图网拥有20W+精美PPT模板 更多PPT模板下载至：www.58pic.com/office/ppt​​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30</cp:revision>
  <dcterms:created xsi:type="dcterms:W3CDTF">2022-08-07T00:56:59Z</dcterms:created>
  <dcterms:modified xsi:type="dcterms:W3CDTF">2024-12-06T06:00:16Z</dcterms:modified>
</cp:coreProperties>
</file>