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974"/>
    <a:srgbClr val="FFE064"/>
    <a:srgbClr val="E04D45"/>
    <a:srgbClr val="75C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07B95-B4FE-4D0C-BDB6-F89A7921BA71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49096-2197-42A7-9B06-2654E1950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08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更多模板123图文旗舰店：666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818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7039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3971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7968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9970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4067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947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227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520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222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01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650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832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209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322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7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4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6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9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93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4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8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4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3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59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3B6AB-2C7B-4228-B107-C1E4C6BF8E6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1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/>
          <p:nvPr/>
        </p:nvSpPr>
        <p:spPr>
          <a:xfrm>
            <a:off x="-18100" y="4100602"/>
            <a:ext cx="12191580" cy="2795498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210" y="-30899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1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42" name="Google Shape;242;p1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6" name="Google Shape;24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61312" y="3148229"/>
            <a:ext cx="4115496" cy="319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4263" y="317216"/>
            <a:ext cx="8876545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49;p7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491;p8"/>
          <p:cNvGrpSpPr/>
          <p:nvPr/>
        </p:nvGrpSpPr>
        <p:grpSpPr>
          <a:xfrm>
            <a:off x="729373" y="712963"/>
            <a:ext cx="10849368" cy="1274155"/>
            <a:chOff x="6709970" y="2004211"/>
            <a:chExt cx="4684861" cy="563947"/>
          </a:xfrm>
        </p:grpSpPr>
        <p:sp>
          <p:nvSpPr>
            <p:cNvPr id="8" name="Google Shape;492;p8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rgbClr val="E97974"/>
            </a:solidFill>
            <a:ln>
              <a:solidFill>
                <a:srgbClr val="E97974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 smtClean="0">
                  <a:solidFill>
                    <a:schemeClr val="l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02</a:t>
              </a:r>
              <a:endParaRPr sz="3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93;p8"/>
            <p:cNvSpPr/>
            <p:nvPr/>
          </p:nvSpPr>
          <p:spPr>
            <a:xfrm>
              <a:off x="7214054" y="2004211"/>
              <a:ext cx="4180777" cy="563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Viết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đoạn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văn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ngắn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nếu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lí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do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em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thích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hoặc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không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thích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một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nhân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vật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trong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câu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chuyện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em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đã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đọc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12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27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796" y="227443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7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0231" y="4364650"/>
            <a:ext cx="692619" cy="48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7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0989" y="4377396"/>
            <a:ext cx="692619" cy="48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7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373" y="2705104"/>
            <a:ext cx="4747380" cy="333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8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8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14459" y="4606373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8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4"/>
          <p:cNvGrpSpPr/>
          <p:nvPr/>
        </p:nvGrpSpPr>
        <p:grpSpPr>
          <a:xfrm>
            <a:off x="0" y="196100"/>
            <a:ext cx="12308114" cy="649843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E37540-0308-853E-E5CA-7EF60D114F21}"/>
              </a:ext>
            </a:extLst>
          </p:cNvPr>
          <p:cNvGrpSpPr/>
          <p:nvPr/>
        </p:nvGrpSpPr>
        <p:grpSpPr>
          <a:xfrm>
            <a:off x="5044515" y="2019488"/>
            <a:ext cx="6534226" cy="1967907"/>
            <a:chOff x="2481379" y="1614526"/>
            <a:chExt cx="8945042" cy="4255696"/>
          </a:xfrm>
        </p:grpSpPr>
        <p:sp>
          <p:nvSpPr>
            <p:cNvPr id="22" name="Rectangle: Rounded Corners 10">
              <a:extLst>
                <a:ext uri="{FF2B5EF4-FFF2-40B4-BE49-F238E27FC236}">
                  <a16:creationId xmlns:a16="http://schemas.microsoft.com/office/drawing/2014/main" id="{2E40B6F1-4A2E-FA7E-B3D6-09CE461D8F32}"/>
                </a:ext>
              </a:extLst>
            </p:cNvPr>
            <p:cNvSpPr/>
            <p:nvPr/>
          </p:nvSpPr>
          <p:spPr>
            <a:xfrm>
              <a:off x="2481379" y="1614526"/>
              <a:ext cx="8945042" cy="425569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9AD6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3B9294-1C56-C118-6AAC-722B7F26BBC3}"/>
                </a:ext>
              </a:extLst>
            </p:cNvPr>
            <p:cNvSpPr txBox="1"/>
            <p:nvPr/>
          </p:nvSpPr>
          <p:spPr>
            <a:xfrm>
              <a:off x="2577014" y="1968600"/>
              <a:ext cx="8753771" cy="3660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    </a:t>
              </a:r>
              <a:r>
                <a:rPr lang="en-US" sz="2600" b="0" i="0" dirty="0" smtClean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- </a:t>
              </a:r>
              <a:r>
                <a:rPr lang="en-US" sz="2600" b="0" i="0" dirty="0" err="1" smtClean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Giới</a:t>
              </a:r>
              <a:r>
                <a:rPr lang="en-US" sz="2600" b="0" i="0" dirty="0" smtClean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b="0" i="0" dirty="0" err="1" smtClean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thiệu</a:t>
              </a:r>
              <a:r>
                <a:rPr lang="en-US" sz="2600" b="0" i="0" dirty="0" smtClean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b="0" i="0" dirty="0" err="1" smtClean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về</a:t>
              </a:r>
              <a:r>
                <a:rPr lang="en-US" sz="2600" b="0" i="0" dirty="0" smtClean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b="0" i="0" dirty="0" err="1" smtClean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nhân</a:t>
              </a:r>
              <a:r>
                <a:rPr lang="en-US" sz="2600" b="0" i="0" dirty="0" smtClean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b="0" i="0" dirty="0" err="1" smtClean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2600" b="0" i="0" dirty="0" smtClean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(</a:t>
              </a:r>
              <a:r>
                <a:rPr lang="en-US" sz="2600" b="0" i="0" dirty="0" err="1" smtClean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Tên</a:t>
              </a:r>
              <a:r>
                <a:rPr lang="en-US" sz="2600" b="0" i="0" dirty="0" smtClean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gì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?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Em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gặp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nhân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đó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trong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câu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chuyện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nào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?</a:t>
              </a:r>
            </a:p>
            <a:p>
              <a:pPr indent="357188" algn="just"/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-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Vì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sao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em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thích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hoặc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không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thích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nhận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đó</a:t>
              </a:r>
              <a:r>
                <a:rPr lang="en-US" sz="2600" dirty="0" smtClean="0">
                  <a:solidFill>
                    <a:srgbClr val="222222"/>
                  </a:solidFill>
                  <a:latin typeface="Cambria" panose="02040503050406030204" pitchFamily="18" charset="0"/>
                </a:rPr>
                <a:t>?</a:t>
              </a:r>
              <a:endParaRPr lang="en-US" sz="26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2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128678" y="308146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1612" y="22578"/>
            <a:ext cx="12308114" cy="68580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670" y="364571"/>
            <a:ext cx="1221900" cy="102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1599" y="3267816"/>
            <a:ext cx="4115497" cy="319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7309" y="2025345"/>
            <a:ext cx="9120406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49;p7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491;p8"/>
          <p:cNvGrpSpPr/>
          <p:nvPr/>
        </p:nvGrpSpPr>
        <p:grpSpPr>
          <a:xfrm>
            <a:off x="1417934" y="656601"/>
            <a:ext cx="9472245" cy="1077178"/>
            <a:chOff x="6709970" y="2014205"/>
            <a:chExt cx="4090206" cy="476764"/>
          </a:xfrm>
        </p:grpSpPr>
        <p:sp>
          <p:nvSpPr>
            <p:cNvPr id="8" name="Google Shape;492;p8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 smtClean="0">
                  <a:solidFill>
                    <a:schemeClr val="l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03</a:t>
              </a:r>
              <a:endParaRPr sz="3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93;p8"/>
            <p:cNvSpPr/>
            <p:nvPr/>
          </p:nvSpPr>
          <p:spPr>
            <a:xfrm>
              <a:off x="7214054" y="2014205"/>
              <a:ext cx="3586122" cy="476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Trao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đổi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đoạn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văn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em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với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bạn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498329"/>
                  </a:solidFill>
                  <a:latin typeface="Cambria" panose="02040503050406030204" pitchFamily="18" charset="0"/>
                </a:rPr>
                <a:t>chỉnh</a:t>
              </a:r>
              <a:r>
                <a:rPr lang="en-US" sz="3200" b="1" dirty="0" smtClean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sửa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và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bổ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sung ý </a:t>
              </a:r>
              <a:r>
                <a:rPr lang="en-US" sz="3200" b="1" dirty="0" smtClean="0">
                  <a:solidFill>
                    <a:srgbClr val="498329"/>
                  </a:solidFill>
                  <a:latin typeface="Cambria" panose="02040503050406030204" pitchFamily="18" charset="0"/>
                </a:rPr>
                <a:t>hay.</a:t>
              </a:r>
              <a:endParaRPr lang="en-US" sz="3200" b="1" dirty="0">
                <a:solidFill>
                  <a:srgbClr val="498329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2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4"/>
          <p:cNvGrpSpPr/>
          <p:nvPr/>
        </p:nvGrpSpPr>
        <p:grpSpPr>
          <a:xfrm>
            <a:off x="0" y="196100"/>
            <a:ext cx="12308114" cy="649843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EC150EE-2A01-4C08-4C5F-005660457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10" y="1972338"/>
            <a:ext cx="7788165" cy="396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1701" y="787778"/>
            <a:ext cx="5883150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128678" y="308146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1612" y="22578"/>
            <a:ext cx="12308114" cy="68580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670" y="364571"/>
            <a:ext cx="1221900" cy="102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084" y="3570023"/>
            <a:ext cx="4115497" cy="319054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3B9294-1C56-C118-6AAC-722B7F26BBC3}"/>
              </a:ext>
            </a:extLst>
          </p:cNvPr>
          <p:cNvSpPr txBox="1"/>
          <p:nvPr/>
        </p:nvSpPr>
        <p:spPr>
          <a:xfrm>
            <a:off x="2786111" y="1782125"/>
            <a:ext cx="67545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   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Kể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lại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chuyện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thích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nếu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lí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do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vì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sao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thích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chuyện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81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id="{FB383F8C-47C1-4BCA-B970-DE35AF70C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9589" y="474133"/>
            <a:ext cx="7009609" cy="70096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9CF078-2D70-02D4-CBD1-B882CBCC790F}"/>
              </a:ext>
            </a:extLst>
          </p:cNvPr>
          <p:cNvGrpSpPr/>
          <p:nvPr/>
        </p:nvGrpSpPr>
        <p:grpSpPr>
          <a:xfrm>
            <a:off x="289631" y="1677917"/>
            <a:ext cx="7430742" cy="1751083"/>
            <a:chOff x="154166" y="1341421"/>
            <a:chExt cx="7430742" cy="1751083"/>
          </a:xfrm>
        </p:grpSpPr>
        <p:pic>
          <p:nvPicPr>
            <p:cNvPr id="11" name="图片 11" descr="黑暗里有星球&#10;&#10;中度可信度描述已自动生成">
              <a:extLst>
                <a:ext uri="{FF2B5EF4-FFF2-40B4-BE49-F238E27FC236}">
                  <a16:creationId xmlns:a16="http://schemas.microsoft.com/office/drawing/2014/main" id="{984124CD-F302-4662-AA9E-DBA4DCDBE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71" b="35228"/>
            <a:stretch/>
          </p:blipFill>
          <p:spPr>
            <a:xfrm>
              <a:off x="154166" y="1341421"/>
              <a:ext cx="7430742" cy="175108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317559-76B1-F81D-245B-529A0FCA5DF3}"/>
                </a:ext>
              </a:extLst>
            </p:cNvPr>
            <p:cNvSpPr txBox="1"/>
            <p:nvPr/>
          </p:nvSpPr>
          <p:spPr>
            <a:xfrm>
              <a:off x="1160202" y="1893796"/>
              <a:ext cx="56444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Hoàn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thành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đoạn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văn</a:t>
              </a:r>
              <a:r>
                <a:rPr lang="en-US" sz="3600" b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0E4455-02D5-A2B0-C8B5-77B3BA92904F}"/>
              </a:ext>
            </a:extLst>
          </p:cNvPr>
          <p:cNvGrpSpPr/>
          <p:nvPr/>
        </p:nvGrpSpPr>
        <p:grpSpPr>
          <a:xfrm>
            <a:off x="289631" y="3248968"/>
            <a:ext cx="7430742" cy="1751083"/>
            <a:chOff x="267054" y="3092504"/>
            <a:chExt cx="7430742" cy="1751083"/>
          </a:xfrm>
        </p:grpSpPr>
        <p:pic>
          <p:nvPicPr>
            <p:cNvPr id="14" name="图片 11" descr="黑暗里有星球&#10;&#10;中度可信度描述已自动生成">
              <a:extLst>
                <a:ext uri="{FF2B5EF4-FFF2-40B4-BE49-F238E27FC236}">
                  <a16:creationId xmlns:a16="http://schemas.microsoft.com/office/drawing/2014/main" id="{F1A3DA9A-FD6B-A286-9210-BBBB70FD2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71" b="35228"/>
            <a:stretch/>
          </p:blipFill>
          <p:spPr>
            <a:xfrm>
              <a:off x="267054" y="3092504"/>
              <a:ext cx="7430742" cy="175108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00CB4A-B124-1F81-0455-5044D5570469}"/>
                </a:ext>
              </a:extLst>
            </p:cNvPr>
            <p:cNvSpPr txBox="1"/>
            <p:nvPr/>
          </p:nvSpPr>
          <p:spPr>
            <a:xfrm>
              <a:off x="1047314" y="3655771"/>
              <a:ext cx="56444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Chuẩn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bị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bài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mới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.</a:t>
              </a:r>
              <a:endParaRPr lang="en-US" sz="36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672ED4D-A24D-00AB-F801-441676A59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831" y="641507"/>
            <a:ext cx="3572566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0398" y="849211"/>
            <a:ext cx="5587072" cy="36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466725" y="278405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084" y="3570023"/>
            <a:ext cx="4115497" cy="3190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59996" y="1949262"/>
            <a:ext cx="8672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21189" y="960692"/>
            <a:ext cx="10632664" cy="552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Năng lực đặc thù:</a:t>
            </a:r>
            <a:endParaRPr lang="en-GB" sz="26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Viết đoạn văn kể về một nhân vật trong câu chuyện</a:t>
            </a:r>
            <a:endParaRPr lang="en-GB" sz="26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Phát triển năng lực ngôn ngữ.</a:t>
            </a:r>
            <a:endParaRPr lang="en-GB" sz="26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6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nl-NL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được đoạn văn kể về một nhân vật trong câu chuyện</a:t>
            </a:r>
            <a:endParaRPr lang="en-GB" sz="26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6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endParaRPr lang="en-GB" sz="26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6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GB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529" y="280108"/>
            <a:ext cx="441998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9580" y="1227246"/>
            <a:ext cx="5482406" cy="30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491;p8"/>
          <p:cNvGrpSpPr/>
          <p:nvPr/>
        </p:nvGrpSpPr>
        <p:grpSpPr>
          <a:xfrm>
            <a:off x="723507" y="459407"/>
            <a:ext cx="10849368" cy="1274155"/>
            <a:chOff x="6709970" y="2004211"/>
            <a:chExt cx="4684861" cy="563947"/>
          </a:xfrm>
        </p:grpSpPr>
        <p:sp>
          <p:nvSpPr>
            <p:cNvPr id="8" name="Google Shape;492;p8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01</a:t>
              </a:r>
              <a:endParaRPr sz="3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93;p8"/>
            <p:cNvSpPr/>
            <p:nvPr/>
          </p:nvSpPr>
          <p:spPr>
            <a:xfrm>
              <a:off x="7214054" y="2004211"/>
              <a:ext cx="4180777" cy="563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Trao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đổi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với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các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bạn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suy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nghĩ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của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mình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về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các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nhân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vật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trong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câu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chuyện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đã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đọc</a:t>
              </a:r>
              <a:r>
                <a:rPr lang="en-US" sz="3200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35879" y="1739912"/>
            <a:ext cx="109369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G: Đọc những câu chuyện gợi ý dưới đây để nhớ lại các chi tiết về những nhân vật đã đọc.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0362"/>
          <a:stretch/>
        </p:blipFill>
        <p:spPr>
          <a:xfrm>
            <a:off x="1385636" y="2817130"/>
            <a:ext cx="9844339" cy="37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917" b="98664" l="0" r="100000">
                        <a14:foregroundMark x1="4596" y1="53422" x2="16957" y2="65609"/>
                        <a14:foregroundMark x1="16640" y1="51085" x2="11727" y2="90651"/>
                        <a14:foregroundMark x1="1902" y1="60768" x2="9826" y2="65109"/>
                        <a14:foregroundMark x1="3645" y1="86811" x2="8558" y2="92154"/>
                      </a14:backgroundRemoval>
                    </a14:imgEffect>
                  </a14:imgLayer>
                </a14:imgProps>
              </a:ext>
            </a:extLst>
          </a:blip>
          <a:srcRect l="145" t="49752" r="-145" b="610"/>
          <a:stretch/>
        </p:blipFill>
        <p:spPr>
          <a:xfrm>
            <a:off x="1115352" y="345392"/>
            <a:ext cx="9844339" cy="37775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0D9FCD-8089-5023-2BAF-93F512669A75}"/>
              </a:ext>
            </a:extLst>
          </p:cNvPr>
          <p:cNvGrpSpPr/>
          <p:nvPr/>
        </p:nvGrpSpPr>
        <p:grpSpPr>
          <a:xfrm>
            <a:off x="7897887" y="3847051"/>
            <a:ext cx="3109143" cy="2952749"/>
            <a:chOff x="1233407" y="247800"/>
            <a:chExt cx="6179207" cy="6179207"/>
          </a:xfrm>
        </p:grpSpPr>
        <p:pic>
          <p:nvPicPr>
            <p:cNvPr id="13" name="图片 6" descr="形状, 圆圈&#10;&#10;描述已自动生成">
              <a:extLst>
                <a:ext uri="{FF2B5EF4-FFF2-40B4-BE49-F238E27FC236}">
                  <a16:creationId xmlns:a16="http://schemas.microsoft.com/office/drawing/2014/main" id="{FB7B2885-4951-A3AD-A800-B2479D3A3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07" y="247800"/>
              <a:ext cx="6179207" cy="617920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CDFB6D-BAE9-EF63-889C-F318C0EAFF96}"/>
                </a:ext>
              </a:extLst>
            </p:cNvPr>
            <p:cNvSpPr txBox="1"/>
            <p:nvPr/>
          </p:nvSpPr>
          <p:spPr>
            <a:xfrm>
              <a:off x="2257777" y="1979767"/>
              <a:ext cx="4275312" cy="22326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 err="1" smtClean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Thảo</a:t>
              </a:r>
              <a:r>
                <a:rPr lang="en-US" sz="3200" b="1" i="0" dirty="0" smtClean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 smtClean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luận</a:t>
              </a:r>
              <a:r>
                <a:rPr lang="en-US" sz="3200" b="1" i="0" dirty="0" smtClean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 smtClean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nhóm</a:t>
              </a:r>
              <a:r>
                <a:rPr lang="en-US" sz="3200" b="1" i="0" dirty="0" smtClean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4</a:t>
              </a:r>
              <a:endParaRPr lang="en-US" sz="3200" b="1" dirty="0">
                <a:solidFill>
                  <a:srgbClr val="EB5E5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11542" y="4475388"/>
            <a:ext cx="6162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GB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128678" y="308146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084" y="3570023"/>
            <a:ext cx="4115497" cy="319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1032" y="1579466"/>
            <a:ext cx="6105011" cy="18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2879" y="1164954"/>
            <a:ext cx="5711756" cy="29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323</Words>
  <Application>Microsoft Office PowerPoint</Application>
  <PresentationFormat>Widescreen</PresentationFormat>
  <Paragraphs>40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 Light</vt:lpstr>
      <vt:lpstr>Calibri</vt:lpstr>
      <vt:lpstr>Cambria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17</cp:revision>
  <dcterms:created xsi:type="dcterms:W3CDTF">2022-11-21T13:18:00Z</dcterms:created>
  <dcterms:modified xsi:type="dcterms:W3CDTF">2024-12-16T01:29:06Z</dcterms:modified>
</cp:coreProperties>
</file>