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2"/>
  </p:notesMasterIdLst>
  <p:sldIdLst>
    <p:sldId id="342" r:id="rId2"/>
    <p:sldId id="343" r:id="rId3"/>
    <p:sldId id="256" r:id="rId4"/>
    <p:sldId id="305" r:id="rId5"/>
    <p:sldId id="263" r:id="rId6"/>
    <p:sldId id="308" r:id="rId7"/>
    <p:sldId id="317" r:id="rId8"/>
    <p:sldId id="318" r:id="rId9"/>
    <p:sldId id="257" r:id="rId10"/>
    <p:sldId id="307" r:id="rId11"/>
    <p:sldId id="309" r:id="rId12"/>
    <p:sldId id="310" r:id="rId13"/>
    <p:sldId id="312" r:id="rId14"/>
    <p:sldId id="314" r:id="rId15"/>
    <p:sldId id="315" r:id="rId16"/>
    <p:sldId id="316" r:id="rId17"/>
    <p:sldId id="319" r:id="rId18"/>
    <p:sldId id="346" r:id="rId19"/>
    <p:sldId id="258" r:id="rId20"/>
    <p:sldId id="321" r:id="rId21"/>
    <p:sldId id="322" r:id="rId22"/>
    <p:sldId id="323" r:id="rId23"/>
    <p:sldId id="324" r:id="rId24"/>
    <p:sldId id="325" r:id="rId25"/>
    <p:sldId id="329" r:id="rId26"/>
    <p:sldId id="330" r:id="rId27"/>
    <p:sldId id="347" r:id="rId28"/>
    <p:sldId id="328" r:id="rId29"/>
    <p:sldId id="259" r:id="rId30"/>
    <p:sldId id="264" r:id="rId31"/>
  </p:sldIdLst>
  <p:sldSz cx="12161838" cy="6858000"/>
  <p:notesSz cx="6858000" cy="9144000"/>
  <p:embeddedFontLst>
    <p:embeddedFont>
      <p:font typeface="Chewy" panose="020B0604020202020204" charset="0"/>
      <p:regular r:id="rId33"/>
    </p:embeddedFont>
    <p:embeddedFont>
      <p:font typeface="Inconsolata" panose="020B0604020202020204" charset="0"/>
      <p:regular r:id="rId34"/>
    </p:embeddedFont>
    <p:embeddedFont>
      <p:font typeface="Maven Pro" panose="020B0604020202020204" charset="0"/>
      <p:regular r:id="rId35"/>
      <p:bold r:id="rId36"/>
    </p:embeddedFont>
    <p:embeddedFont>
      <p:font typeface="Montserrat" panose="02000505000000020004" pitchFamily="2" charset="0"/>
      <p:regular r:id="rId37"/>
      <p:bold r:id="rId38"/>
      <p:italic r:id="rId39"/>
      <p:boldItalic r:id="rId40"/>
    </p:embeddedFont>
    <p:embeddedFont>
      <p:font typeface="Nunito" panose="000005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60" d="100"/>
          <a:sy n="60" d="100"/>
        </p:scale>
        <p:origin x="84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Chia phần thì chính xác hơn là chia đoạn ạ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nhận xét phần đọc của cả lớp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giới thiệu văn bản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83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9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giới thiệu về chủ đề đầu tiên của TV3 (Xem sgv)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7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424524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56281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r>
              <a:rPr lang="en-US" b="0" dirty="0"/>
              <a:t>GV </a:t>
            </a:r>
            <a:r>
              <a:rPr lang="en-US" b="0" dirty="0" err="1"/>
              <a:t>cùng</a:t>
            </a:r>
            <a:r>
              <a:rPr lang="en-US" b="0" dirty="0"/>
              <a:t> </a:t>
            </a:r>
            <a:r>
              <a:rPr lang="en-US" b="0" dirty="0" err="1"/>
              <a:t>hs</a:t>
            </a:r>
            <a:r>
              <a:rPr lang="en-US" b="0" dirty="0"/>
              <a:t> </a:t>
            </a:r>
            <a:r>
              <a:rPr lang="en-US" b="0" dirty="0" err="1"/>
              <a:t>nhớ</a:t>
            </a:r>
            <a:r>
              <a:rPr lang="en-US" b="0" dirty="0"/>
              <a:t> </a:t>
            </a:r>
            <a:r>
              <a:rPr lang="en-US" b="0" dirty="0" err="1"/>
              <a:t>lại</a:t>
            </a:r>
            <a:r>
              <a:rPr lang="en-US" b="0" dirty="0"/>
              <a:t> </a:t>
            </a:r>
            <a:r>
              <a:rPr lang="en-US" b="0" dirty="0" err="1"/>
              <a:t>nhân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đồng</a:t>
            </a:r>
            <a:r>
              <a:rPr lang="en-US" b="0" dirty="0"/>
              <a:t> </a:t>
            </a:r>
            <a:r>
              <a:rPr lang="en-US" b="0" dirty="0" err="1"/>
              <a:t>hành</a:t>
            </a:r>
            <a:r>
              <a:rPr lang="en-US" b="0" dirty="0"/>
              <a:t> </a:t>
            </a:r>
            <a:r>
              <a:rPr lang="en-US" b="0" dirty="0" err="1"/>
              <a:t>Hà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Nam qua </a:t>
            </a:r>
            <a:r>
              <a:rPr lang="en-US" b="0" dirty="0" err="1"/>
              <a:t>từng</a:t>
            </a:r>
            <a:r>
              <a:rPr lang="en-US" b="0" dirty="0"/>
              <a:t> </a:t>
            </a:r>
            <a:r>
              <a:rPr lang="en-US" b="0" dirty="0" err="1"/>
              <a:t>năm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br>
              <a:rPr lang="en-US" b="0" dirty="0"/>
            </a:br>
            <a:r>
              <a:rPr lang="vi-VN" b="0" dirty="0"/>
              <a:t>Tác</a:t>
            </a:r>
            <a:r>
              <a:rPr lang="vi-VN" b="0" baseline="0" dirty="0"/>
              <a:t> giả bộ ppt Toán + TV2: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giới thiệu văn bản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 thay đổi từ khó đọc theo vùng miền nhé!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5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495437" y="1718967"/>
            <a:ext cx="917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theo dõi trong sách, phát hiện từ ngữ khó đọc, khó hiểu nhé!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A5D75-D239-B5D0-BA94-B1E83FAF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từ khó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2113436" y="1796418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tán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nấm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32103-5C91-26B6-058F-8B356DC3B7E6}"/>
              </a:ext>
            </a:extLst>
          </p:cNvPr>
          <p:cNvSpPr txBox="1"/>
          <p:nvPr/>
        </p:nvSpPr>
        <p:spPr>
          <a:xfrm>
            <a:off x="7575643" y="2842117"/>
            <a:ext cx="611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nghĩ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ngợi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23CA1-6FF5-FEB2-1972-B0CE10A1147A}"/>
              </a:ext>
            </a:extLst>
          </p:cNvPr>
          <p:cNvSpPr txBox="1"/>
          <p:nvPr/>
        </p:nvSpPr>
        <p:spPr>
          <a:xfrm>
            <a:off x="7575643" y="1764036"/>
            <a:ext cx="4392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đêm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khuya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4293B-E06C-4CC4-B977-635000B07BAB}"/>
              </a:ext>
            </a:extLst>
          </p:cNvPr>
          <p:cNvSpPr txBox="1"/>
          <p:nvPr/>
        </p:nvSpPr>
        <p:spPr>
          <a:xfrm>
            <a:off x="2113436" y="2967335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nghển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cổ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A7155-D7E9-4AB0-8870-478DB4998794}"/>
              </a:ext>
            </a:extLst>
          </p:cNvPr>
          <p:cNvSpPr txBox="1"/>
          <p:nvPr/>
        </p:nvSpPr>
        <p:spPr>
          <a:xfrm>
            <a:off x="2240114" y="4138252"/>
            <a:ext cx="452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lượn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quanh</a:t>
            </a:r>
            <a:endParaRPr 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câu dài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1040888" y="1884920"/>
            <a:ext cx="10584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mai</a:t>
            </a:r>
            <a:r>
              <a:rPr lang="en-US" sz="4000" dirty="0">
                <a:solidFill>
                  <a:srgbClr val="0070C0"/>
                </a:solidFill>
              </a:rPr>
              <a:t>, </a:t>
            </a:r>
            <a:r>
              <a:rPr lang="en-US" sz="4000" dirty="0" err="1">
                <a:solidFill>
                  <a:srgbClr val="0070C0"/>
                </a:solidFill>
              </a:rPr>
              <a:t>không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biết</a:t>
            </a:r>
            <a:r>
              <a:rPr lang="en-US" sz="4000" dirty="0">
                <a:solidFill>
                  <a:srgbClr val="0070C0"/>
                </a:solidFill>
              </a:rPr>
              <a:t> ng</a:t>
            </a:r>
            <a:r>
              <a:rPr lang="vi-VN" sz="4000" dirty="0">
                <a:solidFill>
                  <a:srgbClr val="0070C0"/>
                </a:solidFill>
              </a:rPr>
              <a:t>ư</a:t>
            </a:r>
            <a:r>
              <a:rPr lang="en-US" sz="4000" dirty="0" err="1">
                <a:solidFill>
                  <a:srgbClr val="0070C0"/>
                </a:solidFill>
              </a:rPr>
              <a:t>ời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khác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lại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gọi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là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gì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nữa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nhỉ</a:t>
            </a:r>
            <a:r>
              <a:rPr lang="en-US" sz="4000" dirty="0">
                <a:solidFill>
                  <a:srgbClr val="0070C0"/>
                </a:solidFill>
              </a:rPr>
              <a:t>?</a:t>
            </a:r>
            <a:r>
              <a:rPr lang="vi-VN" sz="4000" dirty="0">
                <a:solidFill>
                  <a:srgbClr val="0070C0"/>
                </a:solidFill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3443953" y="1945331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5979322" y="190825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9850A4-F2A8-2C2C-D151-0F3D6DFD4AA0}"/>
              </a:ext>
            </a:extLst>
          </p:cNvPr>
          <p:cNvGrpSpPr/>
          <p:nvPr/>
        </p:nvGrpSpPr>
        <p:grpSpPr>
          <a:xfrm>
            <a:off x="4239484" y="2499402"/>
            <a:ext cx="214596" cy="591146"/>
            <a:chOff x="5362265" y="2534436"/>
            <a:chExt cx="259662" cy="5911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AD2E73-9114-3D4E-B818-7F984901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4C35B65-C19F-7EF1-B4FE-5BD9753F7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AD0A6C-74D3-4D51-ADBA-36EF3A814D0F}"/>
              </a:ext>
            </a:extLst>
          </p:cNvPr>
          <p:cNvCxnSpPr>
            <a:cxnSpLocks/>
          </p:cNvCxnSpPr>
          <p:nvPr/>
        </p:nvCxnSpPr>
        <p:spPr>
          <a:xfrm flipH="1">
            <a:off x="11595078" y="190825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Cùng chia đoạn/phần bài đọc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đôi.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6550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bốn, đọc 1 hoặc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72" y="1826426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27" y="1443416"/>
            <a:ext cx="3892784" cy="45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571295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NHỮNG CÁI TÊN ĐÁNG YÊU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15EAF-74F3-4148-B58B-293FD855F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37" y="917914"/>
            <a:ext cx="6460980" cy="5077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32BC4-E9FE-4EF9-AE2E-11CCAF614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617" y="917913"/>
            <a:ext cx="5277587" cy="50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84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42184" y="1086872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1. </a:t>
            </a:r>
            <a:r>
              <a:rPr lang="en-US" sz="3600" dirty="0" err="1">
                <a:solidFill>
                  <a:srgbClr val="0070C0"/>
                </a:solidFill>
              </a:rPr>
              <a:t>Mỗi</a:t>
            </a:r>
            <a:r>
              <a:rPr lang="en-US" sz="3600" dirty="0">
                <a:solidFill>
                  <a:srgbClr val="0070C0"/>
                </a:solidFill>
              </a:rPr>
              <a:t> con </a:t>
            </a:r>
            <a:r>
              <a:rPr lang="en-US" sz="3600" dirty="0" err="1">
                <a:solidFill>
                  <a:srgbClr val="0070C0"/>
                </a:solidFill>
              </a:rPr>
              <a:t>vật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làm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gì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 err="1">
                <a:solidFill>
                  <a:srgbClr val="0070C0"/>
                </a:solidFill>
              </a:rPr>
              <a:t>nói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nấm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5710628" y="235465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6" y="3129989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Vì mỗi con vật cảm nhận và gọi tên cây nấm bằng 1 cách khác nhau.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07909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2.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nấm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được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</a:t>
            </a:r>
            <a:r>
              <a:rPr lang="en-US" sz="3600" dirty="0">
                <a:solidFill>
                  <a:srgbClr val="0070C0"/>
                </a:solidFill>
              </a:rPr>
              <a:t> con </a:t>
            </a:r>
            <a:r>
              <a:rPr lang="en-US" sz="3600" dirty="0" err="1">
                <a:solidFill>
                  <a:srgbClr val="0070C0"/>
                </a:solidFill>
              </a:rPr>
              <a:t>vật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gọi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khác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nhau</a:t>
            </a:r>
            <a:r>
              <a:rPr lang="en-US" dirty="0"/>
              <a:t>.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700365" y="2074014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</a:rPr>
              <a:t>3. </a:t>
            </a:r>
            <a:r>
              <a:rPr lang="en-US" sz="3600" dirty="0" err="1">
                <a:solidFill>
                  <a:srgbClr val="0070C0"/>
                </a:solidFill>
              </a:rPr>
              <a:t>Cây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nấm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cảm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thấy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được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gọi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bằng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nhiều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vậy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06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22867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4. </a:t>
            </a:r>
            <a:r>
              <a:rPr lang="en-US" sz="3600" dirty="0" err="1">
                <a:solidFill>
                  <a:srgbClr val="0070C0"/>
                </a:solidFill>
              </a:rPr>
              <a:t>Nói</a:t>
            </a:r>
            <a:r>
              <a:rPr lang="en-US" sz="3600" dirty="0">
                <a:solidFill>
                  <a:srgbClr val="0070C0"/>
                </a:solidFill>
              </a:rPr>
              <a:t> 2 – 3 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nhận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xét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về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dáng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 err="1">
                <a:solidFill>
                  <a:srgbClr val="0070C0"/>
                </a:solidFill>
              </a:rPr>
              <a:t>điệu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bộ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hành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một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nghe giáo viên hoặc một bạn trong lớp đọc diễn cảm.</a:t>
            </a:r>
          </a:p>
        </p:txBody>
      </p:sp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488135"/>
            <a:ext cx="10666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LẮNG NGHE CÁC BẠN 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7" y="3536258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các bạn đọc nối tiếp, theo dõi và đọc thầm toàn bài.</a:t>
            </a:r>
          </a:p>
        </p:txBody>
      </p:sp>
    </p:spTree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63A8E-ACD1-5CB5-52D8-A12405333046}"/>
              </a:ext>
            </a:extLst>
          </p:cNvPr>
          <p:cNvSpPr txBox="1"/>
          <p:nvPr/>
        </p:nvSpPr>
        <p:spPr>
          <a:xfrm>
            <a:off x="3110985" y="911570"/>
            <a:ext cx="5939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</a:rPr>
              <a:t>Những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206A1-8511-C392-6C1B-625B0BF04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56"/>
          <a:stretch/>
        </p:blipFill>
        <p:spPr>
          <a:xfrm>
            <a:off x="4457438" y="2665896"/>
            <a:ext cx="3246962" cy="39673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3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nl-NL" sz="3600" dirty="0"/>
              <a:t>Đọc câu chuyện, bài văn, bài thơ,...về hiện tượng tự nhiên: mưa, nắng, … và viết phiếu đọc sách theo mẫu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3361874" y="736592"/>
            <a:ext cx="6155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ĐỌC MỞ RỘNG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F65F9B77-4D37-4EE9-8C45-E705BD3B5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14" y="3565159"/>
            <a:ext cx="7180514" cy="285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nl-NL" sz="3600" dirty="0"/>
              <a:t>Chia sẻ với bạn về những thông tin mới mà em biết sau khi đọc.</a:t>
            </a:r>
            <a:endParaRPr lang="vi-VN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3361874" y="736592"/>
            <a:ext cx="6155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4232629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EM CẦN NHỚ NHƯNG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bout us | Gokul! World">
            <a:extLst>
              <a:ext uri="{FF2B5EF4-FFF2-40B4-BE49-F238E27FC236}">
                <a16:creationId xmlns:a16="http://schemas.microsoft.com/office/drawing/2014/main" id="{AF10CF28-EB30-49A1-CC72-F68DE847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1"/>
          <a:stretch/>
        </p:blipFill>
        <p:spPr bwMode="auto">
          <a:xfrm>
            <a:off x="82753" y="-341440"/>
            <a:ext cx="5712539" cy="4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051343" y="2618115"/>
            <a:ext cx="5870787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21C84C-1F4B-48D4-BC34-1F080D01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773" y="0"/>
            <a:ext cx="491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-380553" y="165350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 dirty="0" err="1">
                <a:latin typeface="+mj-lt"/>
              </a:rPr>
              <a:t>Đọc</a:t>
            </a:r>
            <a:r>
              <a:rPr lang="en-US" sz="6000" b="1" dirty="0">
                <a:latin typeface="+mj-lt"/>
              </a:rPr>
              <a:t>:</a:t>
            </a:r>
            <a:br>
              <a:rPr lang="en-US" sz="7200" b="1" dirty="0">
                <a:latin typeface="+mj-lt"/>
              </a:rPr>
            </a:b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cái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tên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đáng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yêu</a:t>
            </a:r>
            <a:endParaRPr lang="en-US" sz="7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E07422-AB83-4E88-BEF6-CFA81A087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893" y="1362593"/>
            <a:ext cx="7334052" cy="413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571295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NHỮNG CÁI TÊN ĐÁNG YÊU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15EAF-74F3-4148-B58B-293FD855F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37" y="917914"/>
            <a:ext cx="6460980" cy="5077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32BC4-E9FE-4EF9-AE2E-11CCAF614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617" y="917913"/>
            <a:ext cx="5277587" cy="50775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2370</Words>
  <Application>Microsoft Office PowerPoint</Application>
  <PresentationFormat>Custom</PresentationFormat>
  <Paragraphs>203</Paragraphs>
  <Slides>30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Inconsolata</vt:lpstr>
      <vt:lpstr>Maven Pro</vt:lpstr>
      <vt:lpstr>Nunito</vt:lpstr>
      <vt:lpstr>Montserrat</vt:lpstr>
      <vt:lpstr>Arial</vt:lpstr>
      <vt:lpstr>Chewy</vt:lpstr>
      <vt:lpstr>Reforestation Project Proposal 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Administrator</cp:lastModifiedBy>
  <cp:revision>51</cp:revision>
  <dcterms:modified xsi:type="dcterms:W3CDTF">2022-08-11T17:50:42Z</dcterms:modified>
</cp:coreProperties>
</file>