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94" r:id="rId2"/>
    <p:sldId id="410" r:id="rId3"/>
    <p:sldId id="634" r:id="rId4"/>
    <p:sldId id="256" r:id="rId5"/>
    <p:sldId id="257" r:id="rId6"/>
    <p:sldId id="663" r:id="rId7"/>
    <p:sldId id="668" r:id="rId8"/>
    <p:sldId id="669" r:id="rId9"/>
    <p:sldId id="664" r:id="rId10"/>
    <p:sldId id="670" r:id="rId11"/>
    <p:sldId id="671" r:id="rId12"/>
    <p:sldId id="672" r:id="rId13"/>
    <p:sldId id="673" r:id="rId14"/>
    <p:sldId id="674" r:id="rId15"/>
    <p:sldId id="675" r:id="rId16"/>
    <p:sldId id="676" r:id="rId17"/>
    <p:sldId id="667" r:id="rId18"/>
    <p:sldId id="643" r:id="rId19"/>
  </p:sldIdLst>
  <p:sldSz cx="12161838" cy="6858000"/>
  <p:notesSz cx="6858000" cy="9144000"/>
  <p:embeddedFontLst>
    <p:embeddedFont>
      <p:font typeface="Annifont" panose="020B0603050302020204" pitchFamily="34" charset="0"/>
      <p:italic r:id="rId21"/>
    </p:embeddedFont>
    <p:embeddedFont>
      <p:font typeface="Bebas Neue" panose="020B0606020202050201" pitchFamily="34" charset="0"/>
      <p:regular r:id="rId22"/>
    </p:embeddedFont>
    <p:embeddedFont>
      <p:font typeface="Quicksand" panose="020B0604020202020204" charset="0"/>
      <p:regular r:id="rId23"/>
      <p:bold r:id="rId24"/>
    </p:embeddedFont>
    <p:embeddedFont>
      <p:font typeface="Short Stack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8F6"/>
    <a:srgbClr val="000000"/>
    <a:srgbClr val="1B2887"/>
    <a:srgbClr val="2A3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449A2C-4A55-45F9-8F48-B3710407D0D7}">
  <a:tblStyle styleId="{CB449A2C-4A55-45F9-8F48-B3710407D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8BA16A-31BE-4EC3-AE29-26C5CE3F173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5" autoAdjust="0"/>
  </p:normalViewPr>
  <p:slideViewPr>
    <p:cSldViewPr snapToGrid="0">
      <p:cViewPr varScale="1">
        <p:scale>
          <a:sx n="62" d="100"/>
          <a:sy n="62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7bde1848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7bde1848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872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462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79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506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145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735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ĐỌC VÀ KHAI THÁC Ở TRONG SGK NHÉ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253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30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chọn ngẫu nhiên 1 con số và hs trả lời để vượt qua các thử thách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875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162510" y="-49333"/>
            <a:ext cx="3039074" cy="2565607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1" y="-49333"/>
            <a:ext cx="5669716" cy="3726951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2610" y="5307701"/>
            <a:ext cx="4661066" cy="1668401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10157684" y="0"/>
            <a:ext cx="2043871" cy="166835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" name="Google Shape;13;p2"/>
          <p:cNvGrpSpPr/>
          <p:nvPr/>
        </p:nvGrpSpPr>
        <p:grpSpPr>
          <a:xfrm>
            <a:off x="269714" y="240395"/>
            <a:ext cx="1357821" cy="1273711"/>
            <a:chOff x="3145550" y="2696550"/>
            <a:chExt cx="446975" cy="418250"/>
          </a:xfrm>
        </p:grpSpPr>
        <p:sp>
          <p:nvSpPr>
            <p:cNvPr id="14" name="Google Shape;14;p2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0633999" y="98791"/>
            <a:ext cx="1158450" cy="488740"/>
            <a:chOff x="1958550" y="3085300"/>
            <a:chExt cx="579425" cy="243850"/>
          </a:xfrm>
        </p:grpSpPr>
        <p:sp>
          <p:nvSpPr>
            <p:cNvPr id="22" name="Google Shape;22;p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47851" y="5653989"/>
            <a:ext cx="1299448" cy="1058312"/>
            <a:chOff x="2763250" y="3099175"/>
            <a:chExt cx="568025" cy="461500"/>
          </a:xfrm>
        </p:grpSpPr>
        <p:sp>
          <p:nvSpPr>
            <p:cNvPr id="29" name="Google Shape;29;p2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344386" y="1717033"/>
            <a:ext cx="7473066" cy="2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44386" y="4562233"/>
            <a:ext cx="7473066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255932" y="-135869"/>
            <a:ext cx="3976671" cy="2253067"/>
          </a:xfrm>
          <a:custGeom>
            <a:avLst/>
            <a:gdLst/>
            <a:ahLst/>
            <a:cxnLst/>
            <a:rect l="l" t="t" r="r" b="b"/>
            <a:pathLst>
              <a:path w="119596" h="67592" extrusionOk="0">
                <a:moveTo>
                  <a:pt x="0" y="59433"/>
                </a:moveTo>
                <a:cubicBezTo>
                  <a:pt x="6244" y="61931"/>
                  <a:pt x="11966" y="66387"/>
                  <a:pt x="18650" y="67130"/>
                </a:cubicBezTo>
                <a:cubicBezTo>
                  <a:pt x="34254" y="68864"/>
                  <a:pt x="52315" y="65504"/>
                  <a:pt x="64238" y="55289"/>
                </a:cubicBezTo>
                <a:cubicBezTo>
                  <a:pt x="78417" y="43141"/>
                  <a:pt x="76066" y="18844"/>
                  <a:pt x="88217" y="4668"/>
                </a:cubicBezTo>
                <a:cubicBezTo>
                  <a:pt x="95061" y="-3316"/>
                  <a:pt x="109080" y="1412"/>
                  <a:pt x="119596" y="14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2"/>
          <p:cNvSpPr/>
          <p:nvPr/>
        </p:nvSpPr>
        <p:spPr>
          <a:xfrm>
            <a:off x="10346699" y="-98667"/>
            <a:ext cx="2065577" cy="1608400"/>
          </a:xfrm>
          <a:custGeom>
            <a:avLst/>
            <a:gdLst/>
            <a:ahLst/>
            <a:cxnLst/>
            <a:rect l="l" t="t" r="r" b="b"/>
            <a:pathLst>
              <a:path w="62121" h="48252" extrusionOk="0">
                <a:moveTo>
                  <a:pt x="7060" y="0"/>
                </a:moveTo>
                <a:cubicBezTo>
                  <a:pt x="4010" y="9150"/>
                  <a:pt x="-4760" y="23749"/>
                  <a:pt x="3508" y="28715"/>
                </a:cubicBezTo>
                <a:cubicBezTo>
                  <a:pt x="12354" y="34029"/>
                  <a:pt x="24055" y="30692"/>
                  <a:pt x="34295" y="31971"/>
                </a:cubicBezTo>
                <a:cubicBezTo>
                  <a:pt x="44958" y="33303"/>
                  <a:pt x="58723" y="38057"/>
                  <a:pt x="62121" y="4825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7383422" y="5512734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1" name="Google Shape;131;p6"/>
          <p:cNvSpPr/>
          <p:nvPr/>
        </p:nvSpPr>
        <p:spPr>
          <a:xfrm rot="10800000">
            <a:off x="0" y="-45315"/>
            <a:ext cx="4879807" cy="1446892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2" name="Google Shape;132;p6"/>
          <p:cNvGrpSpPr/>
          <p:nvPr/>
        </p:nvGrpSpPr>
        <p:grpSpPr>
          <a:xfrm rot="2442257">
            <a:off x="11578" y="257551"/>
            <a:ext cx="896813" cy="841183"/>
            <a:chOff x="3145550" y="2696550"/>
            <a:chExt cx="446975" cy="418250"/>
          </a:xfrm>
        </p:grpSpPr>
        <p:sp>
          <p:nvSpPr>
            <p:cNvPr id="133" name="Google Shape;133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0" name="Google Shape;140;p6"/>
          <p:cNvGrpSpPr/>
          <p:nvPr/>
        </p:nvGrpSpPr>
        <p:grpSpPr>
          <a:xfrm rot="2442257">
            <a:off x="11279500" y="5927051"/>
            <a:ext cx="896813" cy="841183"/>
            <a:chOff x="3145550" y="2696550"/>
            <a:chExt cx="446975" cy="418250"/>
          </a:xfrm>
        </p:grpSpPr>
        <p:sp>
          <p:nvSpPr>
            <p:cNvPr id="141" name="Google Shape;141;p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8" name="Google Shape;148;p6"/>
          <p:cNvSpPr/>
          <p:nvPr/>
        </p:nvSpPr>
        <p:spPr>
          <a:xfrm>
            <a:off x="-127417" y="-49133"/>
            <a:ext cx="4332023" cy="943233"/>
          </a:xfrm>
          <a:custGeom>
            <a:avLst/>
            <a:gdLst/>
            <a:ahLst/>
            <a:cxnLst/>
            <a:rect l="l" t="t" r="r" b="b"/>
            <a:pathLst>
              <a:path w="130283" h="28297" extrusionOk="0">
                <a:moveTo>
                  <a:pt x="130283" y="0"/>
                </a:moveTo>
                <a:cubicBezTo>
                  <a:pt x="119475" y="16202"/>
                  <a:pt x="91624" y="8104"/>
                  <a:pt x="72215" y="6485"/>
                </a:cubicBezTo>
                <a:cubicBezTo>
                  <a:pt x="59289" y="5407"/>
                  <a:pt x="46102" y="3761"/>
                  <a:pt x="33308" y="5895"/>
                </a:cubicBezTo>
                <a:cubicBezTo>
                  <a:pt x="20110" y="8097"/>
                  <a:pt x="8027" y="17592"/>
                  <a:pt x="0" y="2829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Google Shape;149;p6"/>
          <p:cNvSpPr/>
          <p:nvPr/>
        </p:nvSpPr>
        <p:spPr>
          <a:xfrm>
            <a:off x="7968139" y="5944267"/>
            <a:ext cx="4488801" cy="1002167"/>
          </a:xfrm>
          <a:custGeom>
            <a:avLst/>
            <a:gdLst/>
            <a:ahLst/>
            <a:cxnLst/>
            <a:rect l="l" t="t" r="r" b="b"/>
            <a:pathLst>
              <a:path w="134998" h="30065" extrusionOk="0">
                <a:moveTo>
                  <a:pt x="134998" y="0"/>
                </a:moveTo>
                <a:cubicBezTo>
                  <a:pt x="115876" y="0"/>
                  <a:pt x="100218" y="16188"/>
                  <a:pt x="81942" y="21812"/>
                </a:cubicBezTo>
                <a:cubicBezTo>
                  <a:pt x="63061" y="27623"/>
                  <a:pt x="42370" y="21495"/>
                  <a:pt x="22696" y="23285"/>
                </a:cubicBezTo>
                <a:cubicBezTo>
                  <a:pt x="14833" y="24000"/>
                  <a:pt x="7896" y="30065"/>
                  <a:pt x="0" y="300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957625" y="719333"/>
            <a:ext cx="10255765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64" name="Google Shape;664;p26"/>
          <p:cNvSpPr/>
          <p:nvPr/>
        </p:nvSpPr>
        <p:spPr>
          <a:xfrm rot="10800000" flipH="1">
            <a:off x="9669087" y="-8"/>
            <a:ext cx="2492766" cy="132987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5" name="Google Shape;665;p26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1272362" y="277946"/>
            <a:ext cx="825096" cy="773985"/>
            <a:chOff x="3145550" y="2696550"/>
            <a:chExt cx="446975" cy="418250"/>
          </a:xfrm>
        </p:grpSpPr>
        <p:sp>
          <p:nvSpPr>
            <p:cNvPr id="667" name="Google Shape;667;p2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26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675" name="Google Shape;675;p26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79" name="Google Shape;679;p26"/>
          <p:cNvSpPr/>
          <p:nvPr/>
        </p:nvSpPr>
        <p:spPr>
          <a:xfrm>
            <a:off x="9835807" y="-137367"/>
            <a:ext cx="2495677" cy="1334333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0" name="Google Shape;680;p26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29" name="Google Shape;829;p33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830" name="Google Shape;830;p3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36" name="Google Shape;836;p33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7" name="Google Shape;837;p33"/>
          <p:cNvSpPr/>
          <p:nvPr/>
        </p:nvSpPr>
        <p:spPr>
          <a:xfrm flipH="1">
            <a:off x="8058880" y="5203903"/>
            <a:ext cx="4102942" cy="165409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8" name="Google Shape;838;p33"/>
          <p:cNvGrpSpPr/>
          <p:nvPr/>
        </p:nvGrpSpPr>
        <p:grpSpPr>
          <a:xfrm rot="8100000">
            <a:off x="9647858" y="6445644"/>
            <a:ext cx="601545" cy="502835"/>
            <a:chOff x="3153950" y="2696550"/>
            <a:chExt cx="438575" cy="365700"/>
          </a:xfrm>
        </p:grpSpPr>
        <p:sp>
          <p:nvSpPr>
            <p:cNvPr id="839" name="Google Shape;839;p3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43" name="Google Shape;843;p33"/>
          <p:cNvSpPr/>
          <p:nvPr/>
        </p:nvSpPr>
        <p:spPr>
          <a:xfrm>
            <a:off x="8700555" y="5661034"/>
            <a:ext cx="3650480" cy="1441433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4" name="Google Shape;844;p33"/>
          <p:cNvSpPr/>
          <p:nvPr/>
        </p:nvSpPr>
        <p:spPr>
          <a:xfrm>
            <a:off x="1" y="5471133"/>
            <a:ext cx="3440200" cy="1386851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45" name="Google Shape;845;p33"/>
          <p:cNvGrpSpPr/>
          <p:nvPr/>
        </p:nvGrpSpPr>
        <p:grpSpPr>
          <a:xfrm rot="-2435481">
            <a:off x="1191195" y="6366843"/>
            <a:ext cx="501290" cy="533613"/>
            <a:chOff x="2954500" y="3099175"/>
            <a:chExt cx="287125" cy="304850"/>
          </a:xfrm>
        </p:grpSpPr>
        <p:sp>
          <p:nvSpPr>
            <p:cNvPr id="846" name="Google Shape;846;p3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50" name="Google Shape;850;p33"/>
          <p:cNvSpPr/>
          <p:nvPr/>
        </p:nvSpPr>
        <p:spPr>
          <a:xfrm>
            <a:off x="-117442" y="6151639"/>
            <a:ext cx="3014358" cy="892767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4"/>
          <p:cNvSpPr/>
          <p:nvPr/>
        </p:nvSpPr>
        <p:spPr>
          <a:xfrm rot="10800000">
            <a:off x="-4279" y="3350134"/>
            <a:ext cx="1905764" cy="3507865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3" name="Google Shape;853;p34"/>
          <p:cNvGrpSpPr/>
          <p:nvPr/>
        </p:nvGrpSpPr>
        <p:grpSpPr>
          <a:xfrm rot="4252254">
            <a:off x="719895" y="6016301"/>
            <a:ext cx="1165576" cy="489296"/>
            <a:chOff x="1958550" y="3085300"/>
            <a:chExt cx="579425" cy="243850"/>
          </a:xfrm>
        </p:grpSpPr>
        <p:sp>
          <p:nvSpPr>
            <p:cNvPr id="854" name="Google Shape;854;p3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0" name="Google Shape;860;p34"/>
          <p:cNvSpPr/>
          <p:nvPr/>
        </p:nvSpPr>
        <p:spPr>
          <a:xfrm>
            <a:off x="-355652" y="3917433"/>
            <a:ext cx="2225846" cy="3289000"/>
          </a:xfrm>
          <a:custGeom>
            <a:avLst/>
            <a:gdLst/>
            <a:ahLst/>
            <a:cxnLst/>
            <a:rect l="l" t="t" r="r" b="b"/>
            <a:pathLst>
              <a:path w="66941" h="98670" extrusionOk="0">
                <a:moveTo>
                  <a:pt x="66941" y="97986"/>
                </a:moveTo>
                <a:cubicBezTo>
                  <a:pt x="56476" y="100079"/>
                  <a:pt x="42110" y="97265"/>
                  <a:pt x="36451" y="88217"/>
                </a:cubicBezTo>
                <a:cubicBezTo>
                  <a:pt x="30283" y="78355"/>
                  <a:pt x="34958" y="64508"/>
                  <a:pt x="30234" y="53878"/>
                </a:cubicBezTo>
                <a:cubicBezTo>
                  <a:pt x="24054" y="39973"/>
                  <a:pt x="9989" y="30824"/>
                  <a:pt x="2703" y="17466"/>
                </a:cubicBezTo>
                <a:cubicBezTo>
                  <a:pt x="-117" y="12296"/>
                  <a:pt x="39" y="5889"/>
                  <a:pt x="3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1" name="Google Shape;861;p34"/>
          <p:cNvSpPr/>
          <p:nvPr/>
        </p:nvSpPr>
        <p:spPr>
          <a:xfrm>
            <a:off x="9036057" y="-63833"/>
            <a:ext cx="3224701" cy="2632237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2" name="Google Shape;862;p34"/>
          <p:cNvGrpSpPr/>
          <p:nvPr/>
        </p:nvGrpSpPr>
        <p:grpSpPr>
          <a:xfrm rot="5684652">
            <a:off x="11234873" y="1392781"/>
            <a:ext cx="1399277" cy="340345"/>
            <a:chOff x="1958550" y="3085300"/>
            <a:chExt cx="579425" cy="141275"/>
          </a:xfrm>
        </p:grpSpPr>
        <p:sp>
          <p:nvSpPr>
            <p:cNvPr id="863" name="Google Shape;863;p3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34"/>
          <p:cNvSpPr/>
          <p:nvPr/>
        </p:nvSpPr>
        <p:spPr>
          <a:xfrm>
            <a:off x="9479025" y="-459499"/>
            <a:ext cx="2903732" cy="1178833"/>
          </a:xfrm>
          <a:custGeom>
            <a:avLst/>
            <a:gdLst/>
            <a:ahLst/>
            <a:cxnLst/>
            <a:rect l="l" t="t" r="r" b="b"/>
            <a:pathLst>
              <a:path w="87328" h="35365" extrusionOk="0">
                <a:moveTo>
                  <a:pt x="0" y="0"/>
                </a:moveTo>
                <a:cubicBezTo>
                  <a:pt x="0" y="12987"/>
                  <a:pt x="6716" y="29676"/>
                  <a:pt x="18946" y="34043"/>
                </a:cubicBezTo>
                <a:cubicBezTo>
                  <a:pt x="31904" y="38670"/>
                  <a:pt x="46095" y="29368"/>
                  <a:pt x="59798" y="28123"/>
                </a:cubicBezTo>
                <a:cubicBezTo>
                  <a:pt x="65891" y="27569"/>
                  <a:pt x="72178" y="26500"/>
                  <a:pt x="78151" y="27827"/>
                </a:cubicBezTo>
                <a:cubicBezTo>
                  <a:pt x="81353" y="28539"/>
                  <a:pt x="84048" y="31379"/>
                  <a:pt x="87328" y="3137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9" name="Google Shape;869;p34"/>
          <p:cNvSpPr/>
          <p:nvPr/>
        </p:nvSpPr>
        <p:spPr>
          <a:xfrm rot="10800000">
            <a:off x="-30838" y="-31908"/>
            <a:ext cx="2492766" cy="1329875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70" name="Google Shape;870;p34"/>
          <p:cNvGrpSpPr/>
          <p:nvPr/>
        </p:nvGrpSpPr>
        <p:grpSpPr>
          <a:xfrm flipH="1">
            <a:off x="33559" y="246046"/>
            <a:ext cx="825096" cy="773985"/>
            <a:chOff x="3145550" y="2696550"/>
            <a:chExt cx="446975" cy="418250"/>
          </a:xfrm>
        </p:grpSpPr>
        <p:sp>
          <p:nvSpPr>
            <p:cNvPr id="871" name="Google Shape;871;p3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78" name="Google Shape;878;p34"/>
          <p:cNvSpPr/>
          <p:nvPr/>
        </p:nvSpPr>
        <p:spPr>
          <a:xfrm flipH="1">
            <a:off x="-200469" y="-169267"/>
            <a:ext cx="2495677" cy="1334333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599" y="719333"/>
            <a:ext cx="10252573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3E901-31C5-A389-8B3B-C898BB0E2778}"/>
              </a:ext>
            </a:extLst>
          </p:cNvPr>
          <p:cNvSpPr txBox="1"/>
          <p:nvPr userDrawn="1"/>
        </p:nvSpPr>
        <p:spPr>
          <a:xfrm>
            <a:off x="2832860" y="725805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2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8"/>
          <p:cNvGrpSpPr/>
          <p:nvPr/>
        </p:nvGrpSpPr>
        <p:grpSpPr>
          <a:xfrm>
            <a:off x="374172" y="-330109"/>
            <a:ext cx="853550" cy="1043977"/>
            <a:chOff x="4457500" y="728725"/>
            <a:chExt cx="641750" cy="784925"/>
          </a:xfrm>
        </p:grpSpPr>
        <p:sp>
          <p:nvSpPr>
            <p:cNvPr id="839" name="Google Shape;839;p38"/>
            <p:cNvSpPr/>
            <p:nvPr/>
          </p:nvSpPr>
          <p:spPr>
            <a:xfrm>
              <a:off x="4457500" y="728725"/>
              <a:ext cx="171100" cy="156775"/>
            </a:xfrm>
            <a:custGeom>
              <a:avLst/>
              <a:gdLst/>
              <a:ahLst/>
              <a:cxnLst/>
              <a:rect l="l" t="t" r="r" b="b"/>
              <a:pathLst>
                <a:path w="6844" h="6271" extrusionOk="0">
                  <a:moveTo>
                    <a:pt x="3530" y="1838"/>
                  </a:moveTo>
                  <a:cubicBezTo>
                    <a:pt x="4035" y="1838"/>
                    <a:pt x="4356" y="2129"/>
                    <a:pt x="4676" y="2895"/>
                  </a:cubicBezTo>
                  <a:cubicBezTo>
                    <a:pt x="4879" y="3380"/>
                    <a:pt x="4422" y="3814"/>
                    <a:pt x="4217" y="3977"/>
                  </a:cubicBezTo>
                  <a:cubicBezTo>
                    <a:pt x="3855" y="4264"/>
                    <a:pt x="3409" y="4423"/>
                    <a:pt x="3048" y="4423"/>
                  </a:cubicBezTo>
                  <a:cubicBezTo>
                    <a:pt x="2866" y="4423"/>
                    <a:pt x="2706" y="4383"/>
                    <a:pt x="2587" y="4299"/>
                  </a:cubicBezTo>
                  <a:cubicBezTo>
                    <a:pt x="2090" y="3941"/>
                    <a:pt x="1938" y="3309"/>
                    <a:pt x="2009" y="2840"/>
                  </a:cubicBezTo>
                  <a:cubicBezTo>
                    <a:pt x="2044" y="2602"/>
                    <a:pt x="2166" y="2183"/>
                    <a:pt x="2587" y="2041"/>
                  </a:cubicBezTo>
                  <a:cubicBezTo>
                    <a:pt x="2966" y="1914"/>
                    <a:pt x="3272" y="1838"/>
                    <a:pt x="3530" y="1838"/>
                  </a:cubicBezTo>
                  <a:close/>
                  <a:moveTo>
                    <a:pt x="3531" y="1"/>
                  </a:moveTo>
                  <a:cubicBezTo>
                    <a:pt x="2882" y="1"/>
                    <a:pt x="2312" y="193"/>
                    <a:pt x="2000" y="299"/>
                  </a:cubicBezTo>
                  <a:cubicBezTo>
                    <a:pt x="1031" y="625"/>
                    <a:pt x="353" y="1473"/>
                    <a:pt x="188" y="2568"/>
                  </a:cubicBezTo>
                  <a:cubicBezTo>
                    <a:pt x="1" y="3816"/>
                    <a:pt x="521" y="5082"/>
                    <a:pt x="1513" y="5794"/>
                  </a:cubicBezTo>
                  <a:cubicBezTo>
                    <a:pt x="1981" y="6130"/>
                    <a:pt x="2509" y="6270"/>
                    <a:pt x="3039" y="6270"/>
                  </a:cubicBezTo>
                  <a:cubicBezTo>
                    <a:pt x="3338" y="6270"/>
                    <a:pt x="3637" y="6226"/>
                    <a:pt x="3926" y="6146"/>
                  </a:cubicBezTo>
                  <a:cubicBezTo>
                    <a:pt x="4448" y="6003"/>
                    <a:pt x="4937" y="5754"/>
                    <a:pt x="5362" y="5417"/>
                  </a:cubicBezTo>
                  <a:cubicBezTo>
                    <a:pt x="6455" y="4548"/>
                    <a:pt x="6843" y="3309"/>
                    <a:pt x="6374" y="2187"/>
                  </a:cubicBezTo>
                  <a:cubicBezTo>
                    <a:pt x="5638" y="425"/>
                    <a:pt x="4497" y="1"/>
                    <a:pt x="3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4551950" y="963675"/>
              <a:ext cx="297300" cy="271125"/>
            </a:xfrm>
            <a:custGeom>
              <a:avLst/>
              <a:gdLst/>
              <a:ahLst/>
              <a:cxnLst/>
              <a:rect l="l" t="t" r="r" b="b"/>
              <a:pathLst>
                <a:path w="11892" h="10845" extrusionOk="0">
                  <a:moveTo>
                    <a:pt x="6190" y="1843"/>
                  </a:moveTo>
                  <a:cubicBezTo>
                    <a:pt x="7530" y="1843"/>
                    <a:pt x="8567" y="2557"/>
                    <a:pt x="9409" y="4573"/>
                  </a:cubicBezTo>
                  <a:cubicBezTo>
                    <a:pt x="10090" y="6207"/>
                    <a:pt x="8645" y="7526"/>
                    <a:pt x="8185" y="7891"/>
                  </a:cubicBezTo>
                  <a:cubicBezTo>
                    <a:pt x="7371" y="8541"/>
                    <a:pt x="6236" y="9012"/>
                    <a:pt x="5203" y="9012"/>
                  </a:cubicBezTo>
                  <a:cubicBezTo>
                    <a:pt x="4658" y="9012"/>
                    <a:pt x="4141" y="8880"/>
                    <a:pt x="3715" y="8575"/>
                  </a:cubicBezTo>
                  <a:cubicBezTo>
                    <a:pt x="2537" y="7729"/>
                    <a:pt x="1922" y="6203"/>
                    <a:pt x="2150" y="4684"/>
                  </a:cubicBezTo>
                  <a:cubicBezTo>
                    <a:pt x="2328" y="3495"/>
                    <a:pt x="2991" y="2624"/>
                    <a:pt x="3967" y="2295"/>
                  </a:cubicBezTo>
                  <a:cubicBezTo>
                    <a:pt x="4791" y="2018"/>
                    <a:pt x="5528" y="1843"/>
                    <a:pt x="6190" y="1843"/>
                  </a:cubicBezTo>
                  <a:close/>
                  <a:moveTo>
                    <a:pt x="6234" y="0"/>
                  </a:moveTo>
                  <a:cubicBezTo>
                    <a:pt x="5260" y="0"/>
                    <a:pt x="4282" y="249"/>
                    <a:pt x="3381" y="553"/>
                  </a:cubicBezTo>
                  <a:cubicBezTo>
                    <a:pt x="1750" y="1100"/>
                    <a:pt x="611" y="2544"/>
                    <a:pt x="330" y="4413"/>
                  </a:cubicBezTo>
                  <a:cubicBezTo>
                    <a:pt x="0" y="6605"/>
                    <a:pt x="908" y="8826"/>
                    <a:pt x="2642" y="10070"/>
                  </a:cubicBezTo>
                  <a:cubicBezTo>
                    <a:pt x="3399" y="10612"/>
                    <a:pt x="4283" y="10845"/>
                    <a:pt x="5190" y="10845"/>
                  </a:cubicBezTo>
                  <a:cubicBezTo>
                    <a:pt x="5718" y="10845"/>
                    <a:pt x="6253" y="10766"/>
                    <a:pt x="6774" y="10624"/>
                  </a:cubicBezTo>
                  <a:cubicBezTo>
                    <a:pt x="7705" y="10369"/>
                    <a:pt x="8574" y="9929"/>
                    <a:pt x="9330" y="9331"/>
                  </a:cubicBezTo>
                  <a:cubicBezTo>
                    <a:pt x="11210" y="7836"/>
                    <a:pt x="11892" y="5741"/>
                    <a:pt x="11107" y="3863"/>
                  </a:cubicBezTo>
                  <a:cubicBezTo>
                    <a:pt x="9857" y="869"/>
                    <a:pt x="8054" y="0"/>
                    <a:pt x="6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4885750" y="980150"/>
              <a:ext cx="144875" cy="132600"/>
            </a:xfrm>
            <a:custGeom>
              <a:avLst/>
              <a:gdLst/>
              <a:ahLst/>
              <a:cxnLst/>
              <a:rect l="l" t="t" r="r" b="b"/>
              <a:pathLst>
                <a:path w="5795" h="5304" extrusionOk="0">
                  <a:moveTo>
                    <a:pt x="2970" y="1832"/>
                  </a:moveTo>
                  <a:cubicBezTo>
                    <a:pt x="3311" y="1832"/>
                    <a:pt x="3484" y="2040"/>
                    <a:pt x="3692" y="2538"/>
                  </a:cubicBezTo>
                  <a:cubicBezTo>
                    <a:pt x="3803" y="2802"/>
                    <a:pt x="3489" y="3078"/>
                    <a:pt x="3391" y="3156"/>
                  </a:cubicBezTo>
                  <a:cubicBezTo>
                    <a:pt x="3133" y="3362"/>
                    <a:pt x="2824" y="3462"/>
                    <a:pt x="2597" y="3462"/>
                  </a:cubicBezTo>
                  <a:cubicBezTo>
                    <a:pt x="2494" y="3462"/>
                    <a:pt x="2408" y="3442"/>
                    <a:pt x="2352" y="3401"/>
                  </a:cubicBezTo>
                  <a:cubicBezTo>
                    <a:pt x="2030" y="3170"/>
                    <a:pt x="1933" y="2754"/>
                    <a:pt x="1978" y="2448"/>
                  </a:cubicBezTo>
                  <a:cubicBezTo>
                    <a:pt x="2000" y="2306"/>
                    <a:pt x="2070" y="2057"/>
                    <a:pt x="2300" y="1979"/>
                  </a:cubicBezTo>
                  <a:cubicBezTo>
                    <a:pt x="2583" y="1885"/>
                    <a:pt x="2798" y="1832"/>
                    <a:pt x="2970" y="1832"/>
                  </a:cubicBezTo>
                  <a:close/>
                  <a:moveTo>
                    <a:pt x="2987" y="1"/>
                  </a:moveTo>
                  <a:cubicBezTo>
                    <a:pt x="2598" y="1"/>
                    <a:pt x="2173" y="79"/>
                    <a:pt x="1712" y="234"/>
                  </a:cubicBezTo>
                  <a:cubicBezTo>
                    <a:pt x="880" y="516"/>
                    <a:pt x="299" y="1240"/>
                    <a:pt x="160" y="2174"/>
                  </a:cubicBezTo>
                  <a:cubicBezTo>
                    <a:pt x="1" y="3227"/>
                    <a:pt x="441" y="4295"/>
                    <a:pt x="1280" y="4897"/>
                  </a:cubicBezTo>
                  <a:cubicBezTo>
                    <a:pt x="1661" y="5170"/>
                    <a:pt x="2123" y="5304"/>
                    <a:pt x="2608" y="5304"/>
                  </a:cubicBezTo>
                  <a:cubicBezTo>
                    <a:pt x="2853" y="5304"/>
                    <a:pt x="3105" y="5269"/>
                    <a:pt x="3355" y="5201"/>
                  </a:cubicBezTo>
                  <a:cubicBezTo>
                    <a:pt x="3786" y="5082"/>
                    <a:pt x="4188" y="4875"/>
                    <a:pt x="4536" y="4596"/>
                  </a:cubicBezTo>
                  <a:cubicBezTo>
                    <a:pt x="5467" y="3855"/>
                    <a:pt x="5794" y="2796"/>
                    <a:pt x="5390" y="1829"/>
                  </a:cubicBezTo>
                  <a:cubicBezTo>
                    <a:pt x="4883" y="614"/>
                    <a:pt x="4079" y="1"/>
                    <a:pt x="2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4863250" y="1186800"/>
              <a:ext cx="236000" cy="215250"/>
            </a:xfrm>
            <a:custGeom>
              <a:avLst/>
              <a:gdLst/>
              <a:ahLst/>
              <a:cxnLst/>
              <a:rect l="l" t="t" r="r" b="b"/>
              <a:pathLst>
                <a:path w="9440" h="8610" extrusionOk="0">
                  <a:moveTo>
                    <a:pt x="4914" y="1466"/>
                  </a:moveTo>
                  <a:cubicBezTo>
                    <a:pt x="5978" y="1466"/>
                    <a:pt x="6800" y="2032"/>
                    <a:pt x="7468" y="3632"/>
                  </a:cubicBezTo>
                  <a:cubicBezTo>
                    <a:pt x="8010" y="4928"/>
                    <a:pt x="6863" y="5978"/>
                    <a:pt x="6497" y="6267"/>
                  </a:cubicBezTo>
                  <a:cubicBezTo>
                    <a:pt x="5849" y="6780"/>
                    <a:pt x="4949" y="7154"/>
                    <a:pt x="4130" y="7154"/>
                  </a:cubicBezTo>
                  <a:cubicBezTo>
                    <a:pt x="3698" y="7154"/>
                    <a:pt x="3288" y="7050"/>
                    <a:pt x="2949" y="6807"/>
                  </a:cubicBezTo>
                  <a:lnTo>
                    <a:pt x="2949" y="6809"/>
                  </a:lnTo>
                  <a:cubicBezTo>
                    <a:pt x="2013" y="6137"/>
                    <a:pt x="1525" y="4925"/>
                    <a:pt x="1707" y="3720"/>
                  </a:cubicBezTo>
                  <a:cubicBezTo>
                    <a:pt x="1848" y="2776"/>
                    <a:pt x="2373" y="2085"/>
                    <a:pt x="3148" y="1825"/>
                  </a:cubicBezTo>
                  <a:cubicBezTo>
                    <a:pt x="3803" y="1604"/>
                    <a:pt x="4388" y="1466"/>
                    <a:pt x="4914" y="1466"/>
                  </a:cubicBezTo>
                  <a:close/>
                  <a:moveTo>
                    <a:pt x="4947" y="1"/>
                  </a:moveTo>
                  <a:cubicBezTo>
                    <a:pt x="4175" y="1"/>
                    <a:pt x="3399" y="197"/>
                    <a:pt x="2683" y="439"/>
                  </a:cubicBezTo>
                  <a:cubicBezTo>
                    <a:pt x="1389" y="873"/>
                    <a:pt x="483" y="2020"/>
                    <a:pt x="261" y="3502"/>
                  </a:cubicBezTo>
                  <a:cubicBezTo>
                    <a:pt x="1" y="5242"/>
                    <a:pt x="721" y="7006"/>
                    <a:pt x="2097" y="7994"/>
                  </a:cubicBezTo>
                  <a:cubicBezTo>
                    <a:pt x="2698" y="8425"/>
                    <a:pt x="3401" y="8609"/>
                    <a:pt x="4121" y="8609"/>
                  </a:cubicBezTo>
                  <a:cubicBezTo>
                    <a:pt x="4539" y="8609"/>
                    <a:pt x="4964" y="8547"/>
                    <a:pt x="5377" y="8434"/>
                  </a:cubicBezTo>
                  <a:cubicBezTo>
                    <a:pt x="6116" y="8231"/>
                    <a:pt x="6805" y="7883"/>
                    <a:pt x="7407" y="7408"/>
                  </a:cubicBezTo>
                  <a:cubicBezTo>
                    <a:pt x="8900" y="6221"/>
                    <a:pt x="9440" y="4557"/>
                    <a:pt x="8818" y="3067"/>
                  </a:cubicBezTo>
                  <a:cubicBezTo>
                    <a:pt x="7824" y="690"/>
                    <a:pt x="6392" y="1"/>
                    <a:pt x="4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4734750" y="770725"/>
              <a:ext cx="107000" cy="98025"/>
            </a:xfrm>
            <a:custGeom>
              <a:avLst/>
              <a:gdLst/>
              <a:ahLst/>
              <a:cxnLst/>
              <a:rect l="l" t="t" r="r" b="b"/>
              <a:pathLst>
                <a:path w="4280" h="3921" extrusionOk="0">
                  <a:moveTo>
                    <a:pt x="2207" y="1149"/>
                  </a:moveTo>
                  <a:cubicBezTo>
                    <a:pt x="2523" y="1149"/>
                    <a:pt x="2724" y="1331"/>
                    <a:pt x="2924" y="1811"/>
                  </a:cubicBezTo>
                  <a:cubicBezTo>
                    <a:pt x="3050" y="2115"/>
                    <a:pt x="2765" y="2385"/>
                    <a:pt x="2637" y="2489"/>
                  </a:cubicBezTo>
                  <a:cubicBezTo>
                    <a:pt x="2409" y="2667"/>
                    <a:pt x="2130" y="2767"/>
                    <a:pt x="1904" y="2767"/>
                  </a:cubicBezTo>
                  <a:cubicBezTo>
                    <a:pt x="1791" y="2767"/>
                    <a:pt x="1691" y="2742"/>
                    <a:pt x="1618" y="2690"/>
                  </a:cubicBezTo>
                  <a:cubicBezTo>
                    <a:pt x="1308" y="2466"/>
                    <a:pt x="1212" y="2069"/>
                    <a:pt x="1256" y="1776"/>
                  </a:cubicBezTo>
                  <a:cubicBezTo>
                    <a:pt x="1277" y="1627"/>
                    <a:pt x="1354" y="1365"/>
                    <a:pt x="1616" y="1277"/>
                  </a:cubicBezTo>
                  <a:cubicBezTo>
                    <a:pt x="1853" y="1197"/>
                    <a:pt x="2045" y="1149"/>
                    <a:pt x="2207" y="1149"/>
                  </a:cubicBezTo>
                  <a:close/>
                  <a:moveTo>
                    <a:pt x="2209" y="1"/>
                  </a:moveTo>
                  <a:cubicBezTo>
                    <a:pt x="1803" y="1"/>
                    <a:pt x="1446" y="121"/>
                    <a:pt x="1250" y="187"/>
                  </a:cubicBezTo>
                  <a:cubicBezTo>
                    <a:pt x="643" y="390"/>
                    <a:pt x="222" y="921"/>
                    <a:pt x="119" y="1606"/>
                  </a:cubicBezTo>
                  <a:cubicBezTo>
                    <a:pt x="0" y="2385"/>
                    <a:pt x="326" y="3178"/>
                    <a:pt x="946" y="3624"/>
                  </a:cubicBezTo>
                  <a:cubicBezTo>
                    <a:pt x="1239" y="3833"/>
                    <a:pt x="1568" y="3921"/>
                    <a:pt x="1900" y="3921"/>
                  </a:cubicBezTo>
                  <a:cubicBezTo>
                    <a:pt x="2086" y="3921"/>
                    <a:pt x="2273" y="3893"/>
                    <a:pt x="2455" y="3844"/>
                  </a:cubicBezTo>
                  <a:cubicBezTo>
                    <a:pt x="2782" y="3754"/>
                    <a:pt x="3086" y="3599"/>
                    <a:pt x="3353" y="3388"/>
                  </a:cubicBezTo>
                  <a:cubicBezTo>
                    <a:pt x="4036" y="2845"/>
                    <a:pt x="4279" y="2069"/>
                    <a:pt x="3986" y="1367"/>
                  </a:cubicBezTo>
                  <a:cubicBezTo>
                    <a:pt x="3526" y="266"/>
                    <a:pt x="2813" y="1"/>
                    <a:pt x="2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702950" y="1415625"/>
              <a:ext cx="107000" cy="98025"/>
            </a:xfrm>
            <a:custGeom>
              <a:avLst/>
              <a:gdLst/>
              <a:ahLst/>
              <a:cxnLst/>
              <a:rect l="l" t="t" r="r" b="b"/>
              <a:pathLst>
                <a:path w="4280" h="3921" extrusionOk="0">
                  <a:moveTo>
                    <a:pt x="2206" y="1150"/>
                  </a:moveTo>
                  <a:cubicBezTo>
                    <a:pt x="2522" y="1150"/>
                    <a:pt x="2722" y="1331"/>
                    <a:pt x="2922" y="1810"/>
                  </a:cubicBezTo>
                  <a:cubicBezTo>
                    <a:pt x="3051" y="2115"/>
                    <a:pt x="2764" y="2385"/>
                    <a:pt x="2635" y="2488"/>
                  </a:cubicBezTo>
                  <a:cubicBezTo>
                    <a:pt x="2410" y="2668"/>
                    <a:pt x="2132" y="2767"/>
                    <a:pt x="1906" y="2767"/>
                  </a:cubicBezTo>
                  <a:cubicBezTo>
                    <a:pt x="1792" y="2767"/>
                    <a:pt x="1691" y="2742"/>
                    <a:pt x="1617" y="2689"/>
                  </a:cubicBezTo>
                  <a:cubicBezTo>
                    <a:pt x="1307" y="2465"/>
                    <a:pt x="1211" y="2069"/>
                    <a:pt x="1255" y="1776"/>
                  </a:cubicBezTo>
                  <a:cubicBezTo>
                    <a:pt x="1278" y="1628"/>
                    <a:pt x="1354" y="1366"/>
                    <a:pt x="1617" y="1276"/>
                  </a:cubicBezTo>
                  <a:cubicBezTo>
                    <a:pt x="1854" y="1197"/>
                    <a:pt x="2045" y="1150"/>
                    <a:pt x="2206" y="1150"/>
                  </a:cubicBezTo>
                  <a:close/>
                  <a:moveTo>
                    <a:pt x="2207" y="0"/>
                  </a:moveTo>
                  <a:cubicBezTo>
                    <a:pt x="1801" y="0"/>
                    <a:pt x="1445" y="120"/>
                    <a:pt x="1249" y="187"/>
                  </a:cubicBezTo>
                  <a:cubicBezTo>
                    <a:pt x="644" y="390"/>
                    <a:pt x="221" y="920"/>
                    <a:pt x="118" y="1605"/>
                  </a:cubicBezTo>
                  <a:cubicBezTo>
                    <a:pt x="1" y="2385"/>
                    <a:pt x="326" y="3177"/>
                    <a:pt x="947" y="3623"/>
                  </a:cubicBezTo>
                  <a:cubicBezTo>
                    <a:pt x="1238" y="3833"/>
                    <a:pt x="1568" y="3920"/>
                    <a:pt x="1900" y="3920"/>
                  </a:cubicBezTo>
                  <a:cubicBezTo>
                    <a:pt x="2086" y="3920"/>
                    <a:pt x="2273" y="3893"/>
                    <a:pt x="2453" y="3844"/>
                  </a:cubicBezTo>
                  <a:cubicBezTo>
                    <a:pt x="2781" y="3754"/>
                    <a:pt x="3085" y="3599"/>
                    <a:pt x="3351" y="3388"/>
                  </a:cubicBezTo>
                  <a:cubicBezTo>
                    <a:pt x="4037" y="2844"/>
                    <a:pt x="4280" y="2071"/>
                    <a:pt x="3985" y="1368"/>
                  </a:cubicBezTo>
                  <a:cubicBezTo>
                    <a:pt x="3525" y="266"/>
                    <a:pt x="2811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2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8EA684-32AB-AE0E-5C5A-EA8E9ABF645B}"/>
              </a:ext>
            </a:extLst>
          </p:cNvPr>
          <p:cNvSpPr txBox="1"/>
          <p:nvPr/>
        </p:nvSpPr>
        <p:spPr>
          <a:xfrm>
            <a:off x="2031352" y="2450511"/>
            <a:ext cx="8099134" cy="1443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781" b="1">
                <a:solidFill>
                  <a:schemeClr val="bg2">
                    <a:lumMod val="25000"/>
                  </a:schemeClr>
                </a:solidFill>
              </a:rPr>
              <a:t>TIẾNG VIỆT 3</a:t>
            </a:r>
            <a:endParaRPr lang="vi-VN" sz="8781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174EB-2537-2607-A03B-06CD0593DA50}"/>
              </a:ext>
            </a:extLst>
          </p:cNvPr>
          <p:cNvSpPr txBox="1"/>
          <p:nvPr/>
        </p:nvSpPr>
        <p:spPr>
          <a:xfrm>
            <a:off x="671447" y="701962"/>
            <a:ext cx="9943251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a. Si-kin cảm thấy thế nào khi được làm thủ thư của lớp?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39B0B522-69B3-F727-ABE6-1952E3992867}"/>
              </a:ext>
            </a:extLst>
          </p:cNvPr>
          <p:cNvSpPr/>
          <p:nvPr/>
        </p:nvSpPr>
        <p:spPr>
          <a:xfrm>
            <a:off x="563885" y="2930973"/>
            <a:ext cx="4775398" cy="15544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>
                    <a:lumMod val="50000"/>
                  </a:schemeClr>
                </a:solidFill>
              </a:rPr>
              <a:t>Lo lắng, ngại ngần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4B353FC0-C944-EBD1-09C0-0C9E7D0383FA}"/>
              </a:ext>
            </a:extLst>
          </p:cNvPr>
          <p:cNvSpPr/>
          <p:nvPr/>
        </p:nvSpPr>
        <p:spPr>
          <a:xfrm>
            <a:off x="6080919" y="2930973"/>
            <a:ext cx="4588727" cy="1554480"/>
          </a:xfrm>
          <a:prstGeom prst="roundRect">
            <a:avLst/>
          </a:prstGeom>
          <a:solidFill>
            <a:srgbClr val="E7FF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>
                    <a:lumMod val="50000"/>
                  </a:schemeClr>
                </a:solidFill>
              </a:rPr>
              <a:t>Bồn chồn, hồi hộp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True And False PNG Free Download - PNG All">
            <a:extLst>
              <a:ext uri="{FF2B5EF4-FFF2-40B4-BE49-F238E27FC236}">
                <a16:creationId xmlns:a16="http://schemas.microsoft.com/office/drawing/2014/main" id="{BDE9AFEA-9E3C-75CA-38F4-11CD6EBD6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421003" y="2953040"/>
            <a:ext cx="1267549" cy="16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ue And False PNG Free Download - PNG All">
            <a:extLst>
              <a:ext uri="{FF2B5EF4-FFF2-40B4-BE49-F238E27FC236}">
                <a16:creationId xmlns:a16="http://schemas.microsoft.com/office/drawing/2014/main" id="{CF529B8B-7AA8-142C-2049-8BE0ECC8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4836223" y="2208230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id="{9C7539D2-B17D-39A2-A80D-E692F37B5391}"/>
              </a:ext>
            </a:extLst>
          </p:cNvPr>
          <p:cNvSpPr/>
          <p:nvPr/>
        </p:nvSpPr>
        <p:spPr>
          <a:xfrm>
            <a:off x="3767638" y="4908280"/>
            <a:ext cx="4775398" cy="15544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>
                    <a:lumMod val="50000"/>
                  </a:schemeClr>
                </a:solidFill>
              </a:rPr>
              <a:t>Hãnh diện, hào hứng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2" descr="True And False PNG Free Download - PNG All">
            <a:extLst>
              <a:ext uri="{FF2B5EF4-FFF2-40B4-BE49-F238E27FC236}">
                <a16:creationId xmlns:a16="http://schemas.microsoft.com/office/drawing/2014/main" id="{1389F5E0-AF1F-28A1-C46A-2D4EC2A91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8256423" y="4261361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174EB-2537-2607-A03B-06CD0593DA50}"/>
              </a:ext>
            </a:extLst>
          </p:cNvPr>
          <p:cNvSpPr txBox="1"/>
          <p:nvPr/>
        </p:nvSpPr>
        <p:spPr>
          <a:xfrm>
            <a:off x="671447" y="701962"/>
            <a:ext cx="9943251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b. Si-kin và bạn của mình đã làm những gì để bảo vệ sách?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39B0B522-69B3-F727-ABE6-1952E3992867}"/>
              </a:ext>
            </a:extLst>
          </p:cNvPr>
          <p:cNvSpPr/>
          <p:nvPr/>
        </p:nvSpPr>
        <p:spPr>
          <a:xfrm>
            <a:off x="671447" y="2498079"/>
            <a:ext cx="9875520" cy="10617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Ngắm nghía sách, mượn sách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4B353FC0-C944-EBD1-09C0-0C9E7D0383FA}"/>
              </a:ext>
            </a:extLst>
          </p:cNvPr>
          <p:cNvSpPr/>
          <p:nvPr/>
        </p:nvSpPr>
        <p:spPr>
          <a:xfrm>
            <a:off x="671447" y="3730495"/>
            <a:ext cx="9875520" cy="1061732"/>
          </a:xfrm>
          <a:prstGeom prst="roundRect">
            <a:avLst/>
          </a:prstGeom>
          <a:solidFill>
            <a:srgbClr val="E7FF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Dán lại sách, dặn các bạn giữ sách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True And False PNG Free Download - PNG All">
            <a:extLst>
              <a:ext uri="{FF2B5EF4-FFF2-40B4-BE49-F238E27FC236}">
                <a16:creationId xmlns:a16="http://schemas.microsoft.com/office/drawing/2014/main" id="{BDE9AFEA-9E3C-75CA-38F4-11CD6EBD6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374477" y="3523370"/>
            <a:ext cx="1267549" cy="16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ue And False PNG Free Download - PNG All">
            <a:extLst>
              <a:ext uri="{FF2B5EF4-FFF2-40B4-BE49-F238E27FC236}">
                <a16:creationId xmlns:a16="http://schemas.microsoft.com/office/drawing/2014/main" id="{CF529B8B-7AA8-142C-2049-8BE0ECC8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434940" y="2241374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id="{9C7539D2-B17D-39A2-A80D-E692F37B5391}"/>
              </a:ext>
            </a:extLst>
          </p:cNvPr>
          <p:cNvSpPr/>
          <p:nvPr/>
        </p:nvSpPr>
        <p:spPr>
          <a:xfrm>
            <a:off x="671447" y="4988809"/>
            <a:ext cx="9875520" cy="129054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Không cho các bạn mượn sách, giữ giá sách đầy ăm ắp.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2" descr="True And False PNG Free Download - PNG All">
            <a:extLst>
              <a:ext uri="{FF2B5EF4-FFF2-40B4-BE49-F238E27FC236}">
                <a16:creationId xmlns:a16="http://schemas.microsoft.com/office/drawing/2014/main" id="{1389F5E0-AF1F-28A1-C46A-2D4EC2A91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374477" y="4866902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174EB-2537-2607-A03B-06CD0593DA50}"/>
              </a:ext>
            </a:extLst>
          </p:cNvPr>
          <p:cNvSpPr txBox="1"/>
          <p:nvPr/>
        </p:nvSpPr>
        <p:spPr>
          <a:xfrm>
            <a:off x="671447" y="701962"/>
            <a:ext cx="9943251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c. Vì sao Si-kin ngạc nhiên khi thấy bạn thủ thư khác mượn sách?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39B0B522-69B3-F727-ABE6-1952E3992867}"/>
              </a:ext>
            </a:extLst>
          </p:cNvPr>
          <p:cNvSpPr/>
          <p:nvPr/>
        </p:nvSpPr>
        <p:spPr>
          <a:xfrm>
            <a:off x="671447" y="3801108"/>
            <a:ext cx="9875520" cy="10617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Vì bạn ấy không thích đọc sách.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b">
            <a:extLst>
              <a:ext uri="{FF2B5EF4-FFF2-40B4-BE49-F238E27FC236}">
                <a16:creationId xmlns:a16="http://schemas.microsoft.com/office/drawing/2014/main" id="{4B353FC0-C944-EBD1-09C0-0C9E7D0383FA}"/>
              </a:ext>
            </a:extLst>
          </p:cNvPr>
          <p:cNvSpPr/>
          <p:nvPr/>
        </p:nvSpPr>
        <p:spPr>
          <a:xfrm>
            <a:off x="671447" y="2235428"/>
            <a:ext cx="9875520" cy="142469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Vì bạn ấy nghĩ rằng thủ thư chỉ quản lí sách.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True And False PNG Free Download - PNG All">
            <a:extLst>
              <a:ext uri="{FF2B5EF4-FFF2-40B4-BE49-F238E27FC236}">
                <a16:creationId xmlns:a16="http://schemas.microsoft.com/office/drawing/2014/main" id="{BDE9AFEA-9E3C-75CA-38F4-11CD6EBD6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400259" y="2191220"/>
            <a:ext cx="1267549" cy="16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ue And False PNG Free Download - PNG All">
            <a:extLst>
              <a:ext uri="{FF2B5EF4-FFF2-40B4-BE49-F238E27FC236}">
                <a16:creationId xmlns:a16="http://schemas.microsoft.com/office/drawing/2014/main" id="{CF529B8B-7AA8-142C-2049-8BE0ECC8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434940" y="3544403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id="{9C7539D2-B17D-39A2-A80D-E692F37B5391}"/>
              </a:ext>
            </a:extLst>
          </p:cNvPr>
          <p:cNvSpPr/>
          <p:nvPr/>
        </p:nvSpPr>
        <p:spPr>
          <a:xfrm>
            <a:off x="671447" y="5003323"/>
            <a:ext cx="9875520" cy="1290541"/>
          </a:xfrm>
          <a:prstGeom prst="roundRect">
            <a:avLst/>
          </a:prstGeom>
          <a:solidFill>
            <a:srgbClr val="C3E8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>
                    <a:lumMod val="50000"/>
                  </a:schemeClr>
                </a:solidFill>
              </a:rPr>
              <a:t>Vì bạn ấy muốn dành sách cho bạn khác.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2" descr="True And False PNG Free Download - PNG All">
            <a:extLst>
              <a:ext uri="{FF2B5EF4-FFF2-40B4-BE49-F238E27FC236}">
                <a16:creationId xmlns:a16="http://schemas.microsoft.com/office/drawing/2014/main" id="{1389F5E0-AF1F-28A1-C46A-2D4EC2A91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374477" y="4866902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46798" y="-66350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2F2C0-BA61-DB78-7587-2D39E8FADB62}"/>
              </a:ext>
            </a:extLst>
          </p:cNvPr>
          <p:cNvSpPr txBox="1"/>
          <p:nvPr/>
        </p:nvSpPr>
        <p:spPr>
          <a:xfrm>
            <a:off x="1306795" y="2559266"/>
            <a:ext cx="966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Vì bạn ấy cũng bắt đầu mượn sách như mọi người. Bạn ấy hiểu rằng sách là để đọc chứ không phải để cất trên giá.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306795" y="735596"/>
            <a:ext cx="935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d. Vì sao Si-kin không kêu ca về việc giá ít sách nữa?</a:t>
            </a:r>
          </a:p>
        </p:txBody>
      </p:sp>
    </p:spTree>
    <p:extLst>
      <p:ext uri="{BB962C8B-B14F-4D97-AF65-F5344CB8AC3E}">
        <p14:creationId xmlns:p14="http://schemas.microsoft.com/office/powerpoint/2010/main" val="35058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46798" y="-66350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380588" y="652778"/>
            <a:ext cx="93558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e. Viết 2 – 3 câu nêu cảm nhận của em về những việc Si-kin đã làm dưới đây: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/>
              <a:t>Nhắc nhở các bạn trả sách sớm.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/>
              <a:t>Không vui khi các bạn trả sách quá nhanh.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/>
              <a:t>Không muốn sách được mượn nhiều vì thích nhìn giá sách đầy ăm ắp.</a:t>
            </a:r>
          </a:p>
        </p:txBody>
      </p:sp>
    </p:spTree>
    <p:extLst>
      <p:ext uri="{BB962C8B-B14F-4D97-AF65-F5344CB8AC3E}">
        <p14:creationId xmlns:p14="http://schemas.microsoft.com/office/powerpoint/2010/main" val="69577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46798" y="-66350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380588" y="652778"/>
            <a:ext cx="935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g. Từ ngữ nào dưới đây chỉ đặc điểm?</a:t>
            </a:r>
          </a:p>
        </p:txBody>
      </p:sp>
      <p:sp>
        <p:nvSpPr>
          <p:cNvPr id="2" name="a">
            <a:extLst>
              <a:ext uri="{FF2B5EF4-FFF2-40B4-BE49-F238E27FC236}">
                <a16:creationId xmlns:a16="http://schemas.microsoft.com/office/drawing/2014/main" id="{A75A91F7-2308-4D82-FCE5-13BF87336F2D}"/>
              </a:ext>
            </a:extLst>
          </p:cNvPr>
          <p:cNvSpPr/>
          <p:nvPr/>
        </p:nvSpPr>
        <p:spPr>
          <a:xfrm>
            <a:off x="4333946" y="4378033"/>
            <a:ext cx="3587827" cy="15544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50000"/>
                  </a:schemeClr>
                </a:solidFill>
              </a:rPr>
              <a:t>kêu ca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9F9574BC-8DA0-13C2-40B5-2FDE68F7D671}"/>
              </a:ext>
            </a:extLst>
          </p:cNvPr>
          <p:cNvSpPr/>
          <p:nvPr/>
        </p:nvSpPr>
        <p:spPr>
          <a:xfrm>
            <a:off x="1380588" y="2266168"/>
            <a:ext cx="3447578" cy="1554480"/>
          </a:xfrm>
          <a:prstGeom prst="roundRect">
            <a:avLst/>
          </a:prstGeom>
          <a:solidFill>
            <a:srgbClr val="E7FF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50000"/>
                  </a:schemeClr>
                </a:solidFill>
              </a:rPr>
              <a:t>đầy ăm ắp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True And False PNG Free Download - PNG All">
            <a:extLst>
              <a:ext uri="{FF2B5EF4-FFF2-40B4-BE49-F238E27FC236}">
                <a16:creationId xmlns:a16="http://schemas.microsoft.com/office/drawing/2014/main" id="{49A65D68-3EEC-C090-C535-68A1B1BDA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4622659" y="2285498"/>
            <a:ext cx="1267549" cy="16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ue And False PNG Free Download - PNG All">
            <a:extLst>
              <a:ext uri="{FF2B5EF4-FFF2-40B4-BE49-F238E27FC236}">
                <a16:creationId xmlns:a16="http://schemas.microsoft.com/office/drawing/2014/main" id="{5C69515E-FDD1-194C-D9C9-00137CE4D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7428418" y="4526485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">
            <a:extLst>
              <a:ext uri="{FF2B5EF4-FFF2-40B4-BE49-F238E27FC236}">
                <a16:creationId xmlns:a16="http://schemas.microsoft.com/office/drawing/2014/main" id="{16C96DDF-81A8-546E-A714-5FABBCF01CD0}"/>
              </a:ext>
            </a:extLst>
          </p:cNvPr>
          <p:cNvSpPr/>
          <p:nvPr/>
        </p:nvSpPr>
        <p:spPr>
          <a:xfrm>
            <a:off x="6205312" y="2259246"/>
            <a:ext cx="3587827" cy="15544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>
                    <a:lumMod val="50000"/>
                  </a:schemeClr>
                </a:solidFill>
              </a:rPr>
              <a:t>gáy sách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2" descr="True And False PNG Free Download - PNG All">
            <a:extLst>
              <a:ext uri="{FF2B5EF4-FFF2-40B4-BE49-F238E27FC236}">
                <a16:creationId xmlns:a16="http://schemas.microsoft.com/office/drawing/2014/main" id="{9D7DC442-EDD2-AC5E-3CCC-EBD9C021D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9541042" y="2269523"/>
            <a:ext cx="1319114" cy="1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46798" y="-66350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380588" y="32840"/>
            <a:ext cx="935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h. Tìm trong bài đọc các câu kết thúc bằng dấu chấm than và xếp vào 2 nhóm dưới đây: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70102-5D38-D393-1C4F-9BA80255D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390" y="1442352"/>
            <a:ext cx="8078046" cy="106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AD87388-814F-359D-8DD6-D4B04CE5F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54168"/>
              </p:ext>
            </p:extLst>
          </p:nvPr>
        </p:nvGraphicFramePr>
        <p:xfrm>
          <a:off x="740087" y="2635102"/>
          <a:ext cx="10751698" cy="3299984"/>
        </p:xfrm>
        <a:graphic>
          <a:graphicData uri="http://schemas.openxmlformats.org/drawingml/2006/table">
            <a:tbl>
              <a:tblPr firstRow="1" bandRow="1">
                <a:tableStyleId>{CB449A2C-4A55-45F9-8F48-B3710407D0D7}</a:tableStyleId>
              </a:tblPr>
              <a:tblGrid>
                <a:gridCol w="5375849">
                  <a:extLst>
                    <a:ext uri="{9D8B030D-6E8A-4147-A177-3AD203B41FA5}">
                      <a16:colId xmlns:a16="http://schemas.microsoft.com/office/drawing/2014/main" val="2716856704"/>
                    </a:ext>
                  </a:extLst>
                </a:gridCol>
                <a:gridCol w="5375849">
                  <a:extLst>
                    <a:ext uri="{9D8B030D-6E8A-4147-A177-3AD203B41FA5}">
                      <a16:colId xmlns:a16="http://schemas.microsoft.com/office/drawing/2014/main" val="1473463576"/>
                    </a:ext>
                  </a:extLst>
                </a:gridCol>
              </a:tblGrid>
              <a:tr h="836518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Câu cảm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Câu khiến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21967"/>
                  </a:ext>
                </a:extLst>
              </a:tr>
              <a:tr h="2463466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986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23C311-C691-0587-5E4D-25C48AF32821}"/>
              </a:ext>
            </a:extLst>
          </p:cNvPr>
          <p:cNvSpPr txBox="1"/>
          <p:nvPr/>
        </p:nvSpPr>
        <p:spPr>
          <a:xfrm>
            <a:off x="861269" y="3503381"/>
            <a:ext cx="52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</a:rPr>
              <a:t>- Thật là oách!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821F4-317F-C252-805E-A93DC048BE39}"/>
              </a:ext>
            </a:extLst>
          </p:cNvPr>
          <p:cNvSpPr txBox="1"/>
          <p:nvPr/>
        </p:nvSpPr>
        <p:spPr>
          <a:xfrm>
            <a:off x="861269" y="4089317"/>
            <a:ext cx="521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</a:rPr>
              <a:t>- Mọi người mượn nhiều quá, giá thưa hẳn đi này!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A430A-F9B8-596C-AE06-9EC53D4B149E}"/>
              </a:ext>
            </a:extLst>
          </p:cNvPr>
          <p:cNvSpPr txBox="1"/>
          <p:nvPr/>
        </p:nvSpPr>
        <p:spPr>
          <a:xfrm>
            <a:off x="872914" y="5018913"/>
            <a:ext cx="52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</a:rPr>
              <a:t>- Ô!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37B30-ABE4-0957-A87A-47AC54DD5B24}"/>
              </a:ext>
            </a:extLst>
          </p:cNvPr>
          <p:cNvSpPr txBox="1"/>
          <p:nvPr/>
        </p:nvSpPr>
        <p:spPr>
          <a:xfrm>
            <a:off x="6219941" y="3482602"/>
            <a:ext cx="52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</a:rPr>
              <a:t>- Hãy bảo vệ sách!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1775E-9211-9A81-81B2-6BB35D23A707}"/>
              </a:ext>
            </a:extLst>
          </p:cNvPr>
          <p:cNvSpPr txBox="1"/>
          <p:nvPr/>
        </p:nvSpPr>
        <p:spPr>
          <a:xfrm>
            <a:off x="6219941" y="4068538"/>
            <a:ext cx="5219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</a:rPr>
              <a:t>- Cậu giữ sách cẩn thận, đừng để giun dế xuất hiện trong sách nhé!</a:t>
            </a:r>
          </a:p>
        </p:txBody>
      </p:sp>
    </p:spTree>
    <p:extLst>
      <p:ext uri="{BB962C8B-B14F-4D97-AF65-F5344CB8AC3E}">
        <p14:creationId xmlns:p14="http://schemas.microsoft.com/office/powerpoint/2010/main" val="33314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14" name="Google Shape;1014;p39"/>
          <p:cNvGrpSpPr/>
          <p:nvPr/>
        </p:nvGrpSpPr>
        <p:grpSpPr>
          <a:xfrm>
            <a:off x="-478831" y="-347655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876638" y="-159693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746670-B656-8224-FC0D-5DDF0C1E6987}"/>
              </a:ext>
            </a:extLst>
          </p:cNvPr>
          <p:cNvSpPr txBox="1"/>
          <p:nvPr/>
        </p:nvSpPr>
        <p:spPr>
          <a:xfrm>
            <a:off x="1642912" y="562534"/>
            <a:ext cx="904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3. Lựa chọn một trong hai đề sau: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7D397-4AC4-6942-C18C-BA3CD62F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888" y="4646866"/>
            <a:ext cx="1664212" cy="2118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D95BE-3564-C492-E2F3-E9C6160585BF}"/>
              </a:ext>
            </a:extLst>
          </p:cNvPr>
          <p:cNvSpPr txBox="1"/>
          <p:nvPr/>
        </p:nvSpPr>
        <p:spPr>
          <a:xfrm>
            <a:off x="1564545" y="1364973"/>
            <a:ext cx="9923148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3600"/>
              <a:t>Viết một đoạn văn tả một đồ dùng học tập.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3600"/>
              <a:t>Viết một đoạn văn nêu lí do em thích một nhân vật trong câu chuyện đã đọc hoặc đã nghe.</a:t>
            </a:r>
          </a:p>
        </p:txBody>
      </p:sp>
    </p:spTree>
    <p:extLst>
      <p:ext uri="{BB962C8B-B14F-4D97-AF65-F5344CB8AC3E}">
        <p14:creationId xmlns:p14="http://schemas.microsoft.com/office/powerpoint/2010/main" val="27766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1AACF5-57EA-F7F4-B577-831349C4D1BB}"/>
              </a:ext>
            </a:extLst>
          </p:cNvPr>
          <p:cNvSpPr txBox="1"/>
          <p:nvPr/>
        </p:nvSpPr>
        <p:spPr>
          <a:xfrm>
            <a:off x="2031352" y="2450511"/>
            <a:ext cx="8099134" cy="1443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781" b="1">
                <a:solidFill>
                  <a:schemeClr val="bg2">
                    <a:lumMod val="25000"/>
                  </a:schemeClr>
                </a:solidFill>
              </a:rPr>
              <a:t>DẶN DÒ</a:t>
            </a:r>
            <a:endParaRPr lang="vi-VN" sz="8781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A34C87-DEA1-FD50-1FA1-022C1460C8C4}"/>
              </a:ext>
            </a:extLst>
          </p:cNvPr>
          <p:cNvSpPr txBox="1"/>
          <p:nvPr/>
        </p:nvSpPr>
        <p:spPr>
          <a:xfrm>
            <a:off x="3676043" y="276422"/>
            <a:ext cx="4712217" cy="69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17">
                <a:solidFill>
                  <a:srgbClr val="0070C0"/>
                </a:solidFill>
              </a:rPr>
              <a:t>CHUẨN BỊ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DC4430-C204-EB9E-AB95-4244F22B43D0}"/>
              </a:ext>
            </a:extLst>
          </p:cNvPr>
          <p:cNvGrpSpPr/>
          <p:nvPr/>
        </p:nvGrpSpPr>
        <p:grpSpPr>
          <a:xfrm>
            <a:off x="7444145" y="1833234"/>
            <a:ext cx="2310932" cy="2569446"/>
            <a:chOff x="3709663" y="4021929"/>
            <a:chExt cx="2697848" cy="2999643"/>
          </a:xfrm>
        </p:grpSpPr>
        <p:pic>
          <p:nvPicPr>
            <p:cNvPr id="9" name="Picture 6" descr="Combo 50 cái Thước kẻ mica 30cm |">
              <a:extLst>
                <a:ext uri="{FF2B5EF4-FFF2-40B4-BE49-F238E27FC236}">
                  <a16:creationId xmlns:a16="http://schemas.microsoft.com/office/drawing/2014/main" id="{E93224C9-20FF-7F2A-1ABE-4B6122064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9269">
              <a:off x="3709663" y="4641512"/>
              <a:ext cx="2380059" cy="238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B2DDEB0-260A-04EA-809B-6A1257118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812">
              <a:off x="4710194" y="4021929"/>
              <a:ext cx="682112" cy="21315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91FF40-8928-E35C-4DA0-35357988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2241" y="4543865"/>
              <a:ext cx="2125270" cy="2125270"/>
            </a:xfrm>
            <a:prstGeom prst="rect">
              <a:avLst/>
            </a:prstGeom>
          </p:spPr>
        </p:pic>
      </p:grpSp>
      <p:pic>
        <p:nvPicPr>
          <p:cNvPr id="6" name="Picture 2" descr="Bút chì đen HB/SK-PCHB003 (12 cây/hộp) - BITEXSHOP">
            <a:extLst>
              <a:ext uri="{FF2B5EF4-FFF2-40B4-BE49-F238E27FC236}">
                <a16:creationId xmlns:a16="http://schemas.microsoft.com/office/drawing/2014/main" id="{38B5F008-2348-0173-E7CA-B6C80B46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3038" y="3506668"/>
            <a:ext cx="2660574" cy="20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iếng Việt 3 - Tập Một (Kết nối tri thức với cuộc sống)">
            <a:extLst>
              <a:ext uri="{FF2B5EF4-FFF2-40B4-BE49-F238E27FC236}">
                <a16:creationId xmlns:a16="http://schemas.microsoft.com/office/drawing/2014/main" id="{1C51C785-29F4-7204-793D-3F9F2467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21" y="1459275"/>
            <a:ext cx="3578693" cy="48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4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NAL_ĐỒNG HỒ ĐẾM NGƯỢC 30s FINAL">
            <a:hlinkClick r:id="" action="ppaction://media"/>
            <a:extLst>
              <a:ext uri="{FF2B5EF4-FFF2-40B4-BE49-F238E27FC236}">
                <a16:creationId xmlns:a16="http://schemas.microsoft.com/office/drawing/2014/main" id="{E8A43EF0-8A91-4898-E8D8-AF3801E45D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68" y="7592"/>
            <a:ext cx="12114318" cy="68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8"/>
          <p:cNvSpPr/>
          <p:nvPr/>
        </p:nvSpPr>
        <p:spPr>
          <a:xfrm>
            <a:off x="610261" y="1538721"/>
            <a:ext cx="10941316" cy="2860905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15" name="Google Shape;915;p38"/>
          <p:cNvGrpSpPr/>
          <p:nvPr/>
        </p:nvGrpSpPr>
        <p:grpSpPr>
          <a:xfrm flipH="1">
            <a:off x="10661184" y="2856434"/>
            <a:ext cx="1104060" cy="2495631"/>
            <a:chOff x="7912825" y="1180600"/>
            <a:chExt cx="1813632" cy="4099553"/>
          </a:xfrm>
        </p:grpSpPr>
        <p:sp>
          <p:nvSpPr>
            <p:cNvPr id="916" name="Google Shape;916;p38"/>
            <p:cNvSpPr/>
            <p:nvPr/>
          </p:nvSpPr>
          <p:spPr>
            <a:xfrm>
              <a:off x="7912825" y="1180600"/>
              <a:ext cx="1813632" cy="409955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8595740" y="1277014"/>
              <a:ext cx="457287" cy="92626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8762902" y="2119369"/>
              <a:ext cx="696447" cy="72946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7992692" y="1959635"/>
              <a:ext cx="603416" cy="69519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8099255" y="2598645"/>
              <a:ext cx="670634" cy="746383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8912046" y="2754850"/>
              <a:ext cx="565762" cy="79249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8348490" y="3467917"/>
              <a:ext cx="657249" cy="682327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9199082" y="3404891"/>
              <a:ext cx="430150" cy="80926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8159707" y="1571846"/>
              <a:ext cx="1454818" cy="36117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25" name="Google Shape;925;p38"/>
          <p:cNvGrpSpPr/>
          <p:nvPr/>
        </p:nvGrpSpPr>
        <p:grpSpPr>
          <a:xfrm rot="-371937">
            <a:off x="9599911" y="4288384"/>
            <a:ext cx="2827637" cy="2824671"/>
            <a:chOff x="7499850" y="1492575"/>
            <a:chExt cx="2666275" cy="2663478"/>
          </a:xfrm>
        </p:grpSpPr>
        <p:sp>
          <p:nvSpPr>
            <p:cNvPr id="926" name="Google Shape;926;p38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28" name="Google Shape;928;p38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929" name="Google Shape;929;p38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33" name="Google Shape;933;p38"/>
          <p:cNvGrpSpPr/>
          <p:nvPr/>
        </p:nvGrpSpPr>
        <p:grpSpPr>
          <a:xfrm rot="-7493092">
            <a:off x="8267697" y="-333265"/>
            <a:ext cx="1355587" cy="2118602"/>
            <a:chOff x="8477700" y="489350"/>
            <a:chExt cx="2528924" cy="3952371"/>
          </a:xfrm>
        </p:grpSpPr>
        <p:sp>
          <p:nvSpPr>
            <p:cNvPr id="934" name="Google Shape;934;p38"/>
            <p:cNvSpPr/>
            <p:nvPr/>
          </p:nvSpPr>
          <p:spPr>
            <a:xfrm>
              <a:off x="8477700" y="489350"/>
              <a:ext cx="2528924" cy="395237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35" name="Google Shape;935;p38"/>
            <p:cNvGrpSpPr/>
            <p:nvPr/>
          </p:nvGrpSpPr>
          <p:grpSpPr>
            <a:xfrm>
              <a:off x="8612482" y="623927"/>
              <a:ext cx="2250458" cy="3502897"/>
              <a:chOff x="8612482" y="623927"/>
              <a:chExt cx="2250458" cy="3502897"/>
            </a:xfrm>
          </p:grpSpPr>
          <p:sp>
            <p:nvSpPr>
              <p:cNvPr id="936" name="Google Shape;936;p38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940" name="Google Shape;940;p38"/>
            <p:cNvSpPr/>
            <p:nvPr/>
          </p:nvSpPr>
          <p:spPr>
            <a:xfrm>
              <a:off x="8990936" y="1088756"/>
              <a:ext cx="1881316" cy="3219105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41" name="Google Shape;941;p38"/>
          <p:cNvGrpSpPr/>
          <p:nvPr/>
        </p:nvGrpSpPr>
        <p:grpSpPr>
          <a:xfrm rot="4960257" flipH="1">
            <a:off x="-43903" y="3868299"/>
            <a:ext cx="1253991" cy="1688951"/>
            <a:chOff x="7659825" y="719561"/>
            <a:chExt cx="3076061" cy="4143027"/>
          </a:xfrm>
        </p:grpSpPr>
        <p:sp>
          <p:nvSpPr>
            <p:cNvPr id="942" name="Google Shape;942;p38"/>
            <p:cNvSpPr/>
            <p:nvPr/>
          </p:nvSpPr>
          <p:spPr>
            <a:xfrm>
              <a:off x="7659825" y="719561"/>
              <a:ext cx="3076061" cy="4143027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43" name="Google Shape;943;p38"/>
            <p:cNvGrpSpPr/>
            <p:nvPr/>
          </p:nvGrpSpPr>
          <p:grpSpPr>
            <a:xfrm>
              <a:off x="7788026" y="846127"/>
              <a:ext cx="2804944" cy="3890375"/>
              <a:chOff x="7788026" y="846127"/>
              <a:chExt cx="2804944" cy="3890375"/>
            </a:xfrm>
          </p:grpSpPr>
          <p:sp>
            <p:nvSpPr>
              <p:cNvPr id="944" name="Google Shape;944;p3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53" name="Google Shape;953;p38"/>
          <p:cNvGrpSpPr/>
          <p:nvPr/>
        </p:nvGrpSpPr>
        <p:grpSpPr>
          <a:xfrm rot="437489">
            <a:off x="3396745" y="5541334"/>
            <a:ext cx="1665305" cy="1663558"/>
            <a:chOff x="7499850" y="1492575"/>
            <a:chExt cx="2666275" cy="2663478"/>
          </a:xfrm>
        </p:grpSpPr>
        <p:sp>
          <p:nvSpPr>
            <p:cNvPr id="954" name="Google Shape;954;p38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56" name="Google Shape;956;p38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957" name="Google Shape;957;p38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40DDE6-668F-E04A-9A63-61BD4289E96C}"/>
              </a:ext>
            </a:extLst>
          </p:cNvPr>
          <p:cNvSpPr txBox="1"/>
          <p:nvPr/>
        </p:nvSpPr>
        <p:spPr>
          <a:xfrm>
            <a:off x="1364401" y="1759429"/>
            <a:ext cx="9468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ÔN TẬP VÀ ĐÁNH GIÁ </a:t>
            </a:r>
          </a:p>
          <a:p>
            <a:pPr algn="ctr"/>
            <a:r>
              <a:rPr lang="en-US" sz="4000" b="1">
                <a:solidFill>
                  <a:srgbClr val="0070C0"/>
                </a:solidFill>
              </a:rPr>
              <a:t>CUỐI HỌC KÌ 1</a:t>
            </a:r>
          </a:p>
          <a:p>
            <a:pPr algn="ctr"/>
            <a:r>
              <a:rPr lang="en-US" sz="4000" b="1">
                <a:solidFill>
                  <a:srgbClr val="7030A0"/>
                </a:solidFill>
              </a:rPr>
              <a:t>PHẦN 2 – ĐÁNH GIÁ CUỐI HỌC KÌ 1</a:t>
            </a:r>
          </a:p>
          <a:p>
            <a:pPr algn="ctr"/>
            <a:r>
              <a:rPr lang="en-US" sz="4000" b="1">
                <a:solidFill>
                  <a:srgbClr val="002060"/>
                </a:solidFill>
              </a:rPr>
              <a:t>TIẾT 6 –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39"/>
          <p:cNvGrpSpPr/>
          <p:nvPr/>
        </p:nvGrpSpPr>
        <p:grpSpPr>
          <a:xfrm>
            <a:off x="-406994" y="-340063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21E3BD-89DD-442F-8ACE-0529A746E992}"/>
              </a:ext>
            </a:extLst>
          </p:cNvPr>
          <p:cNvSpPr txBox="1"/>
          <p:nvPr/>
        </p:nvSpPr>
        <p:spPr>
          <a:xfrm>
            <a:off x="1800465" y="91452"/>
            <a:ext cx="821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1. Đọc thành tiếng và trả lời câu hỏi.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D4A8F-5A42-45BF-0A19-420AD17E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810" y="1119059"/>
            <a:ext cx="7874218" cy="614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DDABB-A340-7A53-B753-DAF5CD9E6CA1}"/>
              </a:ext>
            </a:extLst>
          </p:cNvPr>
          <p:cNvSpPr txBox="1"/>
          <p:nvPr/>
        </p:nvSpPr>
        <p:spPr>
          <a:xfrm>
            <a:off x="3378708" y="652248"/>
            <a:ext cx="461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BUỔI SÁNG QUÊ NỘI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67509" y="185507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81704" y="-419551"/>
            <a:ext cx="1622508" cy="1260705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10009456" y="-438800"/>
            <a:ext cx="1341010" cy="1299218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2F2C0-BA61-DB78-7587-2D39E8FADB62}"/>
              </a:ext>
            </a:extLst>
          </p:cNvPr>
          <p:cNvSpPr txBox="1"/>
          <p:nvPr/>
        </p:nvSpPr>
        <p:spPr>
          <a:xfrm>
            <a:off x="1193989" y="2614285"/>
            <a:ext cx="96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Hoa: thiếp trong sương.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B0EDB-6100-3545-C056-729CEAA2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75" y="1632535"/>
            <a:ext cx="9638568" cy="82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737245" y="813649"/>
            <a:ext cx="82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a. Tìm những từ ngữ trong bài thơ tả: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54014-59B9-0932-CED1-30999D9F26F9}"/>
              </a:ext>
            </a:extLst>
          </p:cNvPr>
          <p:cNvSpPr txBox="1"/>
          <p:nvPr/>
        </p:nvSpPr>
        <p:spPr>
          <a:xfrm>
            <a:off x="1193989" y="3330253"/>
            <a:ext cx="966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Gió: chạm khóm hoa nhài, mang hương đi khắp nơi.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CB88E-F265-0D7B-CDEF-D5424A67819F}"/>
              </a:ext>
            </a:extLst>
          </p:cNvPr>
          <p:cNvSpPr txBox="1"/>
          <p:nvPr/>
        </p:nvSpPr>
        <p:spPr>
          <a:xfrm>
            <a:off x="1193989" y="4479413"/>
            <a:ext cx="96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Núi đồi: ngủ trong mây.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A8BBC-B368-B814-EEEE-2913CF5E605F}"/>
              </a:ext>
            </a:extLst>
          </p:cNvPr>
          <p:cNvSpPr txBox="1"/>
          <p:nvPr/>
        </p:nvSpPr>
        <p:spPr>
          <a:xfrm>
            <a:off x="1193989" y="5207307"/>
            <a:ext cx="966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Mặt trời: như trái chin, treo lủng lẳng vòm cây.</a:t>
            </a:r>
          </a:p>
        </p:txBody>
      </p:sp>
    </p:spTree>
    <p:extLst>
      <p:ext uri="{BB962C8B-B14F-4D97-AF65-F5344CB8AC3E}">
        <p14:creationId xmlns:p14="http://schemas.microsoft.com/office/powerpoint/2010/main" val="41171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46798" y="-66350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2F2C0-BA61-DB78-7587-2D39E8FADB62}"/>
              </a:ext>
            </a:extLst>
          </p:cNvPr>
          <p:cNvSpPr txBox="1"/>
          <p:nvPr/>
        </p:nvSpPr>
        <p:spPr>
          <a:xfrm>
            <a:off x="1193989" y="2614285"/>
            <a:ext cx="96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Trâu: đội sương ra đồng sớm.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306795" y="735596"/>
            <a:ext cx="935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b. Những con vật đã làm gì trong buổi sáng ở quê nội của bạn nhỏ?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54014-59B9-0932-CED1-30999D9F26F9}"/>
              </a:ext>
            </a:extLst>
          </p:cNvPr>
          <p:cNvSpPr txBox="1"/>
          <p:nvPr/>
        </p:nvSpPr>
        <p:spPr>
          <a:xfrm>
            <a:off x="1193989" y="3330253"/>
            <a:ext cx="96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Gà con: kêu trong ổ, đánh thức mặt trời.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CB88E-F265-0D7B-CDEF-D5424A67819F}"/>
              </a:ext>
            </a:extLst>
          </p:cNvPr>
          <p:cNvSpPr txBox="1"/>
          <p:nvPr/>
        </p:nvSpPr>
        <p:spPr>
          <a:xfrm>
            <a:off x="1179197" y="4045295"/>
            <a:ext cx="96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- Chó mực: chạy trong sân phơi.</a:t>
            </a:r>
          </a:p>
        </p:txBody>
      </p:sp>
    </p:spTree>
    <p:extLst>
      <p:ext uri="{BB962C8B-B14F-4D97-AF65-F5344CB8AC3E}">
        <p14:creationId xmlns:p14="http://schemas.microsoft.com/office/powerpoint/2010/main" val="18821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39"/>
          <p:cNvGrpSpPr/>
          <p:nvPr/>
        </p:nvGrpSpPr>
        <p:grpSpPr>
          <a:xfrm>
            <a:off x="-352189" y="4879813"/>
            <a:ext cx="1515210" cy="1591646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46798" y="-66350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24" name="Google Shape;1024;p39"/>
          <p:cNvGrpSpPr/>
          <p:nvPr/>
        </p:nvGrpSpPr>
        <p:grpSpPr>
          <a:xfrm>
            <a:off x="11068852" y="5217967"/>
            <a:ext cx="1345842" cy="132469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0264623" y="5917575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350449" y="1157456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2F2C0-BA61-DB78-7587-2D39E8FADB62}"/>
              </a:ext>
            </a:extLst>
          </p:cNvPr>
          <p:cNvSpPr txBox="1"/>
          <p:nvPr/>
        </p:nvSpPr>
        <p:spPr>
          <a:xfrm>
            <a:off x="1193989" y="2398350"/>
            <a:ext cx="9666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7030A0"/>
                </a:solidFill>
              </a:rPr>
              <a:t>Bài thơ nói đến nội và những người ở cuối xóm. Nội đang nấu cơm, nấu cám. Những người ở cuối xóm đang thầm thì nói chuyện và gánh rau ra chợ.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50B3C-3522-35A0-2999-37BE90920A4E}"/>
              </a:ext>
            </a:extLst>
          </p:cNvPr>
          <p:cNvSpPr txBox="1"/>
          <p:nvPr/>
        </p:nvSpPr>
        <p:spPr>
          <a:xfrm>
            <a:off x="1306795" y="735596"/>
            <a:ext cx="935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c. Bài thơ nói đến những ai? Những người đó làm gì?</a:t>
            </a:r>
          </a:p>
        </p:txBody>
      </p:sp>
    </p:spTree>
    <p:extLst>
      <p:ext uri="{BB962C8B-B14F-4D97-AF65-F5344CB8AC3E}">
        <p14:creationId xmlns:p14="http://schemas.microsoft.com/office/powerpoint/2010/main" val="20683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39"/>
          <p:cNvGrpSpPr/>
          <p:nvPr/>
        </p:nvGrpSpPr>
        <p:grpSpPr>
          <a:xfrm>
            <a:off x="165865" y="6014262"/>
            <a:ext cx="1013332" cy="1067403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538745" y="-383466"/>
            <a:ext cx="1345842" cy="132469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11063867" y="6059589"/>
            <a:ext cx="1622573" cy="1260756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11537176" y="870455"/>
            <a:ext cx="1109010" cy="1166998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21E3BD-89DD-442F-8ACE-0529A746E992}"/>
              </a:ext>
            </a:extLst>
          </p:cNvPr>
          <p:cNvSpPr txBox="1"/>
          <p:nvPr/>
        </p:nvSpPr>
        <p:spPr>
          <a:xfrm>
            <a:off x="1347831" y="309013"/>
            <a:ext cx="821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2. Đọc – hiểu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3BDE5-0461-5D29-F05C-4C6F3CC916A5}"/>
              </a:ext>
            </a:extLst>
          </p:cNvPr>
          <p:cNvSpPr txBox="1"/>
          <p:nvPr/>
        </p:nvSpPr>
        <p:spPr>
          <a:xfrm>
            <a:off x="3085409" y="1000289"/>
            <a:ext cx="517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CHÚNG TỚ LÀM THỦ THƯ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BA9BC-5E3B-66FD-5868-FB3A46558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4382" y="1691565"/>
            <a:ext cx="6558409" cy="414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855730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 Leaves Stickers Lesson for Pre-K by Slidesgo">
  <a:themeElements>
    <a:clrScheme name="Simple Light">
      <a:dk1>
        <a:srgbClr val="3C3C3B"/>
      </a:dk1>
      <a:lt1>
        <a:srgbClr val="FDF2E2"/>
      </a:lt1>
      <a:dk2>
        <a:srgbClr val="FFCF18"/>
      </a:dk2>
      <a:lt2>
        <a:srgbClr val="52617F"/>
      </a:lt2>
      <a:accent1>
        <a:srgbClr val="986478"/>
      </a:accent1>
      <a:accent2>
        <a:srgbClr val="FFFFFF"/>
      </a:accent2>
      <a:accent3>
        <a:srgbClr val="FFBC9C"/>
      </a:accent3>
      <a:accent4>
        <a:srgbClr val="B0D6B1"/>
      </a:accent4>
      <a:accent5>
        <a:srgbClr val="FDE8CB"/>
      </a:accent5>
      <a:accent6>
        <a:srgbClr val="FF7577"/>
      </a:accent6>
      <a:hlink>
        <a:srgbClr val="5261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700</Words>
  <Application>Microsoft Office PowerPoint</Application>
  <PresentationFormat>Custom</PresentationFormat>
  <Paragraphs>63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Quicksand</vt:lpstr>
      <vt:lpstr>Bebas Neue</vt:lpstr>
      <vt:lpstr>Arial</vt:lpstr>
      <vt:lpstr>Annifont</vt:lpstr>
      <vt:lpstr>Short Stack</vt:lpstr>
      <vt:lpstr>Autumn Leaves Stickers Lesson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Leaves Stickers Lesson for Pre-K</dc:title>
  <dc:creator>PC</dc:creator>
  <cp:lastModifiedBy>Linh Phan Thi  (FE FSC DN)</cp:lastModifiedBy>
  <cp:revision>52</cp:revision>
  <dcterms:modified xsi:type="dcterms:W3CDTF">2022-12-03T18:51:41Z</dcterms:modified>
</cp:coreProperties>
</file>