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2" r:id="rId5"/>
    <p:sldId id="258" r:id="rId6"/>
    <p:sldId id="275" r:id="rId7"/>
    <p:sldId id="276" r:id="rId8"/>
    <p:sldId id="268" r:id="rId9"/>
    <p:sldId id="267" r:id="rId10"/>
    <p:sldId id="266" r:id="rId11"/>
    <p:sldId id="262" r:id="rId12"/>
    <p:sldId id="277" r:id="rId13"/>
    <p:sldId id="270" r:id="rId14"/>
    <p:sldId id="273" r:id="rId15"/>
    <p:sldId id="278" r:id="rId16"/>
    <p:sldId id="263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7EC3-7F1A-40BF-899A-71F19A8AAB9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30-AD2F-42AE-9A9E-F41D7C66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0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7EC3-7F1A-40BF-899A-71F19A8AAB9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30-AD2F-42AE-9A9E-F41D7C66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4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7EC3-7F1A-40BF-899A-71F19A8AAB9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30-AD2F-42AE-9A9E-F41D7C66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7EC3-7F1A-40BF-899A-71F19A8AAB9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30-AD2F-42AE-9A9E-F41D7C66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4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7EC3-7F1A-40BF-899A-71F19A8AAB9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30-AD2F-42AE-9A9E-F41D7C66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7EC3-7F1A-40BF-899A-71F19A8AAB9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30-AD2F-42AE-9A9E-F41D7C66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5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7EC3-7F1A-40BF-899A-71F19A8AAB9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30-AD2F-42AE-9A9E-F41D7C66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4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7EC3-7F1A-40BF-899A-71F19A8AAB9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30-AD2F-42AE-9A9E-F41D7C66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7EC3-7F1A-40BF-899A-71F19A8AAB9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30-AD2F-42AE-9A9E-F41D7C66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7EC3-7F1A-40BF-899A-71F19A8AAB9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30-AD2F-42AE-9A9E-F41D7C66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7EC3-7F1A-40BF-899A-71F19A8AAB9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2630-AD2F-42AE-9A9E-F41D7C66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2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7EC3-7F1A-40BF-899A-71F19A8AAB9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12630-AD2F-42AE-9A9E-F41D7C66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7" y="2948940"/>
            <a:ext cx="3286125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E196AE-90C8-4241-BAAB-B237F7B470F1}"/>
              </a:ext>
            </a:extLst>
          </p:cNvPr>
          <p:cNvGrpSpPr/>
          <p:nvPr/>
        </p:nvGrpSpPr>
        <p:grpSpPr>
          <a:xfrm>
            <a:off x="7204609" y="1764831"/>
            <a:ext cx="4920604" cy="3294851"/>
            <a:chOff x="7271396" y="3464736"/>
            <a:chExt cx="4920604" cy="3294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81B09B-D737-4324-9135-400C0090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6" name="Rectangle: Rounded Corners 52">
              <a:extLst>
                <a:ext uri="{FF2B5EF4-FFF2-40B4-BE49-F238E27FC236}">
                  <a16:creationId xmlns:a16="http://schemas.microsoft.com/office/drawing/2014/main" id="{67DD1829-AE48-4927-968C-9AB24569D5BA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53">
              <a:extLst>
                <a:ext uri="{FF2B5EF4-FFF2-40B4-BE49-F238E27FC236}">
                  <a16:creationId xmlns:a16="http://schemas.microsoft.com/office/drawing/2014/main" id="{EE19662C-766E-49F8-AB13-4FD26A80C751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9" name="组合 40">
            <a:extLst>
              <a:ext uri="{FF2B5EF4-FFF2-40B4-BE49-F238E27FC236}">
                <a16:creationId xmlns:a16="http://schemas.microsoft.com/office/drawing/2014/main" id="{57FD9B8B-1D6B-43BF-BDD7-37A2D00E6EB9}"/>
              </a:ext>
            </a:extLst>
          </p:cNvPr>
          <p:cNvGrpSpPr/>
          <p:nvPr/>
        </p:nvGrpSpPr>
        <p:grpSpPr>
          <a:xfrm rot="21020369">
            <a:off x="2417470" y="2275705"/>
            <a:ext cx="5166740" cy="2040231"/>
            <a:chOff x="2561601" y="3694377"/>
            <a:chExt cx="3629722" cy="884856"/>
          </a:xfrm>
        </p:grpSpPr>
        <p:sp>
          <p:nvSpPr>
            <p:cNvPr id="10" name="Freeform: Shape 35">
              <a:extLst>
                <a:ext uri="{FF2B5EF4-FFF2-40B4-BE49-F238E27FC236}">
                  <a16:creationId xmlns:a16="http://schemas.microsoft.com/office/drawing/2014/main" id="{805BC669-8951-427D-89CC-F86CF7882243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1" name="Rectangle 56">
              <a:extLst>
                <a:ext uri="{FF2B5EF4-FFF2-40B4-BE49-F238E27FC236}">
                  <a16:creationId xmlns:a16="http://schemas.microsoft.com/office/drawing/2014/main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黑体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黑体"/>
                <a:cs typeface="+mn-cs"/>
              </a:endParaRPr>
            </a:p>
          </p:txBody>
        </p:sp>
      </p:grpSp>
      <p:sp>
        <p:nvSpPr>
          <p:cNvPr id="12" name="Freeform: Shape 33">
            <a:extLst>
              <a:ext uri="{FF2B5EF4-FFF2-40B4-BE49-F238E27FC236}">
                <a16:creationId xmlns:a16="http://schemas.microsoft.com/office/drawing/2014/main" id="{D9B0F598-2BF0-4DBB-903B-9E3748136228}"/>
              </a:ext>
            </a:extLst>
          </p:cNvPr>
          <p:cNvSpPr/>
          <p:nvPr/>
        </p:nvSpPr>
        <p:spPr>
          <a:xfrm rot="38486">
            <a:off x="2405414" y="4664123"/>
            <a:ext cx="5190854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3E031C2D-0139-4711-86EF-0F9FEF78D0B3}"/>
              </a:ext>
            </a:extLst>
          </p:cNvPr>
          <p:cNvSpPr/>
          <p:nvPr/>
        </p:nvSpPr>
        <p:spPr>
          <a:xfrm>
            <a:off x="2450059" y="765200"/>
            <a:ext cx="5101564" cy="16018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" y="157258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67753A-B88A-4F10-8022-CBB6A7DAE4DA}"/>
              </a:ext>
            </a:extLst>
          </p:cNvPr>
          <p:cNvSpPr txBox="1"/>
          <p:nvPr/>
        </p:nvSpPr>
        <p:spPr>
          <a:xfrm>
            <a:off x="3312891" y="1141056"/>
            <a:ext cx="352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C7A375-BD3C-43F9-97A0-3D035AE291C9}"/>
              </a:ext>
            </a:extLst>
          </p:cNvPr>
          <p:cNvSpPr txBox="1"/>
          <p:nvPr/>
        </p:nvSpPr>
        <p:spPr>
          <a:xfrm>
            <a:off x="3316390" y="2935204"/>
            <a:ext cx="423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6">
            <a:extLst>
              <a:ext uri="{FF2B5EF4-FFF2-40B4-BE49-F238E27FC236}">
                <a16:creationId xmlns:a16="http://schemas.microsoft.com/office/drawing/2014/main" id="{4AD4F0D0-758D-48D9-A8C9-EAC77C33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260" y="711018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1" y="2451591"/>
            <a:ext cx="7368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85011" y="-112294"/>
            <a:ext cx="13202653" cy="806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3200" dirty="0" smtClean="0">
                <a:latin typeface="HP001 4 hàng" panose="020B0603050302020204" pitchFamily="34" charset="0"/>
              </a:rPr>
              <a:t>Ǯǯǯǯǯǯǯǯǯǯǯǯǯǯǯǯǯǯǯǯǯǯǯǯǯǯǯǯǯǯǯǯǯǯǯǯǯǯǯǯǯǯǯǯǯǯǯǯǯǯǯǯǯǯǯǯǯǯǯǯǯǯǯǯǯǯǯǯǯǯǯǯǯǯǯǯ</a:t>
            </a:r>
          </a:p>
          <a:p>
            <a:pPr algn="ctr">
              <a:lnSpc>
                <a:spcPct val="135000"/>
              </a:lnSpc>
            </a:pPr>
            <a:r>
              <a:rPr lang="en-US" sz="3200" dirty="0" err="1" smtClean="0">
                <a:latin typeface="HP001 4 hàng" panose="020B0603050302020204" pitchFamily="34" charset="0"/>
              </a:rPr>
              <a:t>ǯǯǯǯǯǯǯǯǯǯǯǯǯǯǯǯǯǯǯǯǯǯǯǯǯǯǯǯǯǯǯǯǯǯǯǯǯǯǯǯǯǯǯǯǯǯǯǯǯǯǯǯǯǯǯǯǯ</a:t>
            </a:r>
            <a:endParaRPr lang="en-US" sz="3200" dirty="0" smtClean="0"/>
          </a:p>
          <a:p>
            <a:pPr algn="ctr">
              <a:lnSpc>
                <a:spcPct val="135000"/>
              </a:lnSpc>
            </a:pPr>
            <a:r>
              <a:rPr lang="en-US" sz="3200" dirty="0" smtClean="0">
                <a:latin typeface="HP001 4 hàng" panose="020B0603050302020204" pitchFamily="34" charset="0"/>
              </a:rPr>
              <a:t>ǯǯǯǯǯǯǯǯǯǯǯǯǯǯǯǯǯǯǯǯǯǯǯǯǯǯǯǯǯǯǯǯǯǯǯǯǯǯǯǯǯǯǯǯǯǯǯǯǯǯǯǯǯǯǯǯǯǯǯǯǯǯǯǯǯǯǯǯǯǯǯǯǯǯǯǯ</a:t>
            </a:r>
            <a:endParaRPr lang="en-US" sz="3200" dirty="0"/>
          </a:p>
          <a:p>
            <a:pPr algn="ctr">
              <a:lnSpc>
                <a:spcPct val="135000"/>
              </a:lnSpc>
            </a:pP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131146-473E-42F9-803F-D58EDEF72E91}"/>
              </a:ext>
            </a:extLst>
          </p:cNvPr>
          <p:cNvSpPr/>
          <p:nvPr/>
        </p:nvSpPr>
        <p:spPr>
          <a:xfrm>
            <a:off x="623399" y="1562139"/>
            <a:ext cx="84667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C0099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4B30AF-62A9-41DB-9804-44A324E943FF}"/>
              </a:ext>
            </a:extLst>
          </p:cNvPr>
          <p:cNvSpPr/>
          <p:nvPr/>
        </p:nvSpPr>
        <p:spPr>
          <a:xfrm>
            <a:off x="623399" y="2216490"/>
            <a:ext cx="104382" cy="661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C00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0106" y="470868"/>
            <a:ext cx="7352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40" y="1051252"/>
            <a:ext cx="5563553" cy="3628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1452" y="2717075"/>
            <a:ext cx="2299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0B69DF7E-B4FE-4887-BD11-4DD3FE418B64}"/>
              </a:ext>
            </a:extLst>
          </p:cNvPr>
          <p:cNvSpPr/>
          <p:nvPr/>
        </p:nvSpPr>
        <p:spPr>
          <a:xfrm>
            <a:off x="6629782" y="866079"/>
            <a:ext cx="5007032" cy="21484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Em hãy tự đánh giá phần viết của mình và của bạn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D0BFC-319A-45B7-9F00-9F88DBC8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997" l="1220" r="99024">
                        <a14:foregroundMark x1="73171" y1="57143" x2="81707" y2="37093"/>
                        <a14:foregroundMark x1="81707" y1="37093" x2="72439" y2="22556"/>
                        <a14:foregroundMark x1="72439" y1="22556" x2="70732" y2="40602"/>
                        <a14:foregroundMark x1="70732" y1="40602" x2="76585" y2="56391"/>
                        <a14:foregroundMark x1="76585" y1="56391" x2="76585" y2="72932"/>
                        <a14:foregroundMark x1="79268" y1="21053" x2="95366" y2="34586"/>
                        <a14:foregroundMark x1="8780" y1="41855" x2="8780" y2="49624"/>
                        <a14:foregroundMark x1="6585" y1="84461" x2="37317" y2="92231"/>
                        <a14:foregroundMark x1="37317" y1="92231" x2="53902" y2="91228"/>
                        <a14:foregroundMark x1="53902" y1="91228" x2="54878" y2="91228"/>
                        <a14:foregroundMark x1="1220" y1="79699" x2="15610" y2="81454"/>
                        <a14:foregroundMark x1="3415" y1="79950" x2="7317" y2="94236"/>
                        <a14:foregroundMark x1="7317" y1="94236" x2="38537" y2="96241"/>
                        <a14:foregroundMark x1="2927" y1="81203" x2="3171" y2="94236"/>
                        <a14:foregroundMark x1="3171" y1="94236" x2="40000" y2="98246"/>
                        <a14:foregroundMark x1="40000" y1="98246" x2="72195" y2="96992"/>
                        <a14:foregroundMark x1="72195" y1="96992" x2="89024" y2="90727"/>
                        <a14:foregroundMark x1="89024" y1="90727" x2="90976" y2="85213"/>
                        <a14:foregroundMark x1="1707" y1="97494" x2="15366" y2="97243"/>
                        <a14:foregroundMark x1="15366" y1="97243" x2="19512" y2="97243"/>
                        <a14:foregroundMark x1="55610" y1="80451" x2="86829" y2="94737"/>
                        <a14:foregroundMark x1="37317" y1="89223" x2="62439" y2="88471"/>
                        <a14:foregroundMark x1="62439" y1="88471" x2="65610" y2="88471"/>
                        <a14:foregroundMark x1="61463" y1="69424" x2="83902" y2="79699"/>
                        <a14:foregroundMark x1="79268" y1="17544" x2="94878" y2="31579"/>
                        <a14:foregroundMark x1="57317" y1="41353" x2="64634" y2="30075"/>
                        <a14:foregroundMark x1="64634" y1="30075" x2="70976" y2="25063"/>
                        <a14:foregroundMark x1="98537" y1="80702" x2="93659" y2="98747"/>
                        <a14:foregroundMark x1="93659" y1="80451" x2="87805" y2="98246"/>
                        <a14:foregroundMark x1="98293" y1="93233" x2="99024" y2="9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9211" y="2087010"/>
            <a:ext cx="2721033" cy="244976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745783B2-81F9-469E-B07A-E3395153B9E3}"/>
              </a:ext>
            </a:extLst>
          </p:cNvPr>
          <p:cNvSpPr/>
          <p:nvPr/>
        </p:nvSpPr>
        <p:spPr>
          <a:xfrm>
            <a:off x="180742" y="1319447"/>
            <a:ext cx="6023728" cy="2724656"/>
          </a:xfrm>
          <a:prstGeom prst="roundRec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+mj-lt"/>
              </a:rPr>
              <a:t>Tiêu chí đánh giá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vi-VN" sz="2400" b="1" dirty="0">
                <a:solidFill>
                  <a:schemeClr val="tx1"/>
                </a:solidFill>
                <a:latin typeface="+mj-lt"/>
              </a:rPr>
              <a:t>Sai không quá 5 lỗi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+mj-lt"/>
              </a:rPr>
              <a:t>2. Chữ viết rõ ràng , sạch đẹp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+mj-lt"/>
              </a:rPr>
              <a:t>3. Trình bày đúng hình thức 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B7D425-5D3F-44F8-AAAA-7E4573FDD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3934054" y="1979048"/>
            <a:ext cx="661896" cy="52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BC7F85-9F7E-490F-A623-E1A80B7C1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596178" y="1951167"/>
            <a:ext cx="661896" cy="52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52B86F-8121-46B3-B74C-9F0AC886E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5231784" y="1979047"/>
            <a:ext cx="661896" cy="52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68F863-6A72-4691-9259-D435FEFFB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42694" y="2505269"/>
            <a:ext cx="661896" cy="52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ADF860-AFE1-4CD6-ACCE-C7D6A6554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71812" y="3114183"/>
            <a:ext cx="661896" cy="5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85011" y="-112294"/>
            <a:ext cx="13202653" cy="806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3200" dirty="0" smtClean="0">
                <a:latin typeface="HP001 4 hàng" panose="020B0603050302020204" pitchFamily="34" charset="0"/>
              </a:rPr>
              <a:t>Ǯǯǯǯǯǯǯǯǯǯǯǯǯǯǯǯǯǯǯǯǯǯǯǯǯǯǯǯǯǯǯǯǯǯǯǯǯǯǯǯǯǯǯǯǯǯǯǯǯǯǯǯǯǯǯǯǯǯǯǯǯǯǯǯǯǯǯǯǯǯǯǯǯǯǯǯ</a:t>
            </a:r>
          </a:p>
          <a:p>
            <a:pPr algn="ctr">
              <a:lnSpc>
                <a:spcPct val="135000"/>
              </a:lnSpc>
            </a:pPr>
            <a:r>
              <a:rPr lang="en-US" sz="3200" dirty="0" err="1" smtClean="0">
                <a:latin typeface="HP001 4 hàng" panose="020B0603050302020204" pitchFamily="34" charset="0"/>
              </a:rPr>
              <a:t>ǯǯǯǯǯǯǯǯǯǯǯǯǯǯǯǯǯǯǯǯǯǯǯǯǯǯǯǯǯǯǯǯǯǯǯǯǯǯǯǯǯǯǯǯǯǯǯǯǯǯǯǯǯǯǯǯǯ</a:t>
            </a:r>
            <a:endParaRPr lang="en-US" sz="3200" dirty="0" smtClean="0"/>
          </a:p>
          <a:p>
            <a:pPr algn="ctr">
              <a:lnSpc>
                <a:spcPct val="135000"/>
              </a:lnSpc>
            </a:pPr>
            <a:r>
              <a:rPr lang="en-US" sz="3200" dirty="0" smtClean="0">
                <a:latin typeface="HP001 4 hàng" panose="020B0603050302020204" pitchFamily="34" charset="0"/>
              </a:rPr>
              <a:t>ǯǯǯǯǯǯǯǯǯǯǯǯǯǯǯǯǯǯǯǯǯǯǯǯǯǯǯǯǯǯǯǯǯǯǯǯǯǯǯǯǯǯǯǯǯǯǯǯǯǯǯǯǯǯǯǯǯǯǯǯǯǯǯǯǯǯǯǯǯǯǯǯǯǯǯǯ</a:t>
            </a:r>
            <a:endParaRPr lang="en-US" sz="3200" dirty="0"/>
          </a:p>
          <a:p>
            <a:pPr algn="ctr">
              <a:lnSpc>
                <a:spcPct val="135000"/>
              </a:lnSpc>
            </a:pPr>
            <a:endParaRPr lang="en-US" sz="3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131146-473E-42F9-803F-D58EDEF72E91}"/>
              </a:ext>
            </a:extLst>
          </p:cNvPr>
          <p:cNvSpPr/>
          <p:nvPr/>
        </p:nvSpPr>
        <p:spPr>
          <a:xfrm>
            <a:off x="623399" y="1562139"/>
            <a:ext cx="84667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C0099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4B30AF-62A9-41DB-9804-44A324E943FF}"/>
              </a:ext>
            </a:extLst>
          </p:cNvPr>
          <p:cNvSpPr/>
          <p:nvPr/>
        </p:nvSpPr>
        <p:spPr>
          <a:xfrm>
            <a:off x="623399" y="2216490"/>
            <a:ext cx="104382" cy="661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C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F7B6C2-720D-49A7-B6A6-93F5B49AABF2}"/>
              </a:ext>
            </a:extLst>
          </p:cNvPr>
          <p:cNvSpPr txBox="1"/>
          <p:nvPr/>
        </p:nvSpPr>
        <p:spPr>
          <a:xfrm>
            <a:off x="623399" y="2051495"/>
            <a:ext cx="11568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HP001 4 hàng" panose="020B0603050302020204" pitchFamily="34" charset="0"/>
              </a:rPr>
              <a:t>Cái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đồng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hồ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báo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phút</a:t>
            </a:r>
            <a:r>
              <a:rPr lang="en-US" sz="3000" b="1" dirty="0">
                <a:latin typeface="HP001 4 hàng" panose="020B0603050302020204" pitchFamily="34" charset="0"/>
              </a:rPr>
              <a:t>, </a:t>
            </a:r>
            <a:r>
              <a:rPr lang="en-US" sz="3000" b="1" dirty="0" err="1">
                <a:latin typeface="HP001 4 hàng" panose="020B0603050302020204" pitchFamily="34" charset="0"/>
              </a:rPr>
              <a:t>báo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giờ</a:t>
            </a:r>
            <a:r>
              <a:rPr lang="en-US" sz="3000" b="1" dirty="0">
                <a:latin typeface="HP001 4 hàng" panose="020B0603050302020204" pitchFamily="34" charset="0"/>
              </a:rPr>
              <a:t>. Con </a:t>
            </a:r>
            <a:r>
              <a:rPr lang="en-US" sz="3000" b="1" dirty="0" err="1">
                <a:latin typeface="HP001 4 hàng" panose="020B0603050302020204" pitchFamily="34" charset="0"/>
              </a:rPr>
              <a:t>gà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trống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gáy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vang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báo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trời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sắp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F7B6C2-720D-49A7-B6A6-93F5B49AABF2}"/>
              </a:ext>
            </a:extLst>
          </p:cNvPr>
          <p:cNvSpPr txBox="1"/>
          <p:nvPr/>
        </p:nvSpPr>
        <p:spPr>
          <a:xfrm>
            <a:off x="613542" y="1400028"/>
            <a:ext cx="790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HP001 4 hàng" panose="020B0603050302020204" pitchFamily="34" charset="0"/>
              </a:rPr>
              <a:t>Quanh</a:t>
            </a:r>
            <a:r>
              <a:rPr lang="en-US" sz="3000" b="1" dirty="0" smtClean="0">
                <a:latin typeface="HP001 4 hàng" panose="020B0603050302020204" pitchFamily="34" charset="0"/>
              </a:rPr>
              <a:t> ta, </a:t>
            </a:r>
            <a:r>
              <a:rPr lang="vi-VN" sz="3000" b="1" dirty="0">
                <a:latin typeface="HP001 4 hàng" panose="020B0603050302020204" pitchFamily="34" charset="0"/>
              </a:rPr>
              <a:t>mọi vật, mọi người đều làm việc.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2716025"/>
            <a:ext cx="125011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HP001 4 hàng" panose="020B0603050302020204" pitchFamily="34" charset="0"/>
              </a:rPr>
              <a:t>sáng</a:t>
            </a:r>
            <a:r>
              <a:rPr lang="en-US" sz="3000" b="1" dirty="0" smtClean="0">
                <a:latin typeface="HP001 4 hàng" panose="020B0603050302020204" pitchFamily="34" charset="0"/>
              </a:rPr>
              <a:t>. Con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tu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hú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gọi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mùa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vải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chín</a:t>
            </a:r>
            <a:r>
              <a:rPr lang="en-US" sz="3000" b="1" dirty="0" smtClean="0">
                <a:latin typeface="HP001 4 hàng" panose="020B0603050302020204" pitchFamily="34" charset="0"/>
              </a:rPr>
              <a:t>.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Cành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đào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pt-BR" sz="3000" b="1" dirty="0" smtClean="0">
                <a:latin typeface="HP001 4 hàng" panose="020B0603050302020204" pitchFamily="34" charset="0"/>
              </a:rPr>
              <a:t>nở hoa cho sắc xuân thêm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3354429"/>
            <a:ext cx="71671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000" b="1" dirty="0">
                <a:latin typeface="HP001 4 hàng" panose="020B0603050302020204" pitchFamily="34" charset="0"/>
              </a:rPr>
              <a:t>rực rỡ, ngày xuân thêm tưng bừng.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40106" y="470868"/>
            <a:ext cx="7352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8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9DB87B8-DD39-4625-A536-1258A30E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41073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8C3287-D758-4B0D-BCC4-51C1CE388BBC}"/>
              </a:ext>
            </a:extLst>
          </p:cNvPr>
          <p:cNvSpPr txBox="1"/>
          <p:nvPr/>
        </p:nvSpPr>
        <p:spPr>
          <a:xfrm>
            <a:off x="3429000" y="334191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552800-B34E-4BBA-A02E-164C52D931D9}"/>
              </a:ext>
            </a:extLst>
          </p:cNvPr>
          <p:cNvSpPr txBox="1"/>
          <p:nvPr/>
        </p:nvSpPr>
        <p:spPr>
          <a:xfrm>
            <a:off x="342899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507B94-214E-450E-825E-070A7980F144}"/>
              </a:ext>
            </a:extLst>
          </p:cNvPr>
          <p:cNvSpPr txBox="1"/>
          <p:nvPr/>
        </p:nvSpPr>
        <p:spPr>
          <a:xfrm>
            <a:off x="3428998" y="4896268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9FDDB3-0AC5-4F79-B3EB-B78F3902A574}"/>
              </a:ext>
            </a:extLst>
          </p:cNvPr>
          <p:cNvSpPr txBox="1"/>
          <p:nvPr/>
        </p:nvSpPr>
        <p:spPr>
          <a:xfrm>
            <a:off x="8556170" y="334191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0AFDDF-F776-479C-9A90-A3E4B6627F29}"/>
              </a:ext>
            </a:extLst>
          </p:cNvPr>
          <p:cNvSpPr txBox="1"/>
          <p:nvPr/>
        </p:nvSpPr>
        <p:spPr>
          <a:xfrm>
            <a:off x="855616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44BE18-2D19-4B90-AD2F-5D53AE4C83E9}"/>
              </a:ext>
            </a:extLst>
          </p:cNvPr>
          <p:cNvSpPr txBox="1"/>
          <p:nvPr/>
        </p:nvSpPr>
        <p:spPr>
          <a:xfrm>
            <a:off x="8556168" y="490476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  <p:sp>
        <p:nvSpPr>
          <p:cNvPr id="26" name="Rectangle: Rounded Corners 12">
            <a:extLst>
              <a:ext uri="{FF2B5EF4-FFF2-40B4-BE49-F238E27FC236}">
                <a16:creationId xmlns:a16="http://schemas.microsoft.com/office/drawing/2014/main" id="{234D2452-A620-4B7E-AB79-6C0288814FAE}"/>
              </a:ext>
            </a:extLst>
          </p:cNvPr>
          <p:cNvSpPr/>
          <p:nvPr/>
        </p:nvSpPr>
        <p:spPr>
          <a:xfrm>
            <a:off x="4622105" y="237995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A group of books&#10;&#10;Description automatically generated with low confidence">
            <a:extLst>
              <a:ext uri="{FF2B5EF4-FFF2-40B4-BE49-F238E27FC236}">
                <a16:creationId xmlns:a16="http://schemas.microsoft.com/office/drawing/2014/main" id="{32C6C232-F879-4D58-B0B4-B2EFF382E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24" y="250019"/>
            <a:ext cx="10905066" cy="3733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54A1CA-B614-444D-930B-DA7399FF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3" y="4338560"/>
            <a:ext cx="2002693" cy="2084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4621F1-8106-4D8C-9792-6060D54C8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162" y="4240680"/>
            <a:ext cx="2095500" cy="2221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533BDC-FB9D-43B7-8514-703BF88F2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673" y="4336670"/>
            <a:ext cx="1949160" cy="20294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47C754-FDF2-44A9-AC1A-9BB0FFBAC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518" y="4484308"/>
            <a:ext cx="1918347" cy="1965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E5DA10-BA67-448E-8CB0-164F66464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6689" y="4269996"/>
            <a:ext cx="1949160" cy="21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"/>
          <p:cNvSpPr/>
          <p:nvPr/>
        </p:nvSpPr>
        <p:spPr>
          <a:xfrm>
            <a:off x="2798283" y="2085350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96085" y="1402491"/>
            <a:ext cx="2263295" cy="3827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85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2696" y="753628"/>
            <a:ext cx="769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17 </a:t>
            </a:r>
            <a:r>
              <a:rPr lang="en-US" sz="32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9 </a:t>
            </a:r>
            <a:r>
              <a:rPr lang="en-US" sz="32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2021</a:t>
            </a:r>
            <a:endParaRPr lang="en-US" sz="3200" b="1" dirty="0" smtClean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22210" y="1416709"/>
            <a:ext cx="6754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Chính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tả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Nghe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thật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vui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5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8598"/>
            <a:ext cx="9144000" cy="7150712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143949"/>
            <a:ext cx="7942501" cy="398145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629600"/>
            <a:ext cx="1911029" cy="2062609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540138"/>
            <a:ext cx="1482494" cy="1830855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3850002"/>
            <a:ext cx="6151721" cy="1510665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7886001" y="2552339"/>
            <a:ext cx="1267341" cy="865607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3432167" y="2232608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62968" y="610120"/>
            <a:ext cx="793131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Những con vật nào được nói đến trong bài?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794B41-C36C-4B8B-AF1A-7398A70A2E57}"/>
              </a:ext>
            </a:extLst>
          </p:cNvPr>
          <p:cNvSpPr txBox="1"/>
          <p:nvPr/>
        </p:nvSpPr>
        <p:spPr>
          <a:xfrm>
            <a:off x="1362968" y="1357847"/>
            <a:ext cx="7256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Những con vật được nói đến là: gà trống, con tu hú, chim bắt sâu, chim cú mèo.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83EC-9CB0-422C-AEC2-DE8E935DA67B}"/>
              </a:ext>
            </a:extLst>
          </p:cNvPr>
          <p:cNvSpPr txBox="1"/>
          <p:nvPr/>
        </p:nvSpPr>
        <p:spPr>
          <a:xfrm>
            <a:off x="1256513" y="3000228"/>
            <a:ext cx="9516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</a:t>
            </a:r>
            <a:r>
              <a:rPr lang="vi-VN" sz="2800" b="1" kern="0" dirty="0" smtClean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em, mọi người, mọi vật làm việc như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0B780-CE53-46BA-ACF6-ED45B69CD4FE}"/>
              </a:ext>
            </a:extLst>
          </p:cNvPr>
          <p:cNvSpPr txBox="1"/>
          <p:nvPr/>
        </p:nvSpPr>
        <p:spPr>
          <a:xfrm>
            <a:off x="1154715" y="3908113"/>
            <a:ext cx="9252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Mọi người, mọi vật làm việc luôn luôn bận rộn nhưng lúc nào cũng vui.</a:t>
            </a:r>
          </a:p>
        </p:txBody>
      </p:sp>
    </p:spTree>
    <p:extLst>
      <p:ext uri="{BB962C8B-B14F-4D97-AF65-F5344CB8AC3E}">
        <p14:creationId xmlns:p14="http://schemas.microsoft.com/office/powerpoint/2010/main" val="15985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23" y="1038189"/>
            <a:ext cx="5563553" cy="3628073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173843" y="1908088"/>
            <a:ext cx="2983258" cy="24709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7227" y="25609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Quanh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ta,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Con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gà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trống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gáy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vang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Con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hú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gọi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chín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Cành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đào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nở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sắc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xuân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rực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rỡ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xuân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tưng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bừng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945005" y="498785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61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3692" y="757645"/>
            <a:ext cx="120700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Nghe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–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việc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vui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  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Q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uanh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ta,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mọi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vật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mọi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người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đều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việc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  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đồng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hồ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báo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phút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báo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giờ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on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gà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trống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gáy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vang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báo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trời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sắp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sáng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on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tu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hú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gọi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mùa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vải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chín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ành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đào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nở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hoa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sắc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xuân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thêm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rực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rỡ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xuân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thêm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tưng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bừng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294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việc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iệc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sắp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sáng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1859E0-9F52-467E-8D91-FA8043A1ED8F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sắp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sáng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sắc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xuân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E48874-8B3F-4B4F-AF86-1F8CFFE909C0}"/>
              </a:ext>
            </a:extLst>
          </p:cNvPr>
          <p:cNvSpPr txBox="1"/>
          <p:nvPr/>
        </p:nvSpPr>
        <p:spPr>
          <a:xfrm>
            <a:off x="4954905" y="3643043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ắc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uân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5" y="4462878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rực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rỡ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D4C150-7456-4B56-AE87-7E19EBC4C393}"/>
              </a:ext>
            </a:extLst>
          </p:cNvPr>
          <p:cNvSpPr txBox="1"/>
          <p:nvPr/>
        </p:nvSpPr>
        <p:spPr>
          <a:xfrm>
            <a:off x="4954905" y="4462878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r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ực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r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ỡ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85011" y="-112294"/>
            <a:ext cx="13202653" cy="806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3200" dirty="0" smtClean="0">
                <a:latin typeface="HP001 4 hàng" panose="020B0603050302020204" pitchFamily="34" charset="0"/>
              </a:rPr>
              <a:t>Ǯǯǯǯǯǯǯǯǯǯǯǯǯǯǯǯǯǯǯǯǯǯǯǯǯǯǯǯǯǯǯǯǯǯǯǯǯǯǯǯǯǯǯǯǯǯǯǯǯǯǯǯǯǯǯǯǯǯǯǯǯǯǯǯǯǯǯǯǯǯǯǯǯǯǯǯ</a:t>
            </a:r>
          </a:p>
          <a:p>
            <a:pPr algn="ctr">
              <a:lnSpc>
                <a:spcPct val="135000"/>
              </a:lnSpc>
            </a:pPr>
            <a:r>
              <a:rPr lang="en-US" sz="3200" dirty="0" err="1" smtClean="0">
                <a:latin typeface="HP001 4 hàng" panose="020B0603050302020204" pitchFamily="34" charset="0"/>
              </a:rPr>
              <a:t>ǯǯǯǯǯǯǯǯǯǯǯǯǯǯǯǯǯǯǯǯǯǯǯǯǯǯǯǯǯǯǯǯǯǯǯǯǯǯǯǯǯǯǯǯǯǯǯǯǯǯǯǯǯǯǯǯǯ</a:t>
            </a:r>
            <a:endParaRPr lang="en-US" sz="3200" dirty="0" smtClean="0"/>
          </a:p>
          <a:p>
            <a:pPr algn="ctr">
              <a:lnSpc>
                <a:spcPct val="135000"/>
              </a:lnSpc>
            </a:pPr>
            <a:r>
              <a:rPr lang="en-US" sz="3200" dirty="0" smtClean="0">
                <a:latin typeface="HP001 4 hàng" panose="020B0603050302020204" pitchFamily="34" charset="0"/>
              </a:rPr>
              <a:t>ǯǯǯǯǯǯǯǯǯǯǯǯǯǯǯǯǯǯǯǯǯǯǯǯǯǯǯǯǯǯǯǯǯǯǯǯǯǯǯǯǯǯǯǯǯǯǯǯǯǯǯǯǯǯǯǯǯǯǯǯǯǯǯǯǯǯǯǯǯǯǯǯǯǯǯǯ</a:t>
            </a:r>
            <a:endParaRPr lang="en-US" sz="3200" dirty="0"/>
          </a:p>
          <a:p>
            <a:pPr algn="ctr">
              <a:lnSpc>
                <a:spcPct val="135000"/>
              </a:lnSpc>
            </a:pPr>
            <a:endParaRPr lang="en-US" sz="3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131146-473E-42F9-803F-D58EDEF72E91}"/>
              </a:ext>
            </a:extLst>
          </p:cNvPr>
          <p:cNvSpPr/>
          <p:nvPr/>
        </p:nvSpPr>
        <p:spPr>
          <a:xfrm>
            <a:off x="623399" y="1562139"/>
            <a:ext cx="84667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C0099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4B30AF-62A9-41DB-9804-44A324E943FF}"/>
              </a:ext>
            </a:extLst>
          </p:cNvPr>
          <p:cNvSpPr/>
          <p:nvPr/>
        </p:nvSpPr>
        <p:spPr>
          <a:xfrm>
            <a:off x="623399" y="2216490"/>
            <a:ext cx="104382" cy="661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C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F7B6C2-720D-49A7-B6A6-93F5B49AABF2}"/>
              </a:ext>
            </a:extLst>
          </p:cNvPr>
          <p:cNvSpPr txBox="1"/>
          <p:nvPr/>
        </p:nvSpPr>
        <p:spPr>
          <a:xfrm>
            <a:off x="623399" y="2051495"/>
            <a:ext cx="11568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HP001 4 hàng" panose="020B0603050302020204" pitchFamily="34" charset="0"/>
              </a:rPr>
              <a:t>Cái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đồng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hồ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báo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phút</a:t>
            </a:r>
            <a:r>
              <a:rPr lang="en-US" sz="3000" b="1" dirty="0">
                <a:latin typeface="HP001 4 hàng" panose="020B0603050302020204" pitchFamily="34" charset="0"/>
              </a:rPr>
              <a:t>, </a:t>
            </a:r>
            <a:r>
              <a:rPr lang="en-US" sz="3000" b="1" dirty="0" err="1">
                <a:latin typeface="HP001 4 hàng" panose="020B0603050302020204" pitchFamily="34" charset="0"/>
              </a:rPr>
              <a:t>báo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giờ</a:t>
            </a:r>
            <a:r>
              <a:rPr lang="en-US" sz="3000" b="1" dirty="0">
                <a:latin typeface="HP001 4 hàng" panose="020B0603050302020204" pitchFamily="34" charset="0"/>
              </a:rPr>
              <a:t>. Con </a:t>
            </a:r>
            <a:r>
              <a:rPr lang="en-US" sz="3000" b="1" dirty="0" err="1">
                <a:latin typeface="HP001 4 hàng" panose="020B0603050302020204" pitchFamily="34" charset="0"/>
              </a:rPr>
              <a:t>gà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trống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gáy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vang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báo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trời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sắp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F7B6C2-720D-49A7-B6A6-93F5B49AABF2}"/>
              </a:ext>
            </a:extLst>
          </p:cNvPr>
          <p:cNvSpPr txBox="1"/>
          <p:nvPr/>
        </p:nvSpPr>
        <p:spPr>
          <a:xfrm>
            <a:off x="613542" y="1400028"/>
            <a:ext cx="790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HP001 4 hàng" panose="020B0603050302020204" pitchFamily="34" charset="0"/>
              </a:rPr>
              <a:t>Quanh</a:t>
            </a:r>
            <a:r>
              <a:rPr lang="en-US" sz="3000" b="1" dirty="0" smtClean="0">
                <a:latin typeface="HP001 4 hàng" panose="020B0603050302020204" pitchFamily="34" charset="0"/>
              </a:rPr>
              <a:t> ta, </a:t>
            </a:r>
            <a:r>
              <a:rPr lang="vi-VN" sz="3000" b="1" dirty="0">
                <a:latin typeface="HP001 4 hàng" panose="020B0603050302020204" pitchFamily="34" charset="0"/>
              </a:rPr>
              <a:t>mọi vật, mọi người đều làm việc.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2716025"/>
            <a:ext cx="125011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HP001 4 hàng" panose="020B0603050302020204" pitchFamily="34" charset="0"/>
              </a:rPr>
              <a:t>sáng</a:t>
            </a:r>
            <a:r>
              <a:rPr lang="en-US" sz="3000" b="1" dirty="0" smtClean="0">
                <a:latin typeface="HP001 4 hàng" panose="020B0603050302020204" pitchFamily="34" charset="0"/>
              </a:rPr>
              <a:t>. Con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tu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hú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gọi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mùa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vải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chín</a:t>
            </a:r>
            <a:r>
              <a:rPr lang="en-US" sz="3000" b="1" dirty="0" smtClean="0">
                <a:latin typeface="HP001 4 hàng" panose="020B0603050302020204" pitchFamily="34" charset="0"/>
              </a:rPr>
              <a:t>.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Cành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đào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pt-BR" sz="3000" b="1" dirty="0" smtClean="0">
                <a:latin typeface="HP001 4 hàng" panose="020B0603050302020204" pitchFamily="34" charset="0"/>
              </a:rPr>
              <a:t>nở hoa cho sắc xuân thêm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3354429"/>
            <a:ext cx="71671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000" b="1" dirty="0">
                <a:latin typeface="HP001 4 hàng" panose="020B0603050302020204" pitchFamily="34" charset="0"/>
              </a:rPr>
              <a:t>rực rỡ, ngày xuân thêm tưng bừng.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40106" y="470868"/>
            <a:ext cx="7352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518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Microsoft YaHei</vt:lpstr>
      <vt:lpstr>Arial</vt:lpstr>
      <vt:lpstr>Arial Unicode MS</vt:lpstr>
      <vt:lpstr>Arial-Rounded</vt:lpstr>
      <vt:lpstr>Arial-SGK-TV</vt:lpstr>
      <vt:lpstr>Calibri</vt:lpstr>
      <vt:lpstr>Calibri Light</vt:lpstr>
      <vt:lpstr>等线</vt:lpstr>
      <vt:lpstr>HP001 4 hàng</vt:lpstr>
      <vt:lpstr>HP001 5 hàng</vt:lpstr>
      <vt:lpstr>黑体</vt:lpstr>
      <vt:lpstr>Times New Roman</vt:lpstr>
      <vt:lpstr>Wingdings</vt:lpstr>
      <vt:lpstr>华康海报体W12(P)</vt:lpstr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2021-08-31T05:57:11Z</dcterms:created>
  <dcterms:modified xsi:type="dcterms:W3CDTF">2021-09-12T07:53:32Z</dcterms:modified>
</cp:coreProperties>
</file>