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26"/>
  </p:notesMasterIdLst>
  <p:sldIdLst>
    <p:sldId id="519" r:id="rId3"/>
    <p:sldId id="265" r:id="rId4"/>
    <p:sldId id="260" r:id="rId5"/>
    <p:sldId id="292" r:id="rId6"/>
    <p:sldId id="522" r:id="rId7"/>
    <p:sldId id="285" r:id="rId8"/>
    <p:sldId id="289" r:id="rId9"/>
    <p:sldId id="294" r:id="rId10"/>
    <p:sldId id="326" r:id="rId11"/>
    <p:sldId id="296" r:id="rId12"/>
    <p:sldId id="300" r:id="rId13"/>
    <p:sldId id="301" r:id="rId14"/>
    <p:sldId id="302" r:id="rId15"/>
    <p:sldId id="520" r:id="rId16"/>
    <p:sldId id="327" r:id="rId17"/>
    <p:sldId id="485" r:id="rId18"/>
    <p:sldId id="486" r:id="rId19"/>
    <p:sldId id="328" r:id="rId20"/>
    <p:sldId id="521" r:id="rId21"/>
    <p:sldId id="483" r:id="rId22"/>
    <p:sldId id="267" r:id="rId23"/>
    <p:sldId id="523" r:id="rId24"/>
    <p:sldId id="4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bởi</a:t>
            </a:r>
            <a:r>
              <a:rPr lang="en-US" dirty="0" smtClean="0">
                <a:sym typeface="+mn-ea"/>
              </a:rPr>
              <a:t>:</a:t>
            </a:r>
            <a:r>
              <a:rPr lang="en-US" baseline="0" dirty="0" smtClean="0">
                <a:sym typeface="+mn-ea"/>
              </a:rPr>
              <a:t> </a:t>
            </a:r>
            <a:r>
              <a:rPr lang="en-US" baseline="0" dirty="0" err="1" smtClean="0">
                <a:sym typeface="+mn-ea"/>
              </a:rPr>
              <a:t>Nguyễn</a:t>
            </a:r>
            <a:r>
              <a:rPr lang="en-US" baseline="0" dirty="0" smtClean="0">
                <a:sym typeface="+mn-ea"/>
              </a:rPr>
              <a:t> </a:t>
            </a:r>
            <a:r>
              <a:rPr lang="en-US" baseline="0" dirty="0" err="1" smtClean="0">
                <a:sym typeface="+mn-ea"/>
              </a:rPr>
              <a:t>Ngọc</a:t>
            </a:r>
            <a:r>
              <a:rPr lang="en-US" baseline="0" dirty="0" smtClean="0">
                <a:sym typeface="+mn-ea"/>
              </a:rPr>
              <a:t> </a:t>
            </a:r>
            <a:r>
              <a:rPr lang="en-US" baseline="0" dirty="0" err="1" smtClean="0">
                <a:sym typeface="+mn-ea"/>
              </a:rPr>
              <a:t>Thị</a:t>
            </a:r>
            <a:r>
              <a:rPr lang="en-US" baseline="0" dirty="0" smtClean="0">
                <a:sym typeface="+mn-ea"/>
              </a:rPr>
              <a:t> </a:t>
            </a:r>
            <a:r>
              <a:rPr lang="en-US" baseline="0" dirty="0" err="1" smtClean="0">
                <a:sym typeface="+mn-ea"/>
              </a:rPr>
              <a:t>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360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FB:</a:t>
            </a:r>
            <a:r>
              <a:rPr lang="en-US" baseline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aseline="0" dirty="0" err="1" smtClean="0">
                <a:solidFill>
                  <a:schemeClr val="accent5">
                    <a:lumMod val="50000"/>
                  </a:schemeClr>
                </a:solidFill>
              </a:rPr>
              <a:t>Nguyễn</a:t>
            </a:r>
            <a:r>
              <a:rPr lang="en-US" baseline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aseline="0" dirty="0" err="1" smtClean="0">
                <a:solidFill>
                  <a:schemeClr val="accent5">
                    <a:lumMod val="50000"/>
                  </a:schemeClr>
                </a:solidFill>
              </a:rPr>
              <a:t>Ngọc</a:t>
            </a:r>
            <a:r>
              <a:rPr lang="en-US" baseline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aseline="0" dirty="0" err="1" smtClean="0">
                <a:solidFill>
                  <a:schemeClr val="accent5">
                    <a:lumMod val="50000"/>
                  </a:schemeClr>
                </a:solidFill>
              </a:rPr>
              <a:t>Thị</a:t>
            </a:r>
            <a:r>
              <a:rPr lang="en-US" baseline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aseline="0" dirty="0" err="1" smtClean="0">
                <a:solidFill>
                  <a:schemeClr val="accent5">
                    <a:lumMod val="50000"/>
                  </a:schemeClr>
                </a:solidFill>
              </a:rPr>
              <a:t>Anh</a:t>
            </a:r>
            <a:endParaRPr lang="en-US" baseline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4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3565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1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/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3" r:id="rId21"/>
    <p:sldLayoutId id="2147483684" r:id="rId22"/>
    <p:sldLayoutId id="2147483699" r:id="rId23"/>
    <p:sldLayoutId id="2147483702" r:id="rId24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microsoft.com/office/2007/relationships/hdphoto" Target="../media/hdphoto5.wdp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m4a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0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0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NIỀM VUI CỦA BI VÀ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5" name="Picture 44" descr="A child and a child running in front of a rainbow&#10;&#10;Description automatically generated with low confidence">
            <a:extLst>
              <a:ext uri="{FF2B5EF4-FFF2-40B4-BE49-F238E27FC236}">
                <a16:creationId xmlns:a16="http://schemas.microsoft.com/office/drawing/2014/main" id="{552932AB-8441-41C5-A8A9-198504550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839" y="1103122"/>
            <a:ext cx="6713033" cy="6053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5707357" y="1925399"/>
            <a:ext cx="588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Google Shape;928;p37">
            <a:extLst>
              <a:ext uri="{FF2B5EF4-FFF2-40B4-BE49-F238E27FC236}">
                <a16:creationId xmlns:a16="http://schemas.microsoft.com/office/drawing/2014/main" id="{FC6C6026-6A40-4940-88A0-9E2C135C9153}"/>
              </a:ext>
            </a:extLst>
          </p:cNvPr>
          <p:cNvSpPr txBox="1"/>
          <p:nvPr/>
        </p:nvSpPr>
        <p:spPr>
          <a:xfrm>
            <a:off x="5707357" y="3081789"/>
            <a:ext cx="6159151" cy="6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2. Đoán xem hai bạn nhỏ nói gì với nhau?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87259" y="43426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563793" y="1711781"/>
            <a:ext cx="5383849" cy="1538675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1235686" y="1955641"/>
            <a:ext cx="5040886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bảy hũ vàng, hai anh em đã làm gì?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72268" y="-34193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553" y="1907124"/>
            <a:ext cx="1235133" cy="1206833"/>
            <a:chOff x="-322257" y="1427712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-322257" y="1427712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-173540" y="161562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87259" y="3726156"/>
            <a:ext cx="4951466" cy="212219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7088931" y="1635332"/>
            <a:ext cx="5164594" cy="1423983"/>
            <a:chOff x="1881479" y="1597500"/>
            <a:chExt cx="1106346" cy="402847"/>
          </a:xfrm>
        </p:grpSpPr>
        <p:sp>
          <p:nvSpPr>
            <p:cNvPr id="24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sp>
        <p:nvSpPr>
          <p:cNvPr id="26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7118528" y="1526449"/>
            <a:ext cx="4768259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5974621" y="1798741"/>
            <a:ext cx="1235133" cy="1206833"/>
            <a:chOff x="1092483" y="3885616"/>
            <a:chExt cx="1235133" cy="1206833"/>
          </a:xfrm>
        </p:grpSpPr>
        <p:sp>
          <p:nvSpPr>
            <p:cNvPr id="28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0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7036218" y="3802784"/>
            <a:ext cx="4932878" cy="169701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sẽ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lấy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bút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màu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vẽ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tặng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anh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ngựa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hồng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ô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tô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</a:p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Anh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vẫn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sẽ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tặng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nhiều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búp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bê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quần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áo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đủ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màu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sắc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92" grpId="0" build="p"/>
      <p:bldP spid="2" grpId="0" animBg="1"/>
      <p:bldP spid="26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2ABAEC8-348B-4D64-86E7-9D05725ED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4" y="1422948"/>
            <a:ext cx="11149292" cy="50356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DF6392C-8C30-4BF2-B957-929426074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86;p32">
            <a:extLst>
              <a:ext uri="{FF2B5EF4-FFF2-40B4-BE49-F238E27FC236}">
                <a16:creationId xmlns:a16="http://schemas.microsoft.com/office/drawing/2014/main" id="{15E81FD1-6227-4E8F-9825-DEE3F62DB3D3}"/>
              </a:ext>
            </a:extLst>
          </p:cNvPr>
          <p:cNvSpPr txBox="1">
            <a:spLocks/>
          </p:cNvSpPr>
          <p:nvPr/>
        </p:nvSpPr>
        <p:spPr>
          <a:xfrm>
            <a:off x="326103" y="640079"/>
            <a:ext cx="8279417" cy="61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hơp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3393F5E-2AD7-4E87-8700-92693924F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03858"/>
              </p:ext>
            </p:extLst>
          </p:nvPr>
        </p:nvGraphicFramePr>
        <p:xfrm>
          <a:off x="894080" y="3207784"/>
          <a:ext cx="10149840" cy="317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920">
                  <a:extLst>
                    <a:ext uri="{9D8B030D-6E8A-4147-A177-3AD203B41FA5}">
                      <a16:colId xmlns:a16="http://schemas.microsoft.com/office/drawing/2014/main" val="662107059"/>
                    </a:ext>
                  </a:extLst>
                </a:gridCol>
                <a:gridCol w="5074920">
                  <a:extLst>
                    <a:ext uri="{9D8B030D-6E8A-4147-A177-3AD203B41FA5}">
                      <a16:colId xmlns:a16="http://schemas.microsoft.com/office/drawing/2014/main" val="1134011245"/>
                    </a:ext>
                  </a:extLst>
                </a:gridCol>
              </a:tblGrid>
              <a:tr h="94079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chỉ vật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605483"/>
                  </a:ext>
                </a:extLst>
              </a:tr>
              <a:tr h="22319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910628"/>
                  </a:ext>
                </a:extLst>
              </a:tr>
            </a:tbl>
          </a:graphicData>
        </a:graphic>
      </p:graphicFrame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127BA63-FE5F-4F0D-A545-E343982E4B3E}"/>
              </a:ext>
            </a:extLst>
          </p:cNvPr>
          <p:cNvSpPr/>
          <p:nvPr/>
        </p:nvSpPr>
        <p:spPr>
          <a:xfrm>
            <a:off x="812800" y="1253834"/>
            <a:ext cx="223520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106B061D-8E8D-4753-9CAE-F1A74D8A853E}"/>
              </a:ext>
            </a:extLst>
          </p:cNvPr>
          <p:cNvSpPr/>
          <p:nvPr/>
        </p:nvSpPr>
        <p:spPr>
          <a:xfrm>
            <a:off x="3926843" y="1278308"/>
            <a:ext cx="178308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143B6EDB-C541-43F9-AD4A-7D8CC2C1729F}"/>
              </a:ext>
            </a:extLst>
          </p:cNvPr>
          <p:cNvSpPr/>
          <p:nvPr/>
        </p:nvSpPr>
        <p:spPr>
          <a:xfrm>
            <a:off x="6629402" y="1324954"/>
            <a:ext cx="1478278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2D9489B0-6045-4BEB-9EAE-1C7FAF5ABE19}"/>
              </a:ext>
            </a:extLst>
          </p:cNvPr>
          <p:cNvSpPr/>
          <p:nvPr/>
        </p:nvSpPr>
        <p:spPr>
          <a:xfrm>
            <a:off x="8956042" y="1324954"/>
            <a:ext cx="1478278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6BFA6D74-D9D8-45A2-B391-364F0CAC38B6}"/>
              </a:ext>
            </a:extLst>
          </p:cNvPr>
          <p:cNvSpPr/>
          <p:nvPr/>
        </p:nvSpPr>
        <p:spPr>
          <a:xfrm>
            <a:off x="1356360" y="2223189"/>
            <a:ext cx="223520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2B33E5C4-6684-44FE-A22F-211CA3B4C106}"/>
              </a:ext>
            </a:extLst>
          </p:cNvPr>
          <p:cNvSpPr/>
          <p:nvPr/>
        </p:nvSpPr>
        <p:spPr>
          <a:xfrm>
            <a:off x="4495801" y="2237503"/>
            <a:ext cx="178308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EC12C127-018D-4821-86B6-2CA3BB366659}"/>
              </a:ext>
            </a:extLst>
          </p:cNvPr>
          <p:cNvSpPr/>
          <p:nvPr/>
        </p:nvSpPr>
        <p:spPr>
          <a:xfrm>
            <a:off x="7044692" y="2237503"/>
            <a:ext cx="2128518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B7DF54CD-FC72-4BE9-85FF-B52D6EA55F31}"/>
              </a:ext>
            </a:extLst>
          </p:cNvPr>
          <p:cNvSpPr/>
          <p:nvPr/>
        </p:nvSpPr>
        <p:spPr>
          <a:xfrm>
            <a:off x="9939021" y="2223189"/>
            <a:ext cx="1478278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154F69D-7072-4706-BE76-DEB196B91D3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70219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-0.26511 0.430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21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22422 0.432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216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64114 0.61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30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475 0.478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239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3646 0.44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208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40196 0.481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91" y="2407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35742 0.2914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1456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13243 0.44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sp>
        <p:nvSpPr>
          <p:cNvPr id="21" name="Google Shape;792;p36">
            <a:extLst>
              <a:ext uri="{FF2B5EF4-FFF2-40B4-BE49-F238E27FC236}">
                <a16:creationId xmlns:a16="http://schemas.microsoft.com/office/drawing/2014/main" id="{C0F61090-E16C-421A-93D2-92BC9E9B06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76872" y="1441937"/>
            <a:ext cx="9344487" cy="108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bài những câu cho thấy sự ngạc nhiên của Bi khi nhìn thấy cầu vồng.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6BF288-08BC-4392-881A-9A3A089AA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49BF2F-38B0-41AC-BD11-1A3AE60118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7" r="12237"/>
          <a:stretch/>
        </p:blipFill>
        <p:spPr>
          <a:xfrm>
            <a:off x="2324213" y="2394530"/>
            <a:ext cx="7191375" cy="3975454"/>
          </a:xfrm>
          <a:prstGeom prst="roundRect">
            <a:avLst/>
          </a:prstGeom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F6A18C2A-AD9D-470A-BD15-E19E6FC1DAF2}"/>
              </a:ext>
            </a:extLst>
          </p:cNvPr>
          <p:cNvSpPr/>
          <p:nvPr/>
        </p:nvSpPr>
        <p:spPr>
          <a:xfrm>
            <a:off x="3869392" y="2935262"/>
            <a:ext cx="4933185" cy="493738"/>
          </a:xfrm>
          <a:prstGeom prst="wedgeRoundRectCallout">
            <a:avLst>
              <a:gd name="adj1" fmla="val -39911"/>
              <a:gd name="adj2" fmla="val 15160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4C6002-B0D9-499E-AC72-C7A70B3F8F07}"/>
              </a:ext>
            </a:extLst>
          </p:cNvPr>
          <p:cNvSpPr txBox="1"/>
          <p:nvPr/>
        </p:nvSpPr>
        <p:spPr>
          <a:xfrm>
            <a:off x="3876315" y="2810845"/>
            <a:ext cx="5581605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+mj-lt"/>
              </a:rPr>
              <a:t>Cầu vồng kìa! Em nhìn xem! Đẹp quá!</a:t>
            </a:r>
          </a:p>
        </p:txBody>
      </p:sp>
    </p:spTree>
    <p:extLst>
      <p:ext uri="{BB962C8B-B14F-4D97-AF65-F5344CB8AC3E}">
        <p14:creationId xmlns:p14="http://schemas.microsoft.com/office/powerpoint/2010/main" val="28191265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355751" y="2361992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  Ă , Â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8" name="14">
            <a:extLst>
              <a:ext uri="{FF2B5EF4-FFF2-40B4-BE49-F238E27FC236}">
                <a16:creationId xmlns:a16="http://schemas.microsoft.com/office/drawing/2014/main" id="{31151818-B080-433D-A619-EB2880751D59}"/>
              </a:ext>
            </a:extLst>
          </p:cNvPr>
          <p:cNvGrpSpPr/>
          <p:nvPr/>
        </p:nvGrpSpPr>
        <p:grpSpPr>
          <a:xfrm>
            <a:off x="3001334" y="98543"/>
            <a:ext cx="5710817" cy="2019948"/>
            <a:chOff x="2118480" y="1316166"/>
            <a:chExt cx="1512168" cy="1512168"/>
          </a:xfrm>
        </p:grpSpPr>
        <p:sp>
          <p:nvSpPr>
            <p:cNvPr id="49" name="15">
              <a:extLst>
                <a:ext uri="{FF2B5EF4-FFF2-40B4-BE49-F238E27FC236}">
                  <a16:creationId xmlns:a16="http://schemas.microsoft.com/office/drawing/2014/main" id="{AB2C2D91-B1D8-4AD3-B0DB-F2C0AB8ADB6E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0" name="TextBox 67">
              <a:extLst>
                <a:ext uri="{FF2B5EF4-FFF2-40B4-BE49-F238E27FC236}">
                  <a16:creationId xmlns:a16="http://schemas.microsoft.com/office/drawing/2014/main" id="{0C9978AA-7B78-494D-9DD5-BC5A62EAF02C}"/>
                </a:ext>
              </a:extLst>
            </p:cNvPr>
            <p:cNvSpPr txBox="1"/>
            <p:nvPr/>
          </p:nvSpPr>
          <p:spPr>
            <a:xfrm>
              <a:off x="2464999" y="1636354"/>
              <a:ext cx="903813" cy="760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6000" b="0" i="0" u="none" strike="noStrike" kern="1200" cap="none" spc="30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Microsoft YaHei" panose="020B0503020204020204" charset="-122"/>
                  <a:cs typeface="Arial Rounded MT Bold" panose="020F0704030504030204" charset="0"/>
                </a:rPr>
                <a:t>Tập viết</a:t>
              </a:r>
              <a:r>
                <a:rPr kumimoji="0" lang="en-US" altLang="zh-CN" sz="6000" b="0" i="0" u="none" strike="noStrike" kern="1200" cap="none" spc="30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Microsoft YaHei" panose="020B0503020204020204" charset="-122"/>
                  <a:cs typeface="Arial Rounded MT Bold" panose="020F0704030504030204" charset="0"/>
                </a:rPr>
                <a:t>     </a:t>
              </a:r>
              <a:endPara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7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2A3C3E13-A761-4EE7-8533-C3C1B37D6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732" y="3980258"/>
            <a:ext cx="2382813" cy="2051850"/>
          </a:xfrm>
          <a:prstGeom prst="rect">
            <a:avLst/>
          </a:prstGeom>
        </p:spPr>
      </p:pic>
      <p:pic>
        <p:nvPicPr>
          <p:cNvPr id="16" name="Picture 2" descr="Lý thuyết chữ hoa: a, ă, â tiếng việt 2">
            <a:extLst>
              <a:ext uri="{FF2B5EF4-FFF2-40B4-BE49-F238E27FC236}">
                <a16:creationId xmlns:a16="http://schemas.microsoft.com/office/drawing/2014/main" id="{59AEE3D0-B106-4BF8-A22C-DC9FA43E6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6" t="-2761" r="34532" b="-1"/>
          <a:stretch/>
        </p:blipFill>
        <p:spPr bwMode="auto">
          <a:xfrm>
            <a:off x="617402" y="2347486"/>
            <a:ext cx="2990330" cy="3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iagram, engineering drawing&#10;&#10;Description automatically generated">
            <a:extLst>
              <a:ext uri="{FF2B5EF4-FFF2-40B4-BE49-F238E27FC236}">
                <a16:creationId xmlns:a16="http://schemas.microsoft.com/office/drawing/2014/main" id="{6B215644-905E-49FA-8F4E-35836FFB3C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83" b="21875"/>
          <a:stretch/>
        </p:blipFill>
        <p:spPr>
          <a:xfrm>
            <a:off x="9366644" y="3967045"/>
            <a:ext cx="2207954" cy="1828191"/>
          </a:xfrm>
          <a:prstGeom prst="rect">
            <a:avLst/>
          </a:prstGeom>
        </p:spPr>
      </p:pic>
      <p:pic>
        <p:nvPicPr>
          <p:cNvPr id="18" name="Picture 2" descr="Lý thuyết chữ hoa: a, ă, â tiếng việt 2">
            <a:extLst>
              <a:ext uri="{FF2B5EF4-FFF2-40B4-BE49-F238E27FC236}">
                <a16:creationId xmlns:a16="http://schemas.microsoft.com/office/drawing/2014/main" id="{29505C9E-6055-466C-969A-1ED4F40E0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-1381" r="-224" b="-1381"/>
          <a:stretch/>
        </p:blipFill>
        <p:spPr bwMode="auto">
          <a:xfrm>
            <a:off x="6539972" y="2308029"/>
            <a:ext cx="2990330" cy="3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2955183" y="946762"/>
            <a:ext cx="573161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Ă, Â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270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ướng dẫn viết chữ Ă hoa - Instructions to write uppercase letters Ă - 写大写字母的说明">
            <a:hlinkClick r:id="" action="ppaction://media"/>
            <a:extLst>
              <a:ext uri="{FF2B5EF4-FFF2-40B4-BE49-F238E27FC236}">
                <a16:creationId xmlns:a16="http://schemas.microsoft.com/office/drawing/2014/main" id="{B3433468-E8AB-46DA-9902-F4267B940C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650" y="97744"/>
            <a:ext cx="11950700" cy="6662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6439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Â hoa - Instructions to write uppercase letters Â - 写大写字母的说明">
            <a:hlinkClick r:id="" action="ppaction://media"/>
            <a:extLst>
              <a:ext uri="{FF2B5EF4-FFF2-40B4-BE49-F238E27FC236}">
                <a16:creationId xmlns:a16="http://schemas.microsoft.com/office/drawing/2014/main" id="{8124CB7C-2E06-4B0B-A8FD-810D299B6E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5336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0" y="110884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52CEF4-9DF6-4674-87E6-E637E625E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6" y="863995"/>
            <a:ext cx="12043317" cy="229018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467654" y="3701862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957726" y="4028748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957726" y="4878854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957726" y="5688151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234762" y="2371351"/>
            <a:ext cx="11948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CHUYỆN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NIỀM VUI CỦA BI VÀ BỐNG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2577127" y="97875"/>
            <a:ext cx="6523832" cy="2016125"/>
            <a:chOff x="2118480" y="1316166"/>
            <a:chExt cx="1512168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385798" y="1673873"/>
              <a:ext cx="1149018" cy="76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6000" b="0" i="0" u="none" strike="noStrike" kern="1200" cap="none" spc="30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Microsoft YaHei" panose="020B0503020204020204" charset="-122"/>
                  <a:cs typeface="Arial Rounded MT Bold" panose="020F0704030504030204" charset="0"/>
                </a:rPr>
                <a:t>Nghe và nói</a:t>
              </a:r>
              <a:r>
                <a:rPr kumimoji="0" lang="en-US" altLang="zh-CN" sz="6000" b="0" i="0" u="none" strike="noStrike" kern="1200" cap="none" spc="30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Microsoft YaHei" panose="020B0503020204020204" charset="-122"/>
                  <a:cs typeface="Arial Rounded MT Bold" panose="020F0704030504030204" charset="0"/>
                </a:rPr>
                <a:t>  </a:t>
              </a:r>
              <a:endPara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12064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6096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619760" y="3429000"/>
            <a:ext cx="11206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Anh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60960" y="3411556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619760" y="5873920"/>
            <a:ext cx="11206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108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60960" y="5785431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01E2BF-E8DB-4417-923F-5E585FB98C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3038"/>
            <a:ext cx="12192000" cy="7207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tiếp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để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thành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dưới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33BCFB-D822-488A-8BAD-E8A5D0DDF61B}"/>
              </a:ext>
            </a:extLst>
          </p:cNvPr>
          <p:cNvSpPr txBox="1">
            <a:spLocks/>
          </p:cNvSpPr>
          <p:nvPr/>
        </p:nvSpPr>
        <p:spPr>
          <a:xfrm>
            <a:off x="-1" y="1737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BE876-AA93-42EF-9628-3615A55AF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928" y="1066872"/>
            <a:ext cx="6791325" cy="5838825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867942D-7CAB-4C45-90E4-2D6DC4EB8B88}"/>
              </a:ext>
            </a:extLst>
          </p:cNvPr>
          <p:cNvSpPr/>
          <p:nvPr/>
        </p:nvSpPr>
        <p:spPr>
          <a:xfrm>
            <a:off x="104775" y="893763"/>
            <a:ext cx="2797914" cy="2072721"/>
          </a:xfrm>
          <a:prstGeom prst="cloudCallout">
            <a:avLst>
              <a:gd name="adj1" fmla="val 57253"/>
              <a:gd name="adj2" fmla="val 3070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 vòng kia! Em nhìn xem. Đẹp quá!</a:t>
            </a:r>
            <a:endParaRPr lang="en-US" sz="24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7D4F59BD-86A9-49AE-9C2C-73EDA323AE75}"/>
              </a:ext>
            </a:extLst>
          </p:cNvPr>
          <p:cNvSpPr/>
          <p:nvPr/>
        </p:nvSpPr>
        <p:spPr>
          <a:xfrm>
            <a:off x="9124338" y="152475"/>
            <a:ext cx="3067661" cy="2713388"/>
          </a:xfrm>
          <a:prstGeom prst="cloudCallout">
            <a:avLst>
              <a:gd name="adj1" fmla="val -46604"/>
              <a:gd name="adj2" fmla="val 4886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200" b="1" dirty="0" smtClean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22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Bống sẽ mua nhiều búp bê và quần áo đẹp Bi sẽ mua ngựa hồng và ô tô.</a:t>
            </a:r>
            <a:endParaRPr lang="en-US" sz="22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747164D3-41AF-4873-AC1F-4DEE861A4DF2}"/>
              </a:ext>
            </a:extLst>
          </p:cNvPr>
          <p:cNvSpPr/>
          <p:nvPr/>
        </p:nvSpPr>
        <p:spPr>
          <a:xfrm>
            <a:off x="104775" y="2966484"/>
            <a:ext cx="3067661" cy="3395022"/>
          </a:xfrm>
          <a:prstGeom prst="cloudCallout">
            <a:avLst>
              <a:gd name="adj1" fmla="val 57723"/>
              <a:gd name="adj2" fmla="val 291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Anh sẽ vẽ tặng em nhiều búp bê và quần áo đủ màu sắc. Em sẽ vẽ tặng </a:t>
            </a: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anh con </a:t>
            </a:r>
            <a:r>
              <a:rPr lang="vi-VN" sz="24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ngựa hồng và một cái ô tô. </a:t>
            </a:r>
            <a:endParaRPr lang="en-US" sz="2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>
            <a:off x="9124337" y="2966484"/>
            <a:ext cx="3067661" cy="2796362"/>
          </a:xfrm>
          <a:prstGeom prst="cloudCallout">
            <a:avLst>
              <a:gd name="adj1" fmla="val -58093"/>
              <a:gd name="adj2" fmla="val 1753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 smtClean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24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vàng, hai anh em vẫn cười vui vẻ</a:t>
            </a:r>
            <a:endParaRPr lang="en-US" sz="24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526977" y="512128"/>
            <a:ext cx="1078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1-2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6DD12-1884-46F3-BD89-C2E7C6D66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241" y="1096904"/>
            <a:ext cx="5969517" cy="5370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592183"/>
            <a:ext cx="11321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Vận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thân</a:t>
            </a:r>
            <a:r>
              <a:rPr lang="en-US" sz="2800" dirty="0" smtClean="0"/>
              <a:t> </a:t>
            </a:r>
            <a:r>
              <a:rPr lang="en-US" sz="2800" dirty="0" err="1" smtClean="0"/>
              <a:t>nghe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chuyện</a:t>
            </a:r>
            <a:r>
              <a:rPr lang="en-US" sz="2800" dirty="0" smtClean="0"/>
              <a:t> </a:t>
            </a:r>
            <a:r>
              <a:rPr lang="en-US" sz="2800" dirty="0" err="1" smtClean="0"/>
              <a:t>Niềm</a:t>
            </a:r>
            <a:r>
              <a:rPr lang="en-US" sz="2800" dirty="0" smtClean="0"/>
              <a:t> </a:t>
            </a:r>
            <a:r>
              <a:rPr lang="en-US" sz="2800" dirty="0" err="1" smtClean="0"/>
              <a:t>vui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Bi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Bống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2203270" y="2124893"/>
            <a:ext cx="7602582" cy="18984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Ý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nghĩa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: Hai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nhỏ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luôn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hồn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nhiên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hai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anh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rất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quan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tâm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yêu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thương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740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9509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56" name="Picture 55" descr="A child and a child running in front of a rainbow&#10;&#10;Description automatically generated with low confidence">
            <a:extLst>
              <a:ext uri="{FF2B5EF4-FFF2-40B4-BE49-F238E27FC236}">
                <a16:creationId xmlns:a16="http://schemas.microsoft.com/office/drawing/2014/main" id="{4BDFF1CB-61E7-428E-87E7-B95749DDF9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1127211"/>
            <a:ext cx="11369040" cy="6009863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0FAB490-1BE0-47F2-9FE1-5F4EF79096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438963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Hũ: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10" name="Picture 9" descr="A picture containing ceramic ware&#10;&#10;Description automatically generated">
            <a:extLst>
              <a:ext uri="{FF2B5EF4-FFF2-40B4-BE49-F238E27FC236}">
                <a16:creationId xmlns:a16="http://schemas.microsoft.com/office/drawing/2014/main" id="{D50C3030-E727-4A67-93F8-87E25B8E5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19" y="1589921"/>
            <a:ext cx="3397390" cy="3397390"/>
          </a:xfrm>
          <a:prstGeom prst="rect">
            <a:avLst/>
          </a:prstGeom>
        </p:spPr>
      </p:pic>
      <p:pic>
        <p:nvPicPr>
          <p:cNvPr id="14" name="Picture 13" descr="A picture containing pot&#10;&#10;Description automatically generated">
            <a:extLst>
              <a:ext uri="{FF2B5EF4-FFF2-40B4-BE49-F238E27FC236}">
                <a16:creationId xmlns:a16="http://schemas.microsoft.com/office/drawing/2014/main" id="{6D92D7E6-F256-4C2B-B699-FC8194CE05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104" y="2818043"/>
            <a:ext cx="3861032" cy="3861032"/>
          </a:xfrm>
          <a:prstGeom prst="rect">
            <a:avLst/>
          </a:prstGeom>
        </p:spPr>
      </p:pic>
      <p:pic>
        <p:nvPicPr>
          <p:cNvPr id="16" name="Picture 15" descr="A glass of milk&#10;&#10;Description automatically generated with low confidence">
            <a:extLst>
              <a:ext uri="{FF2B5EF4-FFF2-40B4-BE49-F238E27FC236}">
                <a16:creationId xmlns:a16="http://schemas.microsoft.com/office/drawing/2014/main" id="{F6F27FA9-7FDC-4A90-87A7-1F22F91BFDF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27" y="772119"/>
            <a:ext cx="2609306" cy="260930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76FDC8-D579-4FBE-902C-00497E57C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87931" y="2255519"/>
            <a:ext cx="4391058" cy="2804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</a:rPr>
              <a:t>Hũ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vàng</a:t>
            </a:r>
            <a:endParaRPr lang="en-US" sz="4000" dirty="0" smtClean="0">
              <a:solidFill>
                <a:srgbClr val="FF000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sz="4000" dirty="0" err="1" smtClean="0">
                <a:solidFill>
                  <a:srgbClr val="FF0000"/>
                </a:solidFill>
              </a:rPr>
              <a:t>Màu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sắc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36400" y="806967"/>
            <a:ext cx="4097154" cy="6996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ĐỌC TỪ KHÓ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737" y="0"/>
            <a:ext cx="1814844" cy="15065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18017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518905" y="2148307"/>
            <a:ext cx="1098296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3672920" y="233833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7352937" y="236160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5978CF-866E-48B2-88DE-C1BEB53BB4C6}"/>
              </a:ext>
            </a:extLst>
          </p:cNvPr>
          <p:cNvCxnSpPr>
            <a:cxnSpLocks/>
          </p:cNvCxnSpPr>
          <p:nvPr/>
        </p:nvCxnSpPr>
        <p:spPr>
          <a:xfrm flipH="1">
            <a:off x="11148264" y="239984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65349C-3245-4C97-B11C-A3F7F3FBEC04}"/>
              </a:ext>
            </a:extLst>
          </p:cNvPr>
          <p:cNvCxnSpPr>
            <a:cxnSpLocks/>
          </p:cNvCxnSpPr>
          <p:nvPr/>
        </p:nvCxnSpPr>
        <p:spPr>
          <a:xfrm flipH="1">
            <a:off x="11065612" y="239700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E5A73B-876B-4BAC-9C5E-7FA38C81A5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4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277064" y="3105684"/>
            <a:ext cx="1098296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167" y="3271360"/>
            <a:ext cx="146317" cy="44504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7799977" y="329736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10655599" y="329736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10729162" y="329736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81377"/>
            <a:ext cx="1098296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2300405" y="316005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4118210" y="317608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326329" y="369177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7265380" y="367196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2361488" y="316005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7574492" y="313542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7A8BD1-9450-4EFF-8FDA-97E603295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1" y="1666472"/>
            <a:ext cx="7957060" cy="440217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>
            <a:extLst>
              <a:ext uri="{FF2B5EF4-FFF2-40B4-BE49-F238E27FC236}">
                <a16:creationId xmlns:a16="http://schemas.microsoft.com/office/drawing/2014/main" id="{CA923413-3221-474B-8560-FFE24617202A}"/>
              </a:ext>
            </a:extLst>
          </p:cNvPr>
          <p:cNvGrpSpPr/>
          <p:nvPr/>
        </p:nvGrpSpPr>
        <p:grpSpPr>
          <a:xfrm>
            <a:off x="3162654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>
              <a:extLst>
                <a:ext uri="{FF2B5EF4-FFF2-40B4-BE49-F238E27FC236}">
                  <a16:creationId xmlns:a16="http://schemas.microsoft.com/office/drawing/2014/main" id="{4F15B1BA-4CFE-4696-9D88-D7F7F428B8A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1;p32">
              <a:extLst>
                <a:ext uri="{FF2B5EF4-FFF2-40B4-BE49-F238E27FC236}">
                  <a16:creationId xmlns:a16="http://schemas.microsoft.com/office/drawing/2014/main" id="{6D126A5F-0DA6-4386-9932-8AE4787BF0C5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79;p32">
              <a:extLst>
                <a:ext uri="{FF2B5EF4-FFF2-40B4-BE49-F238E27FC236}">
                  <a16:creationId xmlns:a16="http://schemas.microsoft.com/office/drawing/2014/main" id="{16429A8E-42D4-48B3-83D3-E66A34ABB035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35C9293-33E2-4FE6-AC87-A60D0DF72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355" b="49768"/>
          <a:stretch/>
        </p:blipFill>
        <p:spPr>
          <a:xfrm>
            <a:off x="513363" y="1782926"/>
            <a:ext cx="3121742" cy="17403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7BFCBB-FA44-418C-AED9-5F2003730A3A}"/>
              </a:ext>
            </a:extLst>
          </p:cNvPr>
          <p:cNvSpPr txBox="1"/>
          <p:nvPr/>
        </p:nvSpPr>
        <p:spPr>
          <a:xfrm>
            <a:off x="7169075" y="1941297"/>
            <a:ext cx="414548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Bi sẽ mua một con ngựa hồng và một cái ô tô.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8002F4-A3FA-486D-9031-6971729FB0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886" t="49007" r="1469" b="761"/>
          <a:stretch/>
        </p:blipFill>
        <p:spPr>
          <a:xfrm>
            <a:off x="3896017" y="1941297"/>
            <a:ext cx="3121742" cy="17403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00D2F0-C32E-4480-A832-97B6A65B61AA}"/>
              </a:ext>
            </a:extLst>
          </p:cNvPr>
          <p:cNvSpPr txBox="1"/>
          <p:nvPr/>
        </p:nvSpPr>
        <p:spPr>
          <a:xfrm>
            <a:off x="951557" y="4784297"/>
            <a:ext cx="387013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Bống sẽ mua búp bê và quần áo đẹp.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EF1219E-D86C-44CE-BE06-E3490AFA0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75" t="49007" r="47980" b="761"/>
          <a:stretch/>
        </p:blipFill>
        <p:spPr>
          <a:xfrm>
            <a:off x="5456888" y="4647565"/>
            <a:ext cx="2835874" cy="15810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BC95BA-12FF-43F9-8283-5D3D92FC6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644" t="993" r="1711" b="48775"/>
          <a:stretch/>
        </p:blipFill>
        <p:spPr>
          <a:xfrm>
            <a:off x="8718411" y="4466250"/>
            <a:ext cx="2835874" cy="1581003"/>
          </a:xfrm>
          <a:prstGeom prst="rect">
            <a:avLst/>
          </a:prstGeom>
        </p:spPr>
      </p:pic>
      <p:sp>
        <p:nvSpPr>
          <p:cNvPr id="21" name="Google Shape;386;p32">
            <a:extLst>
              <a:ext uri="{FF2B5EF4-FFF2-40B4-BE49-F238E27FC236}">
                <a16:creationId xmlns:a16="http://schemas.microsoft.com/office/drawing/2014/main" id="{EC5BB427-6410-4142-A09E-92C9356D6140}"/>
              </a:ext>
            </a:extLst>
          </p:cNvPr>
          <p:cNvSpPr txBox="1">
            <a:spLocks/>
          </p:cNvSpPr>
          <p:nvPr/>
        </p:nvSpPr>
        <p:spPr>
          <a:xfrm>
            <a:off x="2735833" y="287778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35587550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6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757</Words>
  <Application>Microsoft Office PowerPoint</Application>
  <PresentationFormat>Widescreen</PresentationFormat>
  <Paragraphs>84</Paragraphs>
  <Slides>23</Slides>
  <Notes>10</Notes>
  <HiddenSlides>0</HiddenSlides>
  <MMClips>12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Wingdings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Nói tiếp để hoàn thành câu dưới đây: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64</cp:revision>
  <dcterms:created xsi:type="dcterms:W3CDTF">2021-06-19T10:18:58Z</dcterms:created>
  <dcterms:modified xsi:type="dcterms:W3CDTF">2023-08-09T15:40:58Z</dcterms:modified>
</cp:coreProperties>
</file>