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3"/>
  </p:notesMasterIdLst>
  <p:sldIdLst>
    <p:sldId id="310" r:id="rId3"/>
    <p:sldId id="591" r:id="rId4"/>
    <p:sldId id="616" r:id="rId5"/>
    <p:sldId id="613" r:id="rId6"/>
    <p:sldId id="614" r:id="rId7"/>
    <p:sldId id="618" r:id="rId8"/>
    <p:sldId id="619" r:id="rId9"/>
    <p:sldId id="617" r:id="rId10"/>
    <p:sldId id="620" r:id="rId11"/>
    <p:sldId id="261" r:id="rId12"/>
  </p:sldIdLst>
  <p:sldSz cx="9144000" cy="5143500" type="screen16x9"/>
  <p:notesSz cx="6858000" cy="9144000"/>
  <p:embeddedFontLst>
    <p:embeddedFont>
      <p:font typeface="Andalus" panose="020B0604020202020204" charset="-7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Quicksand Medium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0088B8"/>
    <a:srgbClr val="EB67B6"/>
    <a:srgbClr val="CCFF99"/>
    <a:srgbClr val="00759E"/>
    <a:srgbClr val="E80888"/>
    <a:srgbClr val="0418AC"/>
    <a:srgbClr val="9EEAFC"/>
    <a:srgbClr val="007434"/>
    <a:srgbClr val="D50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8" autoAdjust="0"/>
    <p:restoredTop sz="95552" autoAdjust="0"/>
  </p:normalViewPr>
  <p:slideViewPr>
    <p:cSldViewPr snapToGrid="0">
      <p:cViewPr varScale="1">
        <p:scale>
          <a:sx n="102" d="100"/>
          <a:sy n="102" d="100"/>
        </p:scale>
        <p:origin x="34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9/12/2021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8.wdp"/><Relationship Id="rId5" Type="http://schemas.openxmlformats.org/officeDocument/2006/relationships/image" Target="../media/image12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1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4994636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</a:t>
            </a: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8"/>
          <a:stretch/>
        </p:blipFill>
        <p:spPr bwMode="auto">
          <a:xfrm>
            <a:off x="5918850" y="937549"/>
            <a:ext cx="3225150" cy="39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0749" y="729205"/>
            <a:ext cx="12971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</a:t>
            </a:r>
            <a:r>
              <a:rPr lang="en-US" sz="6600" b="1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á</a:t>
            </a:r>
            <a:r>
              <a:rPr lang="en-US" sz="6600" b="1">
                <a:solidFill>
                  <a:srgbClr val="E80888"/>
                </a:solidFill>
                <a:latin typeface="Andalus" pitchFamily="18" charset="-78"/>
                <a:cs typeface="Andalus" pitchFamily="18" charset="-78"/>
              </a:rPr>
              <a:t>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5" y="1659392"/>
            <a:ext cx="56864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4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-70337"/>
            <a:ext cx="9144000" cy="5132868"/>
            <a:chOff x="0" y="-138500"/>
            <a:chExt cx="9144000" cy="527136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0" y="-138500"/>
              <a:ext cx="1221983" cy="27699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en-US" sz="1200" b="1" cap="all" spc="0">
                  <a:ln>
                    <a:solidFill>
                      <a:srgbClr val="FFFF00"/>
                    </a:solidFill>
                  </a:ln>
                  <a:solidFill>
                    <a:srgbClr val="F446B6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Quynh miss</a:t>
              </a:r>
            </a:p>
          </p:txBody>
        </p:sp>
      </p:grpSp>
      <p:sp>
        <p:nvSpPr>
          <p:cNvPr id="8" name="Round Diagonal Corner Rectangle 7"/>
          <p:cNvSpPr/>
          <p:nvPr/>
        </p:nvSpPr>
        <p:spPr>
          <a:xfrm>
            <a:off x="-10875" y="-64071"/>
            <a:ext cx="9154875" cy="1627057"/>
          </a:xfrm>
          <a:custGeom>
            <a:avLst/>
            <a:gdLst>
              <a:gd name="connsiteX0" fmla="*/ 276498 w 9144000"/>
              <a:gd name="connsiteY0" fmla="*/ 0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276498 w 9144000"/>
              <a:gd name="connsiteY8" fmla="*/ 0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340293 w 9144000"/>
              <a:gd name="connsiteY0" fmla="*/ 202018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340293 w 9144000"/>
              <a:gd name="connsiteY8" fmla="*/ 202018 h 1658956"/>
              <a:gd name="connsiteX0" fmla="*/ 446619 w 9144000"/>
              <a:gd name="connsiteY0" fmla="*/ 180753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46619 w 9144000"/>
              <a:gd name="connsiteY8" fmla="*/ 180753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44000 w 9144000"/>
              <a:gd name="connsiteY2" fmla="*/ 0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44000"/>
              <a:gd name="connsiteY0" fmla="*/ 191386 h 1658956"/>
              <a:gd name="connsiteX1" fmla="*/ 9144000 w 9144000"/>
              <a:gd name="connsiteY1" fmla="*/ 0 h 1658956"/>
              <a:gd name="connsiteX2" fmla="*/ 9133367 w 9144000"/>
              <a:gd name="connsiteY2" fmla="*/ 138223 h 1658956"/>
              <a:gd name="connsiteX3" fmla="*/ 9144000 w 9144000"/>
              <a:gd name="connsiteY3" fmla="*/ 1382458 h 1658956"/>
              <a:gd name="connsiteX4" fmla="*/ 8867502 w 9144000"/>
              <a:gd name="connsiteY4" fmla="*/ 1658956 h 1658956"/>
              <a:gd name="connsiteX5" fmla="*/ 0 w 9144000"/>
              <a:gd name="connsiteY5" fmla="*/ 1658956 h 1658956"/>
              <a:gd name="connsiteX6" fmla="*/ 0 w 9144000"/>
              <a:gd name="connsiteY6" fmla="*/ 1658956 h 1658956"/>
              <a:gd name="connsiteX7" fmla="*/ 0 w 9144000"/>
              <a:gd name="connsiteY7" fmla="*/ 276498 h 1658956"/>
              <a:gd name="connsiteX8" fmla="*/ 404089 w 9144000"/>
              <a:gd name="connsiteY8" fmla="*/ 191386 h 1658956"/>
              <a:gd name="connsiteX0" fmla="*/ 404089 w 9154633"/>
              <a:gd name="connsiteY0" fmla="*/ 106325 h 1573895"/>
              <a:gd name="connsiteX1" fmla="*/ 9154633 w 9154633"/>
              <a:gd name="connsiteY1" fmla="*/ 0 h 1573895"/>
              <a:gd name="connsiteX2" fmla="*/ 9133367 w 9154633"/>
              <a:gd name="connsiteY2" fmla="*/ 53162 h 1573895"/>
              <a:gd name="connsiteX3" fmla="*/ 9144000 w 9154633"/>
              <a:gd name="connsiteY3" fmla="*/ 1297397 h 1573895"/>
              <a:gd name="connsiteX4" fmla="*/ 8867502 w 9154633"/>
              <a:gd name="connsiteY4" fmla="*/ 1573895 h 1573895"/>
              <a:gd name="connsiteX5" fmla="*/ 0 w 9154633"/>
              <a:gd name="connsiteY5" fmla="*/ 1573895 h 1573895"/>
              <a:gd name="connsiteX6" fmla="*/ 0 w 9154633"/>
              <a:gd name="connsiteY6" fmla="*/ 1573895 h 1573895"/>
              <a:gd name="connsiteX7" fmla="*/ 0 w 9154633"/>
              <a:gd name="connsiteY7" fmla="*/ 191437 h 1573895"/>
              <a:gd name="connsiteX8" fmla="*/ 404089 w 9154633"/>
              <a:gd name="connsiteY8" fmla="*/ 106325 h 1573895"/>
              <a:gd name="connsiteX0" fmla="*/ 406325 w 9156869"/>
              <a:gd name="connsiteY0" fmla="*/ 106325 h 1573895"/>
              <a:gd name="connsiteX1" fmla="*/ 9156869 w 9156869"/>
              <a:gd name="connsiteY1" fmla="*/ 0 h 1573895"/>
              <a:gd name="connsiteX2" fmla="*/ 9135603 w 9156869"/>
              <a:gd name="connsiteY2" fmla="*/ 53162 h 1573895"/>
              <a:gd name="connsiteX3" fmla="*/ 9146236 w 9156869"/>
              <a:gd name="connsiteY3" fmla="*/ 1297397 h 1573895"/>
              <a:gd name="connsiteX4" fmla="*/ 8869738 w 9156869"/>
              <a:gd name="connsiteY4" fmla="*/ 1573895 h 1573895"/>
              <a:gd name="connsiteX5" fmla="*/ 2236 w 9156869"/>
              <a:gd name="connsiteY5" fmla="*/ 1573895 h 1573895"/>
              <a:gd name="connsiteX6" fmla="*/ 2236 w 9156869"/>
              <a:gd name="connsiteY6" fmla="*/ 1573895 h 1573895"/>
              <a:gd name="connsiteX7" fmla="*/ 2236 w 9156869"/>
              <a:gd name="connsiteY7" fmla="*/ 191437 h 1573895"/>
              <a:gd name="connsiteX8" fmla="*/ 406325 w 9156869"/>
              <a:gd name="connsiteY8" fmla="*/ 106325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573895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73895"/>
              <a:gd name="connsiteX1" fmla="*/ 9154875 w 9154875"/>
              <a:gd name="connsiteY1" fmla="*/ 0 h 1573895"/>
              <a:gd name="connsiteX2" fmla="*/ 9133609 w 9154875"/>
              <a:gd name="connsiteY2" fmla="*/ 53162 h 1573895"/>
              <a:gd name="connsiteX3" fmla="*/ 9144242 w 9154875"/>
              <a:gd name="connsiteY3" fmla="*/ 1297397 h 1573895"/>
              <a:gd name="connsiteX4" fmla="*/ 8867744 w 9154875"/>
              <a:gd name="connsiteY4" fmla="*/ 1573895 h 1573895"/>
              <a:gd name="connsiteX5" fmla="*/ 242 w 9154875"/>
              <a:gd name="connsiteY5" fmla="*/ 1573895 h 1573895"/>
              <a:gd name="connsiteX6" fmla="*/ 242 w 9154875"/>
              <a:gd name="connsiteY6" fmla="*/ 1456937 h 1573895"/>
              <a:gd name="connsiteX7" fmla="*/ 242 w 9154875"/>
              <a:gd name="connsiteY7" fmla="*/ 191437 h 1573895"/>
              <a:gd name="connsiteX8" fmla="*/ 436229 w 9154875"/>
              <a:gd name="connsiteY8" fmla="*/ 74427 h 1573895"/>
              <a:gd name="connsiteX0" fmla="*/ 436229 w 9154875"/>
              <a:gd name="connsiteY0" fmla="*/ 74427 h 1584527"/>
              <a:gd name="connsiteX1" fmla="*/ 9154875 w 9154875"/>
              <a:gd name="connsiteY1" fmla="*/ 0 h 1584527"/>
              <a:gd name="connsiteX2" fmla="*/ 9133609 w 9154875"/>
              <a:gd name="connsiteY2" fmla="*/ 53162 h 1584527"/>
              <a:gd name="connsiteX3" fmla="*/ 9144242 w 9154875"/>
              <a:gd name="connsiteY3" fmla="*/ 1297397 h 1584527"/>
              <a:gd name="connsiteX4" fmla="*/ 8867744 w 9154875"/>
              <a:gd name="connsiteY4" fmla="*/ 1573895 h 1584527"/>
              <a:gd name="connsiteX5" fmla="*/ 212893 w 9154875"/>
              <a:gd name="connsiteY5" fmla="*/ 1584527 h 1584527"/>
              <a:gd name="connsiteX6" fmla="*/ 242 w 9154875"/>
              <a:gd name="connsiteY6" fmla="*/ 1456937 h 1584527"/>
              <a:gd name="connsiteX7" fmla="*/ 242 w 9154875"/>
              <a:gd name="connsiteY7" fmla="*/ 191437 h 1584527"/>
              <a:gd name="connsiteX8" fmla="*/ 436229 w 9154875"/>
              <a:gd name="connsiteY8" fmla="*/ 74427 h 158452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867744 w 9154875"/>
              <a:gd name="connsiteY4" fmla="*/ 157389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  <a:gd name="connsiteX0" fmla="*/ 436229 w 9154875"/>
              <a:gd name="connsiteY0" fmla="*/ 74427 h 1627057"/>
              <a:gd name="connsiteX1" fmla="*/ 9154875 w 9154875"/>
              <a:gd name="connsiteY1" fmla="*/ 0 h 1627057"/>
              <a:gd name="connsiteX2" fmla="*/ 9133609 w 9154875"/>
              <a:gd name="connsiteY2" fmla="*/ 53162 h 1627057"/>
              <a:gd name="connsiteX3" fmla="*/ 9144242 w 9154875"/>
              <a:gd name="connsiteY3" fmla="*/ 1297397 h 1627057"/>
              <a:gd name="connsiteX4" fmla="*/ 8570033 w 9154875"/>
              <a:gd name="connsiteY4" fmla="*/ 1616425 h 1627057"/>
              <a:gd name="connsiteX5" fmla="*/ 436177 w 9154875"/>
              <a:gd name="connsiteY5" fmla="*/ 1627057 h 1627057"/>
              <a:gd name="connsiteX6" fmla="*/ 242 w 9154875"/>
              <a:gd name="connsiteY6" fmla="*/ 1456937 h 1627057"/>
              <a:gd name="connsiteX7" fmla="*/ 242 w 9154875"/>
              <a:gd name="connsiteY7" fmla="*/ 191437 h 1627057"/>
              <a:gd name="connsiteX8" fmla="*/ 436229 w 9154875"/>
              <a:gd name="connsiteY8" fmla="*/ 74427 h 1627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4875" h="1627057">
                <a:moveTo>
                  <a:pt x="436229" y="74427"/>
                </a:moveTo>
                <a:lnTo>
                  <a:pt x="9154875" y="0"/>
                </a:lnTo>
                <a:lnTo>
                  <a:pt x="9133609" y="53162"/>
                </a:lnTo>
                <a:cubicBezTo>
                  <a:pt x="9137153" y="467907"/>
                  <a:pt x="9140698" y="882652"/>
                  <a:pt x="9144242" y="1297397"/>
                </a:cubicBezTo>
                <a:cubicBezTo>
                  <a:pt x="9144242" y="1450103"/>
                  <a:pt x="8722739" y="1616425"/>
                  <a:pt x="8570033" y="1616425"/>
                </a:cubicBezTo>
                <a:lnTo>
                  <a:pt x="436177" y="1627057"/>
                </a:lnTo>
                <a:lnTo>
                  <a:pt x="242" y="1456937"/>
                </a:lnTo>
                <a:lnTo>
                  <a:pt x="242" y="191437"/>
                </a:lnTo>
                <a:cubicBezTo>
                  <a:pt x="242" y="38731"/>
                  <a:pt x="-24822" y="85060"/>
                  <a:pt x="436229" y="74427"/>
                </a:cubicBezTo>
                <a:close/>
              </a:path>
            </a:pathLst>
          </a:custGeom>
          <a:solidFill>
            <a:srgbClr val="00B0F0"/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344819" y="-501331"/>
            <a:ext cx="2573080" cy="2137144"/>
            <a:chOff x="-255181" y="-138500"/>
            <a:chExt cx="2668772" cy="1866155"/>
          </a:xfrm>
        </p:grpSpPr>
        <p:sp>
          <p:nvSpPr>
            <p:cNvPr id="9" name="Oval 8"/>
            <p:cNvSpPr/>
            <p:nvPr/>
          </p:nvSpPr>
          <p:spPr>
            <a:xfrm>
              <a:off x="-255181" y="-138500"/>
              <a:ext cx="2668772" cy="18503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-127591" y="-96105"/>
              <a:ext cx="2413592" cy="182376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27591" y="255045"/>
              <a:ext cx="1903228" cy="147261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92985" y="1961909"/>
            <a:ext cx="7151013" cy="1035577"/>
            <a:chOff x="1992986" y="1961909"/>
            <a:chExt cx="6789696" cy="1035577"/>
          </a:xfrm>
        </p:grpSpPr>
        <p:sp>
          <p:nvSpPr>
            <p:cNvPr id="14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0"/>
            <p:cNvSpPr/>
            <p:nvPr/>
          </p:nvSpPr>
          <p:spPr>
            <a:xfrm>
              <a:off x="1992986" y="1961909"/>
              <a:ext cx="6649863" cy="1003895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/>
            <p:cNvSpPr/>
            <p:nvPr/>
          </p:nvSpPr>
          <p:spPr>
            <a:xfrm>
              <a:off x="2055600" y="2054250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55239" y="2134823"/>
            <a:ext cx="5916891" cy="707874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Ngày hôm qua đâu rồi?</a:t>
            </a:r>
          </a:p>
        </p:txBody>
      </p:sp>
      <p:sp>
        <p:nvSpPr>
          <p:cNvPr id="19" name="Oval 18"/>
          <p:cNvSpPr/>
          <p:nvPr/>
        </p:nvSpPr>
        <p:spPr>
          <a:xfrm>
            <a:off x="1300162" y="1937790"/>
            <a:ext cx="1055077" cy="1028015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430790" y="1941313"/>
            <a:ext cx="793820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6286" y="792587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70C0"/>
                </a:solidFill>
              </a:rPr>
              <a:t>Tuần</a:t>
            </a:r>
            <a:endParaRPr lang="en-US" sz="4000" b="1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21983" y="582671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>
                <a:solidFill>
                  <a:srgbClr val="0070C0"/>
                </a:solidFill>
              </a:rPr>
              <a:t>1</a:t>
            </a:r>
            <a:endParaRPr lang="en-US" sz="5400" b="1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8261" y="395514"/>
            <a:ext cx="6657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LỚN LÊN TỪNG NGÀY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527" y="2097058"/>
            <a:ext cx="1256264" cy="3033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4986" y="3383069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Tiết 6</a:t>
            </a:r>
          </a:p>
        </p:txBody>
      </p:sp>
    </p:spTree>
    <p:extLst>
      <p:ext uri="{BB962C8B-B14F-4D97-AF65-F5344CB8AC3E}">
        <p14:creationId xmlns:p14="http://schemas.microsoft.com/office/powerpoint/2010/main" val="95053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laser.wav"/>
          </p:stSnd>
        </p:sndAc>
      </p:transition>
    </mc:Choice>
    <mc:Fallback xmlns="">
      <p:transition spd="med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3432314" y="-176069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65410"/>
            <a:ext cx="9144000" cy="4998007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048711" y="1894057"/>
            <a:ext cx="4884992" cy="989300"/>
            <a:chOff x="2346553" y="1766911"/>
            <a:chExt cx="4610838" cy="1142238"/>
          </a:xfrm>
        </p:grpSpPr>
        <p:grpSp>
          <p:nvGrpSpPr>
            <p:cNvPr id="23" name="Group 22"/>
            <p:cNvGrpSpPr/>
            <p:nvPr/>
          </p:nvGrpSpPr>
          <p:grpSpPr>
            <a:xfrm>
              <a:off x="2346553" y="1766911"/>
              <a:ext cx="4610838" cy="1142238"/>
              <a:chOff x="2724240" y="3501432"/>
              <a:chExt cx="4154120" cy="888648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877836" y="3550891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734178" y="3521074"/>
                <a:ext cx="346951" cy="689387"/>
              </a:xfrm>
              <a:custGeom>
                <a:avLst/>
                <a:gdLst>
                  <a:gd name="connsiteX0" fmla="*/ 297780 w 347476"/>
                  <a:gd name="connsiteY0" fmla="*/ 576470 h 748785"/>
                  <a:gd name="connsiteX1" fmla="*/ 347476 w 347476"/>
                  <a:gd name="connsiteY1" fmla="*/ 0 h 748785"/>
                  <a:gd name="connsiteX2" fmla="*/ 347476 w 347476"/>
                  <a:gd name="connsiteY2" fmla="*/ 0 h 748785"/>
                  <a:gd name="connsiteX3" fmla="*/ 79119 w 347476"/>
                  <a:gd name="connsiteY3" fmla="*/ 79513 h 748785"/>
                  <a:gd name="connsiteX4" fmla="*/ 29424 w 347476"/>
                  <a:gd name="connsiteY4" fmla="*/ 218661 h 748785"/>
                  <a:gd name="connsiteX5" fmla="*/ 9545 w 347476"/>
                  <a:gd name="connsiteY5" fmla="*/ 467139 h 748785"/>
                  <a:gd name="connsiteX6" fmla="*/ 29424 w 347476"/>
                  <a:gd name="connsiteY6" fmla="*/ 745435 h 748785"/>
                  <a:gd name="connsiteX7" fmla="*/ 297780 w 347476"/>
                  <a:gd name="connsiteY7" fmla="*/ 576470 h 748785"/>
                  <a:gd name="connsiteX0" fmla="*/ 297780 w 348323"/>
                  <a:gd name="connsiteY0" fmla="*/ 604551 h 776866"/>
                  <a:gd name="connsiteX1" fmla="*/ 347476 w 348323"/>
                  <a:gd name="connsiteY1" fmla="*/ 28081 h 776866"/>
                  <a:gd name="connsiteX2" fmla="*/ 327598 w 348323"/>
                  <a:gd name="connsiteY2" fmla="*/ 97654 h 776866"/>
                  <a:gd name="connsiteX3" fmla="*/ 79119 w 348323"/>
                  <a:gd name="connsiteY3" fmla="*/ 107594 h 776866"/>
                  <a:gd name="connsiteX4" fmla="*/ 29424 w 348323"/>
                  <a:gd name="connsiteY4" fmla="*/ 246742 h 776866"/>
                  <a:gd name="connsiteX5" fmla="*/ 9545 w 348323"/>
                  <a:gd name="connsiteY5" fmla="*/ 495220 h 776866"/>
                  <a:gd name="connsiteX6" fmla="*/ 29424 w 348323"/>
                  <a:gd name="connsiteY6" fmla="*/ 773516 h 776866"/>
                  <a:gd name="connsiteX7" fmla="*/ 297780 w 348323"/>
                  <a:gd name="connsiteY7" fmla="*/ 604551 h 776866"/>
                  <a:gd name="connsiteX0" fmla="*/ 297780 w 347158"/>
                  <a:gd name="connsiteY0" fmla="*/ 517072 h 689387"/>
                  <a:gd name="connsiteX1" fmla="*/ 327597 w 347158"/>
                  <a:gd name="connsiteY1" fmla="*/ 109567 h 689387"/>
                  <a:gd name="connsiteX2" fmla="*/ 327598 w 347158"/>
                  <a:gd name="connsiteY2" fmla="*/ 10175 h 689387"/>
                  <a:gd name="connsiteX3" fmla="*/ 79119 w 347158"/>
                  <a:gd name="connsiteY3" fmla="*/ 20115 h 689387"/>
                  <a:gd name="connsiteX4" fmla="*/ 29424 w 347158"/>
                  <a:gd name="connsiteY4" fmla="*/ 159263 h 689387"/>
                  <a:gd name="connsiteX5" fmla="*/ 9545 w 347158"/>
                  <a:gd name="connsiteY5" fmla="*/ 407741 h 689387"/>
                  <a:gd name="connsiteX6" fmla="*/ 29424 w 347158"/>
                  <a:gd name="connsiteY6" fmla="*/ 686037 h 689387"/>
                  <a:gd name="connsiteX7" fmla="*/ 297780 w 347158"/>
                  <a:gd name="connsiteY7" fmla="*/ 517072 h 689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7158" h="689387">
                    <a:moveTo>
                      <a:pt x="297780" y="517072"/>
                    </a:moveTo>
                    <a:cubicBezTo>
                      <a:pt x="314345" y="324915"/>
                      <a:pt x="322627" y="194050"/>
                      <a:pt x="327597" y="109567"/>
                    </a:cubicBezTo>
                    <a:cubicBezTo>
                      <a:pt x="332567" y="25084"/>
                      <a:pt x="369011" y="25084"/>
                      <a:pt x="327598" y="10175"/>
                    </a:cubicBezTo>
                    <a:cubicBezTo>
                      <a:pt x="286185" y="-4734"/>
                      <a:pt x="128815" y="-4733"/>
                      <a:pt x="79119" y="20115"/>
                    </a:cubicBezTo>
                    <a:cubicBezTo>
                      <a:pt x="29423" y="44963"/>
                      <a:pt x="41020" y="94659"/>
                      <a:pt x="29424" y="159263"/>
                    </a:cubicBezTo>
                    <a:cubicBezTo>
                      <a:pt x="17828" y="223867"/>
                      <a:pt x="9545" y="319945"/>
                      <a:pt x="9545" y="407741"/>
                    </a:cubicBezTo>
                    <a:cubicBezTo>
                      <a:pt x="9545" y="495537"/>
                      <a:pt x="-21928" y="664502"/>
                      <a:pt x="29424" y="686037"/>
                    </a:cubicBezTo>
                    <a:cubicBezTo>
                      <a:pt x="80776" y="707572"/>
                      <a:pt x="199217" y="622261"/>
                      <a:pt x="297780" y="51707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724240" y="3501432"/>
                <a:ext cx="4000524" cy="839189"/>
              </a:xfrm>
              <a:custGeom>
                <a:avLst/>
                <a:gdLst>
                  <a:gd name="connsiteX0" fmla="*/ 337376 w 4020765"/>
                  <a:gd name="connsiteY0" fmla="*/ 21151 h 926648"/>
                  <a:gd name="connsiteX1" fmla="*/ 49141 w 4020765"/>
                  <a:gd name="connsiteY1" fmla="*/ 120542 h 926648"/>
                  <a:gd name="connsiteX2" fmla="*/ 29263 w 4020765"/>
                  <a:gd name="connsiteY2" fmla="*/ 200055 h 926648"/>
                  <a:gd name="connsiteX3" fmla="*/ 198228 w 4020765"/>
                  <a:gd name="connsiteY3" fmla="*/ 249751 h 926648"/>
                  <a:gd name="connsiteX4" fmla="*/ 1997211 w 4020765"/>
                  <a:gd name="connsiteY4" fmla="*/ 309386 h 926648"/>
                  <a:gd name="connsiteX5" fmla="*/ 3587472 w 4020765"/>
                  <a:gd name="connsiteY5" fmla="*/ 150360 h 926648"/>
                  <a:gd name="connsiteX6" fmla="*/ 3826011 w 4020765"/>
                  <a:gd name="connsiteY6" fmla="*/ 100664 h 926648"/>
                  <a:gd name="connsiteX7" fmla="*/ 3676924 w 4020765"/>
                  <a:gd name="connsiteY7" fmla="*/ 378960 h 926648"/>
                  <a:gd name="connsiteX8" fmla="*/ 3666985 w 4020765"/>
                  <a:gd name="connsiteY8" fmla="*/ 428655 h 926648"/>
                  <a:gd name="connsiteX9" fmla="*/ 3945280 w 4020765"/>
                  <a:gd name="connsiteY9" fmla="*/ 617499 h 926648"/>
                  <a:gd name="connsiteX10" fmla="*/ 3965159 w 4020765"/>
                  <a:gd name="connsiteY10" fmla="*/ 647316 h 926648"/>
                  <a:gd name="connsiteX11" fmla="*/ 3279359 w 4020765"/>
                  <a:gd name="connsiteY11" fmla="*/ 796403 h 926648"/>
                  <a:gd name="connsiteX12" fmla="*/ 2056845 w 4020765"/>
                  <a:gd name="connsiteY12" fmla="*/ 915673 h 926648"/>
                  <a:gd name="connsiteX13" fmla="*/ 1082811 w 4020765"/>
                  <a:gd name="connsiteY13" fmla="*/ 915673 h 926648"/>
                  <a:gd name="connsiteX14" fmla="*/ 377132 w 4020765"/>
                  <a:gd name="connsiteY14" fmla="*/ 865977 h 926648"/>
                  <a:gd name="connsiteX15" fmla="*/ 59080 w 4020765"/>
                  <a:gd name="connsiteY15" fmla="*/ 786464 h 926648"/>
                  <a:gd name="connsiteX16" fmla="*/ 29263 w 4020765"/>
                  <a:gd name="connsiteY16" fmla="*/ 567803 h 926648"/>
                  <a:gd name="connsiteX17" fmla="*/ 337376 w 4020765"/>
                  <a:gd name="connsiteY17" fmla="*/ 21151 h 926648"/>
                  <a:gd name="connsiteX0" fmla="*/ 39202 w 4020765"/>
                  <a:gd name="connsiteY0" fmla="*/ 142414 h 839189"/>
                  <a:gd name="connsiteX1" fmla="*/ 49141 w 4020765"/>
                  <a:gd name="connsiteY1" fmla="*/ 3308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39202 w 4020765"/>
                  <a:gd name="connsiteY0" fmla="*/ 142414 h 839189"/>
                  <a:gd name="connsiteX1" fmla="*/ 49141 w 4020765"/>
                  <a:gd name="connsiteY1" fmla="*/ 152353 h 839189"/>
                  <a:gd name="connsiteX2" fmla="*/ 29263 w 4020765"/>
                  <a:gd name="connsiteY2" fmla="*/ 112596 h 839189"/>
                  <a:gd name="connsiteX3" fmla="*/ 198228 w 4020765"/>
                  <a:gd name="connsiteY3" fmla="*/ 162292 h 839189"/>
                  <a:gd name="connsiteX4" fmla="*/ 1997211 w 4020765"/>
                  <a:gd name="connsiteY4" fmla="*/ 221927 h 839189"/>
                  <a:gd name="connsiteX5" fmla="*/ 3587472 w 4020765"/>
                  <a:gd name="connsiteY5" fmla="*/ 62901 h 839189"/>
                  <a:gd name="connsiteX6" fmla="*/ 3826011 w 4020765"/>
                  <a:gd name="connsiteY6" fmla="*/ 13205 h 839189"/>
                  <a:gd name="connsiteX7" fmla="*/ 3676924 w 4020765"/>
                  <a:gd name="connsiteY7" fmla="*/ 291501 h 839189"/>
                  <a:gd name="connsiteX8" fmla="*/ 3666985 w 4020765"/>
                  <a:gd name="connsiteY8" fmla="*/ 341196 h 839189"/>
                  <a:gd name="connsiteX9" fmla="*/ 3945280 w 4020765"/>
                  <a:gd name="connsiteY9" fmla="*/ 530040 h 839189"/>
                  <a:gd name="connsiteX10" fmla="*/ 3965159 w 4020765"/>
                  <a:gd name="connsiteY10" fmla="*/ 559857 h 839189"/>
                  <a:gd name="connsiteX11" fmla="*/ 3279359 w 4020765"/>
                  <a:gd name="connsiteY11" fmla="*/ 708944 h 839189"/>
                  <a:gd name="connsiteX12" fmla="*/ 2056845 w 4020765"/>
                  <a:gd name="connsiteY12" fmla="*/ 828214 h 839189"/>
                  <a:gd name="connsiteX13" fmla="*/ 1082811 w 4020765"/>
                  <a:gd name="connsiteY13" fmla="*/ 828214 h 839189"/>
                  <a:gd name="connsiteX14" fmla="*/ 377132 w 4020765"/>
                  <a:gd name="connsiteY14" fmla="*/ 778518 h 839189"/>
                  <a:gd name="connsiteX15" fmla="*/ 59080 w 4020765"/>
                  <a:gd name="connsiteY15" fmla="*/ 699005 h 839189"/>
                  <a:gd name="connsiteX16" fmla="*/ 29263 w 4020765"/>
                  <a:gd name="connsiteY16" fmla="*/ 480344 h 839189"/>
                  <a:gd name="connsiteX17" fmla="*/ 39202 w 4020765"/>
                  <a:gd name="connsiteY17" fmla="*/ 142414 h 839189"/>
                  <a:gd name="connsiteX0" fmla="*/ 18961 w 4000524"/>
                  <a:gd name="connsiteY0" fmla="*/ 142414 h 839189"/>
                  <a:gd name="connsiteX1" fmla="*/ 28900 w 4000524"/>
                  <a:gd name="connsiteY1" fmla="*/ 152353 h 839189"/>
                  <a:gd name="connsiteX2" fmla="*/ 48778 w 4000524"/>
                  <a:gd name="connsiteY2" fmla="*/ 142414 h 839189"/>
                  <a:gd name="connsiteX3" fmla="*/ 177987 w 4000524"/>
                  <a:gd name="connsiteY3" fmla="*/ 162292 h 839189"/>
                  <a:gd name="connsiteX4" fmla="*/ 1976970 w 4000524"/>
                  <a:gd name="connsiteY4" fmla="*/ 221927 h 839189"/>
                  <a:gd name="connsiteX5" fmla="*/ 3567231 w 4000524"/>
                  <a:gd name="connsiteY5" fmla="*/ 62901 h 839189"/>
                  <a:gd name="connsiteX6" fmla="*/ 3805770 w 4000524"/>
                  <a:gd name="connsiteY6" fmla="*/ 13205 h 839189"/>
                  <a:gd name="connsiteX7" fmla="*/ 3656683 w 4000524"/>
                  <a:gd name="connsiteY7" fmla="*/ 291501 h 839189"/>
                  <a:gd name="connsiteX8" fmla="*/ 3646744 w 4000524"/>
                  <a:gd name="connsiteY8" fmla="*/ 341196 h 839189"/>
                  <a:gd name="connsiteX9" fmla="*/ 3925039 w 4000524"/>
                  <a:gd name="connsiteY9" fmla="*/ 530040 h 839189"/>
                  <a:gd name="connsiteX10" fmla="*/ 3944918 w 4000524"/>
                  <a:gd name="connsiteY10" fmla="*/ 559857 h 839189"/>
                  <a:gd name="connsiteX11" fmla="*/ 3259118 w 4000524"/>
                  <a:gd name="connsiteY11" fmla="*/ 708944 h 839189"/>
                  <a:gd name="connsiteX12" fmla="*/ 2036604 w 4000524"/>
                  <a:gd name="connsiteY12" fmla="*/ 828214 h 839189"/>
                  <a:gd name="connsiteX13" fmla="*/ 1062570 w 4000524"/>
                  <a:gd name="connsiteY13" fmla="*/ 828214 h 839189"/>
                  <a:gd name="connsiteX14" fmla="*/ 356891 w 4000524"/>
                  <a:gd name="connsiteY14" fmla="*/ 778518 h 839189"/>
                  <a:gd name="connsiteX15" fmla="*/ 38839 w 4000524"/>
                  <a:gd name="connsiteY15" fmla="*/ 699005 h 839189"/>
                  <a:gd name="connsiteX16" fmla="*/ 9022 w 4000524"/>
                  <a:gd name="connsiteY16" fmla="*/ 480344 h 839189"/>
                  <a:gd name="connsiteX17" fmla="*/ 18961 w 4000524"/>
                  <a:gd name="connsiteY17" fmla="*/ 142414 h 839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00524" h="839189">
                    <a:moveTo>
                      <a:pt x="18961" y="142414"/>
                    </a:moveTo>
                    <a:cubicBezTo>
                      <a:pt x="22274" y="87749"/>
                      <a:pt x="23931" y="152353"/>
                      <a:pt x="28900" y="152353"/>
                    </a:cubicBezTo>
                    <a:cubicBezTo>
                      <a:pt x="33869" y="152353"/>
                      <a:pt x="23930" y="140758"/>
                      <a:pt x="48778" y="142414"/>
                    </a:cubicBezTo>
                    <a:cubicBezTo>
                      <a:pt x="73626" y="144070"/>
                      <a:pt x="-143378" y="149040"/>
                      <a:pt x="177987" y="162292"/>
                    </a:cubicBezTo>
                    <a:cubicBezTo>
                      <a:pt x="499352" y="175544"/>
                      <a:pt x="1412096" y="238492"/>
                      <a:pt x="1976970" y="221927"/>
                    </a:cubicBezTo>
                    <a:cubicBezTo>
                      <a:pt x="2541844" y="205362"/>
                      <a:pt x="3262431" y="97688"/>
                      <a:pt x="3567231" y="62901"/>
                    </a:cubicBezTo>
                    <a:cubicBezTo>
                      <a:pt x="3872031" y="28114"/>
                      <a:pt x="3790861" y="-24895"/>
                      <a:pt x="3805770" y="13205"/>
                    </a:cubicBezTo>
                    <a:cubicBezTo>
                      <a:pt x="3820679" y="51305"/>
                      <a:pt x="3683187" y="236836"/>
                      <a:pt x="3656683" y="291501"/>
                    </a:cubicBezTo>
                    <a:cubicBezTo>
                      <a:pt x="3630179" y="346166"/>
                      <a:pt x="3602018" y="301440"/>
                      <a:pt x="3646744" y="341196"/>
                    </a:cubicBezTo>
                    <a:cubicBezTo>
                      <a:pt x="3691470" y="380952"/>
                      <a:pt x="3875343" y="493597"/>
                      <a:pt x="3925039" y="530040"/>
                    </a:cubicBezTo>
                    <a:cubicBezTo>
                      <a:pt x="3974735" y="566484"/>
                      <a:pt x="4055905" y="530040"/>
                      <a:pt x="3944918" y="559857"/>
                    </a:cubicBezTo>
                    <a:cubicBezTo>
                      <a:pt x="3833931" y="589674"/>
                      <a:pt x="3577170" y="664218"/>
                      <a:pt x="3259118" y="708944"/>
                    </a:cubicBezTo>
                    <a:cubicBezTo>
                      <a:pt x="2941066" y="753670"/>
                      <a:pt x="2402695" y="808336"/>
                      <a:pt x="2036604" y="828214"/>
                    </a:cubicBezTo>
                    <a:cubicBezTo>
                      <a:pt x="1670513" y="848092"/>
                      <a:pt x="1342522" y="836497"/>
                      <a:pt x="1062570" y="828214"/>
                    </a:cubicBezTo>
                    <a:cubicBezTo>
                      <a:pt x="782618" y="819931"/>
                      <a:pt x="527513" y="800053"/>
                      <a:pt x="356891" y="778518"/>
                    </a:cubicBezTo>
                    <a:cubicBezTo>
                      <a:pt x="186269" y="756983"/>
                      <a:pt x="96817" y="748701"/>
                      <a:pt x="38839" y="699005"/>
                    </a:cubicBezTo>
                    <a:cubicBezTo>
                      <a:pt x="-19139" y="649309"/>
                      <a:pt x="12335" y="573109"/>
                      <a:pt x="9022" y="480344"/>
                    </a:cubicBezTo>
                    <a:cubicBezTo>
                      <a:pt x="5709" y="387579"/>
                      <a:pt x="15648" y="197079"/>
                      <a:pt x="18961" y="142414"/>
                    </a:cubicBezTo>
                    <a:close/>
                  </a:path>
                </a:pathLst>
              </a:custGeom>
              <a:solidFill>
                <a:srgbClr val="B9E2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2832415" y="1936220"/>
              <a:ext cx="3375687" cy="81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70C0"/>
                  </a:solidFill>
                </a:rPr>
                <a:t>Đọc mở rộng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5" b="98086" l="950" r="9881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-139148" y="3443242"/>
            <a:ext cx="4010025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/>
        </p:blipFill>
        <p:spPr bwMode="auto">
          <a:xfrm>
            <a:off x="3687417" y="3443241"/>
            <a:ext cx="4010025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5" b="98086" l="950" r="988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9" b="22330"/>
          <a:stretch/>
        </p:blipFill>
        <p:spPr bwMode="auto">
          <a:xfrm>
            <a:off x="6649278" y="3443241"/>
            <a:ext cx="2568851" cy="154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245" r="46939">
                        <a14:foregroundMark x1="6735" y1="35440" x2="6735" y2="3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90"/>
          <a:stretch/>
        </p:blipFill>
        <p:spPr bwMode="auto">
          <a:xfrm>
            <a:off x="723900" y="1522343"/>
            <a:ext cx="2226731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883" y="-80521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4023" y="-80521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0539" y1="12963" x2="10539" y2="12963"/>
                        <a14:foregroundMark x1="8824" y1="21164" x2="8824" y2="21164"/>
                        <a14:foregroundMark x1="17157" y1="11640" x2="17157" y2="11640"/>
                        <a14:foregroundMark x1="15686" y1="13757" x2="15686" y2="13757"/>
                        <a14:foregroundMark x1="70833" y1="26720" x2="70833" y2="26720"/>
                        <a14:foregroundMark x1="72304" y1="26984" x2="72304" y2="26984"/>
                        <a14:foregroundMark x1="70833" y1="25132" x2="70833" y2="25132"/>
                        <a14:foregroundMark x1="68627" y1="34392" x2="68627" y2="34392"/>
                        <a14:foregroundMark x1="69853" y1="22751" x2="69853" y2="22751"/>
                        <a14:foregroundMark x1="90196" y1="28571" x2="90196" y2="28571"/>
                        <a14:foregroundMark x1="81618" y1="34921" x2="81618" y2="34921"/>
                        <a14:foregroundMark x1="73284" y1="65079" x2="73284" y2="65079"/>
                        <a14:foregroundMark x1="71324" y1="65873" x2="71324" y2="65873"/>
                        <a14:foregroundMark x1="47549" y1="52910" x2="47549" y2="52910"/>
                        <a14:foregroundMark x1="50980" y1="47354" x2="50980" y2="47354"/>
                        <a14:foregroundMark x1="62500" y1="43915" x2="62500" y2="43915"/>
                        <a14:foregroundMark x1="19363" y1="67460" x2="19363" y2="67460"/>
                        <a14:foregroundMark x1="16912" y1="65873" x2="16912" y2="65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63422" flipH="1">
            <a:off x="279332" y="-210442"/>
            <a:ext cx="2005013" cy="185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35" y="-161365"/>
            <a:ext cx="38481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580100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97" y="962439"/>
            <a:ext cx="36671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88902" y="201176"/>
            <a:ext cx="6827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Tìm đọc một bài thơ hoặc câu chuyện viết về thiếu nhi. Nói với các bạn tên bài thơ, câu chuyện và tên tác giả.</a:t>
            </a:r>
            <a:endParaRPr lang="en-US" sz="2400"/>
          </a:p>
        </p:txBody>
      </p:sp>
      <p:sp>
        <p:nvSpPr>
          <p:cNvPr id="42" name="Oval 41"/>
          <p:cNvSpPr/>
          <p:nvPr/>
        </p:nvSpPr>
        <p:spPr>
          <a:xfrm>
            <a:off x="1221983" y="245958"/>
            <a:ext cx="387626" cy="372099"/>
          </a:xfrm>
          <a:prstGeom prst="ellipse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48" b="100000" l="2968" r="100000">
                        <a14:foregroundMark x1="10204" y1="71488" x2="10204" y2="71488"/>
                        <a14:foregroundMark x1="53803" y1="46694" x2="53803" y2="46694"/>
                        <a14:foregroundMark x1="51391" y1="66116" x2="51391" y2="66116"/>
                        <a14:foregroundMark x1="20594" y1="97107" x2="20594" y2="97107"/>
                        <a14:foregroundMark x1="15770" y1="82645" x2="15770" y2="82645"/>
                        <a14:backgroundMark x1="37291" y1="81405" x2="37291" y2="81405"/>
                        <a14:backgroundMark x1="43228" y1="69008" x2="43228" y2="69008"/>
                        <a14:backgroundMark x1="43043" y1="94215" x2="43043" y2="94215"/>
                        <a14:backgroundMark x1="42672" y1="98347" x2="42672" y2="98347"/>
                        <a14:backgroundMark x1="23562" y1="93388" x2="23562" y2="9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4631" y="4057166"/>
            <a:ext cx="2419563" cy="108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48" b="100000" l="2968" r="100000">
                        <a14:foregroundMark x1="10204" y1="71488" x2="10204" y2="71488"/>
                        <a14:foregroundMark x1="53803" y1="46694" x2="53803" y2="46694"/>
                        <a14:foregroundMark x1="51391" y1="66116" x2="51391" y2="66116"/>
                        <a14:foregroundMark x1="20594" y1="97107" x2="20594" y2="97107"/>
                        <a14:foregroundMark x1="15770" y1="82645" x2="15770" y2="82645"/>
                        <a14:backgroundMark x1="37291" y1="81405" x2="37291" y2="81405"/>
                        <a14:backgroundMark x1="43228" y1="69008" x2="43228" y2="69008"/>
                        <a14:backgroundMark x1="43043" y1="94215" x2="43043" y2="94215"/>
                        <a14:backgroundMark x1="42672" y1="98347" x2="42672" y2="98347"/>
                        <a14:backgroundMark x1="23562" y1="93388" x2="23562" y2="9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286">
            <a:off x="6606173" y="3506028"/>
            <a:ext cx="3647098" cy="16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30196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3881" y="1715480"/>
            <a:ext cx="4487729" cy="1323439"/>
          </a:xfrm>
          <a:prstGeom prst="rect">
            <a:avLst/>
          </a:prstGeom>
          <a:solidFill>
            <a:srgbClr val="FFD1FF"/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Hướng dẫn</a:t>
            </a:r>
            <a:r>
              <a:rPr lang="en-US" sz="2000"/>
              <a:t>: </a:t>
            </a:r>
            <a:r>
              <a:rPr lang="vi-VN" sz="2000"/>
              <a:t>Em tự tìm một bài thơ, câu chuyện rồi giới thiệu:</a:t>
            </a:r>
          </a:p>
          <a:p>
            <a:r>
              <a:rPr lang="vi-VN" sz="2000"/>
              <a:t>- Tên</a:t>
            </a:r>
          </a:p>
          <a:p>
            <a:r>
              <a:rPr lang="vi-VN" sz="2000"/>
              <a:t>- Tác giả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026724046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223365" y="199384"/>
            <a:ext cx="387626" cy="372099"/>
          </a:xfrm>
          <a:prstGeom prst="ellipse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48" b="100000" l="2968" r="100000">
                        <a14:foregroundMark x1="10204" y1="71488" x2="10204" y2="71488"/>
                        <a14:foregroundMark x1="53803" y1="46694" x2="53803" y2="46694"/>
                        <a14:foregroundMark x1="51391" y1="66116" x2="51391" y2="66116"/>
                        <a14:foregroundMark x1="20594" y1="97107" x2="20594" y2="97107"/>
                        <a14:foregroundMark x1="15770" y1="82645" x2="15770" y2="82645"/>
                        <a14:backgroundMark x1="37291" y1="81405" x2="37291" y2="81405"/>
                        <a14:backgroundMark x1="43228" y1="69008" x2="43228" y2="69008"/>
                        <a14:backgroundMark x1="43043" y1="94215" x2="43043" y2="94215"/>
                        <a14:backgroundMark x1="42672" y1="98347" x2="42672" y2="98347"/>
                        <a14:backgroundMark x1="23562" y1="93388" x2="23562" y2="9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286">
            <a:off x="6606173" y="3506028"/>
            <a:ext cx="3647098" cy="16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34044" y="169990"/>
            <a:ext cx="4193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/>
              <a:t>Bài thơ </a:t>
            </a:r>
            <a:r>
              <a:rPr lang="vi-VN" sz="2800" b="1">
                <a:solidFill>
                  <a:srgbClr val="FF0000"/>
                </a:solidFill>
              </a:rPr>
              <a:t>Đôi mắt của em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33" y="694593"/>
            <a:ext cx="4310616" cy="270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4400" y="694593"/>
            <a:ext cx="4114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200"/>
              <a:t>Đôi mắt xinh xinh</a:t>
            </a:r>
            <a:br>
              <a:rPr lang="vi-VN" sz="2200"/>
            </a:br>
            <a:r>
              <a:rPr lang="vi-VN" sz="2200"/>
              <a:t>Đôi mắt tròn tròn</a:t>
            </a:r>
            <a:br>
              <a:rPr lang="vi-VN" sz="2200"/>
            </a:br>
            <a:r>
              <a:rPr lang="vi-VN" sz="2200"/>
              <a:t>Giúp em nhìn thấy</a:t>
            </a:r>
            <a:br>
              <a:rPr lang="vi-VN" sz="2200"/>
            </a:br>
            <a:r>
              <a:rPr lang="vi-VN" sz="2200"/>
              <a:t>Mọi vật xung quanh.</a:t>
            </a:r>
            <a:endParaRPr lang="en-US" sz="2200"/>
          </a:p>
          <a:p>
            <a:endParaRPr lang="vi-VN" sz="2200"/>
          </a:p>
          <a:p>
            <a:r>
              <a:rPr lang="vi-VN" sz="2200"/>
              <a:t>Em yêu em quý</a:t>
            </a:r>
            <a:br>
              <a:rPr lang="vi-VN" sz="2200"/>
            </a:br>
            <a:r>
              <a:rPr lang="vi-VN" sz="2200"/>
              <a:t>Đôi mắt xinh xinh</a:t>
            </a:r>
            <a:br>
              <a:rPr lang="vi-VN" sz="2200"/>
            </a:br>
            <a:r>
              <a:rPr lang="vi-VN" sz="2200"/>
              <a:t>Giữ cho đôi mắt</a:t>
            </a:r>
            <a:br>
              <a:rPr lang="vi-VN" sz="2200"/>
            </a:br>
            <a:r>
              <a:rPr lang="vi-VN" sz="2200"/>
              <a:t>Ngày càng sáng hơn.</a:t>
            </a:r>
            <a:endParaRPr lang="en-US" sz="2200"/>
          </a:p>
          <a:p>
            <a:endParaRPr lang="vi-VN" sz="2200"/>
          </a:p>
          <a:p>
            <a:pPr algn="r"/>
            <a:r>
              <a:rPr lang="vi-VN" sz="2200" i="1"/>
              <a:t>Tác giả: Lê Thị Mỹ Phương</a:t>
            </a:r>
            <a:endParaRPr lang="vi-VN" sz="2200"/>
          </a:p>
        </p:txBody>
      </p:sp>
    </p:spTree>
    <p:extLst>
      <p:ext uri="{BB962C8B-B14F-4D97-AF65-F5344CB8AC3E}">
        <p14:creationId xmlns:p14="http://schemas.microsoft.com/office/powerpoint/2010/main" val="2523326727"/>
      </p:ext>
    </p:extLst>
  </p:cSld>
  <p:clrMapOvr>
    <a:masterClrMapping/>
  </p:clrMapOvr>
  <p:transition spd="slow">
    <p:cover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99" y="694593"/>
            <a:ext cx="4522162" cy="27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223365" y="199384"/>
            <a:ext cx="387626" cy="372099"/>
          </a:xfrm>
          <a:prstGeom prst="ellipse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48" b="100000" l="2968" r="100000">
                        <a14:foregroundMark x1="10204" y1="71488" x2="10204" y2="71488"/>
                        <a14:foregroundMark x1="53803" y1="46694" x2="53803" y2="46694"/>
                        <a14:foregroundMark x1="51391" y1="66116" x2="51391" y2="66116"/>
                        <a14:foregroundMark x1="20594" y1="97107" x2="20594" y2="97107"/>
                        <a14:foregroundMark x1="15770" y1="82645" x2="15770" y2="82645"/>
                        <a14:backgroundMark x1="37291" y1="81405" x2="37291" y2="81405"/>
                        <a14:backgroundMark x1="43228" y1="69008" x2="43228" y2="69008"/>
                        <a14:backgroundMark x1="43043" y1="94215" x2="43043" y2="94215"/>
                        <a14:backgroundMark x1="42672" y1="98347" x2="42672" y2="98347"/>
                        <a14:backgroundMark x1="23562" y1="93388" x2="23562" y2="9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286">
            <a:off x="6606173" y="3506028"/>
            <a:ext cx="3647098" cy="16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71373"/>
            <a:ext cx="31341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/>
              <a:t>Bài thơ </a:t>
            </a:r>
            <a:r>
              <a:rPr lang="vi-VN" sz="2800" b="1">
                <a:solidFill>
                  <a:srgbClr val="FF0000"/>
                </a:solidFill>
              </a:rPr>
              <a:t>Tình bạn 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330" y="574632"/>
            <a:ext cx="2783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/>
              <a:t>Hôm nay đến lớp</a:t>
            </a:r>
            <a:br>
              <a:rPr lang="vi-VN" sz="1800"/>
            </a:br>
            <a:r>
              <a:rPr lang="vi-VN" sz="1800"/>
              <a:t>Thấy vắng Thỏ Nâu</a:t>
            </a:r>
            <a:br>
              <a:rPr lang="vi-VN" sz="1800"/>
            </a:br>
            <a:r>
              <a:rPr lang="vi-VN" sz="1800"/>
              <a:t>Các bạn hỏi nhau</a:t>
            </a:r>
            <a:br>
              <a:rPr lang="vi-VN" sz="1800"/>
            </a:br>
            <a:r>
              <a:rPr lang="vi-VN" sz="1800"/>
              <a:t>Thỏ đi đâu thế?</a:t>
            </a:r>
            <a:endParaRPr lang="en-US" sz="1800"/>
          </a:p>
        </p:txBody>
      </p:sp>
      <p:sp>
        <p:nvSpPr>
          <p:cNvPr id="4" name="Rectangle 3"/>
          <p:cNvSpPr/>
          <p:nvPr/>
        </p:nvSpPr>
        <p:spPr>
          <a:xfrm>
            <a:off x="417178" y="1868190"/>
            <a:ext cx="2092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/>
              <a:t>Gấu liền nói khẽ:</a:t>
            </a:r>
            <a:br>
              <a:rPr lang="vi-VN" sz="1800"/>
            </a:br>
            <a:r>
              <a:rPr lang="vi-VN" sz="1800"/>
              <a:t>– Thỏ bị ốm rồi</a:t>
            </a:r>
            <a:br>
              <a:rPr lang="vi-VN" sz="1800"/>
            </a:br>
            <a:r>
              <a:rPr lang="vi-VN" sz="1800"/>
              <a:t>Này các bạn ơi</a:t>
            </a:r>
            <a:br>
              <a:rPr lang="vi-VN" sz="1800"/>
            </a:br>
            <a:r>
              <a:rPr lang="vi-VN" sz="1800"/>
              <a:t>Đi thăm Thỏ nhé!</a:t>
            </a: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325183" y="3005651"/>
            <a:ext cx="35046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/>
              <a:t>Chúc bạn khỏe nhanh</a:t>
            </a:r>
            <a:br>
              <a:rPr lang="vi-VN" sz="1800"/>
            </a:br>
            <a:r>
              <a:rPr lang="vi-VN" sz="1800"/>
              <a:t>Cùng nhau đến lớp</a:t>
            </a:r>
            <a:br>
              <a:rPr lang="vi-VN" sz="1800"/>
            </a:br>
            <a:r>
              <a:rPr lang="vi-VN" sz="1800"/>
              <a:t>Học tập thật tốt</a:t>
            </a:r>
            <a:br>
              <a:rPr lang="vi-VN" sz="1800"/>
            </a:br>
            <a:r>
              <a:rPr lang="vi-VN" sz="1800"/>
              <a:t>Xứng đáng cháu ngoan</a:t>
            </a:r>
            <a:br>
              <a:rPr lang="vi-VN" sz="1800"/>
            </a:br>
            <a:r>
              <a:rPr lang="vi-VN" sz="1800"/>
              <a:t>Trò giỏi kết đoàn</a:t>
            </a:r>
            <a:br>
              <a:rPr lang="vi-VN" sz="1800"/>
            </a:br>
            <a:r>
              <a:rPr lang="vi-VN" sz="1800"/>
              <a:t>Thắm tình bè bạn.</a:t>
            </a:r>
          </a:p>
          <a:p>
            <a:r>
              <a:rPr lang="vi-VN" sz="1800" i="1"/>
              <a:t>Tác giả: Trần Thị Hương</a:t>
            </a:r>
            <a:endParaRPr lang="vi-VN" sz="1800"/>
          </a:p>
        </p:txBody>
      </p:sp>
      <p:sp>
        <p:nvSpPr>
          <p:cNvPr id="8" name="Rectangle 7"/>
          <p:cNvSpPr/>
          <p:nvPr/>
        </p:nvSpPr>
        <p:spPr>
          <a:xfrm>
            <a:off x="358699" y="3180003"/>
            <a:ext cx="2966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/>
              <a:t>– Gấu tôi mua khế</a:t>
            </a:r>
            <a:br>
              <a:rPr lang="vi-VN" sz="1800"/>
            </a:br>
            <a:r>
              <a:rPr lang="vi-VN" sz="1800"/>
              <a:t>Khế ngọt lại thanh.</a:t>
            </a:r>
            <a:br>
              <a:rPr lang="vi-VN" sz="1800"/>
            </a:br>
            <a:r>
              <a:rPr lang="vi-VN" sz="1800"/>
              <a:t>– Mèo tôi mua chanh</a:t>
            </a:r>
            <a:br>
              <a:rPr lang="vi-VN" sz="1800"/>
            </a:br>
            <a:r>
              <a:rPr lang="vi-VN" sz="1800"/>
              <a:t>Đánh đường mát ngọt.</a:t>
            </a:r>
            <a:br>
              <a:rPr lang="vi-VN" sz="1800"/>
            </a:br>
            <a:r>
              <a:rPr lang="vi-VN" sz="1800"/>
              <a:t>Hươu mua sữa bột</a:t>
            </a:r>
            <a:br>
              <a:rPr lang="vi-VN" sz="1800"/>
            </a:br>
            <a:r>
              <a:rPr lang="vi-VN" sz="1800"/>
              <a:t>Nai, sữa đậu nành.</a:t>
            </a:r>
          </a:p>
        </p:txBody>
      </p:sp>
    </p:spTree>
    <p:extLst>
      <p:ext uri="{BB962C8B-B14F-4D97-AF65-F5344CB8AC3E}">
        <p14:creationId xmlns:p14="http://schemas.microsoft.com/office/powerpoint/2010/main" val="703631045"/>
      </p:ext>
    </p:extLst>
  </p:cSld>
  <p:clrMapOvr>
    <a:masterClrMapping/>
  </p:clrMapOvr>
  <p:transition spd="slow">
    <p:cover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97" y="962439"/>
            <a:ext cx="36671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88902" y="201176"/>
            <a:ext cx="682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/>
              <a:t>Đọc một số câu thơ hay cho các bạn nghe.</a:t>
            </a:r>
            <a:endParaRPr lang="en-US" sz="2400"/>
          </a:p>
        </p:txBody>
      </p:sp>
      <p:sp>
        <p:nvSpPr>
          <p:cNvPr id="42" name="Oval 41"/>
          <p:cNvSpPr/>
          <p:nvPr/>
        </p:nvSpPr>
        <p:spPr>
          <a:xfrm>
            <a:off x="1221983" y="245958"/>
            <a:ext cx="387626" cy="372099"/>
          </a:xfrm>
          <a:prstGeom prst="ellipse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48" b="100000" l="2968" r="100000">
                        <a14:foregroundMark x1="10204" y1="71488" x2="10204" y2="71488"/>
                        <a14:foregroundMark x1="53803" y1="46694" x2="53803" y2="46694"/>
                        <a14:foregroundMark x1="51391" y1="66116" x2="51391" y2="66116"/>
                        <a14:foregroundMark x1="20594" y1="97107" x2="20594" y2="97107"/>
                        <a14:foregroundMark x1="15770" y1="82645" x2="15770" y2="82645"/>
                        <a14:backgroundMark x1="37291" y1="81405" x2="37291" y2="81405"/>
                        <a14:backgroundMark x1="43228" y1="69008" x2="43228" y2="69008"/>
                        <a14:backgroundMark x1="43043" y1="94215" x2="43043" y2="94215"/>
                        <a14:backgroundMark x1="42672" y1="98347" x2="42672" y2="98347"/>
                        <a14:backgroundMark x1="23562" y1="93388" x2="23562" y2="9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14631" y="4057166"/>
            <a:ext cx="2419563" cy="1086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248" b="100000" l="2968" r="100000">
                        <a14:foregroundMark x1="10204" y1="71488" x2="10204" y2="71488"/>
                        <a14:foregroundMark x1="53803" y1="46694" x2="53803" y2="46694"/>
                        <a14:foregroundMark x1="51391" y1="66116" x2="51391" y2="66116"/>
                        <a14:foregroundMark x1="20594" y1="97107" x2="20594" y2="97107"/>
                        <a14:foregroundMark x1="15770" y1="82645" x2="15770" y2="82645"/>
                        <a14:backgroundMark x1="37291" y1="81405" x2="37291" y2="81405"/>
                        <a14:backgroundMark x1="43228" y1="69008" x2="43228" y2="69008"/>
                        <a14:backgroundMark x1="43043" y1="94215" x2="43043" y2="94215"/>
                        <a14:backgroundMark x1="42672" y1="98347" x2="42672" y2="98347"/>
                        <a14:backgroundMark x1="23562" y1="93388" x2="23562" y2="9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286">
            <a:off x="6606173" y="3506028"/>
            <a:ext cx="3647098" cy="16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301964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92354"/>
      </p:ext>
    </p:extLst>
  </p:cSld>
  <p:clrMapOvr>
    <a:masterClrMapping/>
  </p:clrMapOvr>
  <p:transition spd="slow">
    <p:cover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84" y="3057919"/>
            <a:ext cx="3089563" cy="212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0" y="64524"/>
            <a:ext cx="9144000" cy="4998007"/>
            <a:chOff x="0" y="0"/>
            <a:chExt cx="9144000" cy="513286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Oval 41"/>
          <p:cNvSpPr/>
          <p:nvPr/>
        </p:nvSpPr>
        <p:spPr>
          <a:xfrm>
            <a:off x="223365" y="199384"/>
            <a:ext cx="387626" cy="372099"/>
          </a:xfrm>
          <a:prstGeom prst="ellipse">
            <a:avLst/>
          </a:prstGeom>
          <a:solidFill>
            <a:srgbClr val="0088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248" b="100000" l="2968" r="100000">
                        <a14:foregroundMark x1="10204" y1="71488" x2="10204" y2="71488"/>
                        <a14:foregroundMark x1="53803" y1="46694" x2="53803" y2="46694"/>
                        <a14:foregroundMark x1="51391" y1="66116" x2="51391" y2="66116"/>
                        <a14:foregroundMark x1="20594" y1="97107" x2="20594" y2="97107"/>
                        <a14:foregroundMark x1="15770" y1="82645" x2="15770" y2="82645"/>
                        <a14:backgroundMark x1="37291" y1="81405" x2="37291" y2="81405"/>
                        <a14:backgroundMark x1="43228" y1="69008" x2="43228" y2="69008"/>
                        <a14:backgroundMark x1="43043" y1="94215" x2="43043" y2="94215"/>
                        <a14:backgroundMark x1="42672" y1="98347" x2="42672" y2="98347"/>
                        <a14:backgroundMark x1="23562" y1="93388" x2="23562" y2="93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0286">
            <a:off x="6606173" y="3506028"/>
            <a:ext cx="3647098" cy="163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171373"/>
            <a:ext cx="417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Sao không về Vàng ơi?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118" y="572192"/>
            <a:ext cx="322166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/>
              <a:t>Tao đi học về nhà</a:t>
            </a:r>
          </a:p>
          <a:p>
            <a:r>
              <a:rPr lang="vi-VN" sz="1600"/>
              <a:t>Là mày chạy xồ ra</a:t>
            </a:r>
          </a:p>
          <a:p>
            <a:r>
              <a:rPr lang="vi-VN" sz="1600"/>
              <a:t>Đầu tiên mày rối rít</a:t>
            </a:r>
          </a:p>
          <a:p>
            <a:r>
              <a:rPr lang="vi-VN" sz="1600"/>
              <a:t>Cái đuôi mừng ngoáy tít</a:t>
            </a:r>
          </a:p>
          <a:p>
            <a:r>
              <a:rPr lang="vi-VN" sz="1600"/>
              <a:t>Rồi mày lắc cái đầu</a:t>
            </a:r>
          </a:p>
          <a:p>
            <a:r>
              <a:rPr lang="vi-VN" sz="1600"/>
              <a:t>Khịt khịt mũi, rung râu</a:t>
            </a:r>
          </a:p>
          <a:p>
            <a:r>
              <a:rPr lang="vi-VN" sz="1600"/>
              <a:t>Rồi mày nhún chân sau</a:t>
            </a:r>
          </a:p>
          <a:p>
            <a:r>
              <a:rPr lang="vi-VN" sz="1600"/>
              <a:t>Chân trước chồm, mày bắt</a:t>
            </a:r>
          </a:p>
          <a:p>
            <a:r>
              <a:rPr lang="vi-VN" sz="1600"/>
              <a:t>Bắt tay tao rất chặt</a:t>
            </a:r>
          </a:p>
          <a:p>
            <a:r>
              <a:rPr lang="vi-VN" sz="1600"/>
              <a:t>Thế là mày tất bật</a:t>
            </a:r>
          </a:p>
          <a:p>
            <a:r>
              <a:rPr lang="vi-VN" sz="1600"/>
              <a:t>Đưa vội tao vào nhà</a:t>
            </a:r>
          </a:p>
          <a:p>
            <a:r>
              <a:rPr lang="vi-VN" sz="1600"/>
              <a:t>Dù tao đi đâu xa</a:t>
            </a:r>
          </a:p>
          <a:p>
            <a:r>
              <a:rPr lang="vi-VN" sz="1600"/>
              <a:t>Cũng nhớ mày lắm đấy</a:t>
            </a:r>
            <a:endParaRPr lang="en-US" sz="1600"/>
          </a:p>
        </p:txBody>
      </p:sp>
      <p:sp>
        <p:nvSpPr>
          <p:cNvPr id="9" name="Rectangle 8"/>
          <p:cNvSpPr/>
          <p:nvPr/>
        </p:nvSpPr>
        <p:spPr>
          <a:xfrm>
            <a:off x="5922334" y="676562"/>
            <a:ext cx="32216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/>
              <a:t>Sao không về hả chó?</a:t>
            </a:r>
          </a:p>
          <a:p>
            <a:r>
              <a:rPr lang="vi-VN" sz="1600"/>
              <a:t>Nghe bom thằng Mỹ nổ</a:t>
            </a:r>
          </a:p>
          <a:p>
            <a:r>
              <a:rPr lang="vi-VN" sz="1600"/>
              <a:t>Mày bỏ chạy đi đâu?</a:t>
            </a:r>
          </a:p>
          <a:p>
            <a:r>
              <a:rPr lang="vi-VN" sz="1600"/>
              <a:t>Tao chờ mày đã lâu</a:t>
            </a:r>
          </a:p>
          <a:p>
            <a:r>
              <a:rPr lang="vi-VN" sz="1600"/>
              <a:t>Cơm phần mày để cửa</a:t>
            </a:r>
          </a:p>
          <a:p>
            <a:r>
              <a:rPr lang="vi-VN" sz="1600"/>
              <a:t>Sao không về hả chó?</a:t>
            </a:r>
          </a:p>
          <a:p>
            <a:r>
              <a:rPr lang="vi-VN" sz="1600"/>
              <a:t>Tao nhớ mày lắm đó</a:t>
            </a:r>
          </a:p>
          <a:p>
            <a:r>
              <a:rPr lang="vi-VN" sz="1600"/>
              <a:t>Vàng ơi là Vàng ơi!</a:t>
            </a:r>
          </a:p>
          <a:p>
            <a:r>
              <a:rPr lang="vi-VN" sz="1600"/>
              <a:t>(Trần Đăng Khoa – 1967)</a:t>
            </a:r>
            <a:endParaRPr lang="en-US" sz="1600"/>
          </a:p>
        </p:txBody>
      </p:sp>
      <p:sp>
        <p:nvSpPr>
          <p:cNvPr id="10" name="Rectangle 9"/>
          <p:cNvSpPr/>
          <p:nvPr/>
        </p:nvSpPr>
        <p:spPr>
          <a:xfrm>
            <a:off x="3103243" y="609676"/>
            <a:ext cx="33279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/>
              <a:t>Hôm nay tao bỗng thấy</a:t>
            </a:r>
          </a:p>
          <a:p>
            <a:r>
              <a:rPr lang="vi-VN" sz="1600"/>
              <a:t>Cái cổng rộng thế này!</a:t>
            </a:r>
          </a:p>
          <a:p>
            <a:r>
              <a:rPr lang="vi-VN" sz="1600"/>
              <a:t>Vì không thấy bóng mày</a:t>
            </a:r>
          </a:p>
          <a:p>
            <a:r>
              <a:rPr lang="vi-VN" sz="1600"/>
              <a:t>Nằm chờ tao trước cửa</a:t>
            </a:r>
          </a:p>
          <a:p>
            <a:r>
              <a:rPr lang="vi-VN" sz="1600"/>
              <a:t>Không nghe tiếng mày sủa</a:t>
            </a:r>
          </a:p>
          <a:p>
            <a:r>
              <a:rPr lang="vi-VN" sz="1600"/>
              <a:t>Như những buổi trưa nào</a:t>
            </a:r>
          </a:p>
          <a:p>
            <a:r>
              <a:rPr lang="vi-VN" sz="1600"/>
              <a:t>Không thấy mày đón tao</a:t>
            </a:r>
          </a:p>
          <a:p>
            <a:r>
              <a:rPr lang="vi-VN" sz="1600"/>
              <a:t>Cái đuôi vàng ngoáy tít</a:t>
            </a:r>
          </a:p>
          <a:p>
            <a:r>
              <a:rPr lang="vi-VN" sz="1600"/>
              <a:t>Cái mũi đen khịt khịt</a:t>
            </a:r>
          </a:p>
          <a:p>
            <a:r>
              <a:rPr lang="vi-VN" sz="1600"/>
              <a:t>Mày không bắt tay tao</a:t>
            </a:r>
          </a:p>
          <a:p>
            <a:r>
              <a:rPr lang="vi-VN" sz="1600"/>
              <a:t>Tay tao buồn làm sao!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218111891"/>
      </p:ext>
    </p:extLst>
  </p:cSld>
  <p:clrMapOvr>
    <a:masterClrMapping/>
  </p:clrMapOvr>
  <p:transition spd="slow">
    <p:cover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455</Words>
  <Application>Microsoft Office PowerPoint</Application>
  <PresentationFormat>On-screen Show (16:9)</PresentationFormat>
  <Paragraphs>71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Calibri Light</vt:lpstr>
      <vt:lpstr>Times New Roman</vt:lpstr>
      <vt:lpstr>Lato</vt:lpstr>
      <vt:lpstr>Arial</vt:lpstr>
      <vt:lpstr>Calibri</vt:lpstr>
      <vt:lpstr>Andalus</vt:lpstr>
      <vt:lpstr>Quicksand Medium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21AK22</cp:lastModifiedBy>
  <cp:revision>886</cp:revision>
  <dcterms:modified xsi:type="dcterms:W3CDTF">2021-09-12T12:01:43Z</dcterms:modified>
</cp:coreProperties>
</file>