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79" r:id="rId3"/>
  </p:sldMasterIdLst>
  <p:notesMasterIdLst>
    <p:notesMasterId r:id="rId32"/>
  </p:notesMasterIdLst>
  <p:sldIdLst>
    <p:sldId id="282" r:id="rId4"/>
    <p:sldId id="265" r:id="rId5"/>
    <p:sldId id="392" r:id="rId6"/>
    <p:sldId id="269" r:id="rId7"/>
    <p:sldId id="283" r:id="rId8"/>
    <p:sldId id="266" r:id="rId9"/>
    <p:sldId id="343" r:id="rId10"/>
    <p:sldId id="314" r:id="rId11"/>
    <p:sldId id="315" r:id="rId12"/>
    <p:sldId id="384" r:id="rId13"/>
    <p:sldId id="319" r:id="rId14"/>
    <p:sldId id="345" r:id="rId15"/>
    <p:sldId id="317" r:id="rId16"/>
    <p:sldId id="372" r:id="rId17"/>
    <p:sldId id="373" r:id="rId18"/>
    <p:sldId id="378" r:id="rId19"/>
    <p:sldId id="381" r:id="rId20"/>
    <p:sldId id="346" r:id="rId21"/>
    <p:sldId id="382" r:id="rId22"/>
    <p:sldId id="320" r:id="rId23"/>
    <p:sldId id="385" r:id="rId24"/>
    <p:sldId id="273" r:id="rId25"/>
    <p:sldId id="279" r:id="rId26"/>
    <p:sldId id="388" r:id="rId27"/>
    <p:sldId id="389" r:id="rId28"/>
    <p:sldId id="390" r:id="rId29"/>
    <p:sldId id="391"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54241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D54D79-588C-414F-9935-D85D26666345}" type="datetimeFigureOut">
              <a:rPr lang="zh-CN" altLang="en-US" smtClean="0"/>
              <a:t>2024/9/16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4.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1.jpe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4EC328-9116-4993-92C0-623125586BFE}" type="slidenum">
              <a:rPr lang="zh-CN" altLang="en-US" smtClean="0"/>
              <a:t>‹#›</a:t>
            </a:fld>
            <a:endParaRPr lang="zh-CN" altLang="en-US"/>
          </a:p>
        </p:txBody>
      </p:sp>
      <p:pic>
        <p:nvPicPr>
          <p:cNvPr id="18" name="图片 7" descr="444"/>
          <p:cNvPicPr>
            <a:picLocks noChangeAspect="1"/>
          </p:cNvPicPr>
          <p:nvPr userDrawn="1"/>
        </p:nvPicPr>
        <p:blipFill>
          <a:blip r:embed="rId20"/>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t>2024/9/16</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t>‹#›</a:t>
            </a:fld>
            <a:endParaRPr lang="zh-CN" altLang="en-US"/>
          </a:p>
        </p:txBody>
      </p:sp>
      <p:pic>
        <p:nvPicPr>
          <p:cNvPr id="12" name="图片 7" descr="444"/>
          <p:cNvPicPr>
            <a:picLocks noChangeAspect="1"/>
          </p:cNvPicPr>
          <p:nvPr userDrawn="1"/>
        </p:nvPicPr>
        <p:blipFill>
          <a:blip r:embed="rId23"/>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6.xml"/><Relationship Id="rId4" Type="http://schemas.openxmlformats.org/officeDocument/2006/relationships/image" Target="../media/image1.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2.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Khám</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phá</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625725" y="1638300"/>
            <a:ext cx="7196455" cy="2173605"/>
          </a:xfrm>
          <a:prstGeom prst="roundRect">
            <a:avLst/>
          </a:prstGeom>
          <a:gradFill>
            <a:gsLst>
              <a:gs pos="0">
                <a:srgbClr val="007BD3"/>
              </a:gs>
              <a:gs pos="100000">
                <a:srgbClr val="034373"/>
              </a:gs>
            </a:gsLst>
            <a:lin ang="5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117475" y="109220"/>
            <a:ext cx="2355850" cy="24460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2800985" y="2309495"/>
            <a:ext cx="6845935" cy="829945"/>
          </a:xfrm>
          <a:prstGeom prst="rect">
            <a:avLst/>
          </a:prstGeom>
          <a:noFill/>
        </p:spPr>
        <p:txBody>
          <a:bodyPr wrap="square" rtlCol="0">
            <a:spAutoFit/>
          </a:bodyPr>
          <a:lstStyle/>
          <a:p>
            <a:r>
              <a:rPr lang="en-US" sz="4800" b="1">
                <a:solidFill>
                  <a:schemeClr val="bg1">
                    <a:lumMod val="95000"/>
                  </a:schemeClr>
                </a:solidFill>
                <a:latin typeface="Times New Roman" panose="02020603050405020304" pitchFamily="18" charset="0"/>
                <a:cs typeface="Times New Roman" panose="02020603050405020304" pitchFamily="18" charset="0"/>
              </a:rPr>
              <a:t>2. KHÁM PHÁ CHỦ ĐỀ </a:t>
            </a:r>
          </a:p>
        </p:txBody>
      </p:sp>
      <p:sp>
        <p:nvSpPr>
          <p:cNvPr id="3" name="Oval 2"/>
          <p:cNvSpPr/>
          <p:nvPr/>
        </p:nvSpPr>
        <p:spPr>
          <a:xfrm>
            <a:off x="1120823" y="2054777"/>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46150" y="34925"/>
            <a:ext cx="9763125" cy="1753235"/>
          </a:xfrm>
          <a:prstGeom prst="rect">
            <a:avLst/>
          </a:prstGeom>
          <a:noFill/>
        </p:spPr>
        <p:txBody>
          <a:bodyPr wrap="square" rtlCol="0">
            <a:spAutoFit/>
          </a:bodyPr>
          <a:lstStyle/>
          <a:p>
            <a:pPr algn="l"/>
            <a:r>
              <a:rPr lang="en-US" altLang="vi-VN" sz="3600" b="1" dirty="0">
                <a:solidFill>
                  <a:srgbClr val="0070C0"/>
                </a:solidFill>
                <a:latin typeface="Times New Roman" panose="02020603050405020304" pitchFamily="18" charset="0"/>
                <a:cs typeface="Times New Roman" panose="02020603050405020304" pitchFamily="18" charset="0"/>
              </a:rPr>
              <a:t>Khi r</a:t>
            </a:r>
            <a:r>
              <a:rPr lang="vi-VN" sz="3600" b="1" dirty="0">
                <a:solidFill>
                  <a:srgbClr val="0070C0"/>
                </a:solidFill>
                <a:latin typeface="Times New Roman" panose="02020603050405020304" pitchFamily="18" charset="0"/>
                <a:cs typeface="Times New Roman" panose="02020603050405020304" pitchFamily="18" charset="0"/>
              </a:rPr>
              <a:t>a đường, khi gặp hàng xóm, em mỉm cười ha</a:t>
            </a:r>
            <a:r>
              <a:rPr lang="en-US" sz="3600" b="1" dirty="0">
                <a:solidFill>
                  <a:srgbClr val="0070C0"/>
                </a:solidFill>
                <a:latin typeface="Times New Roman" panose="02020603050405020304" pitchFamily="18" charset="0"/>
                <a:cs typeface="Times New Roman" panose="02020603050405020304" pitchFamily="18" charset="0"/>
              </a:rPr>
              <a:t>y </a:t>
            </a:r>
            <a:r>
              <a:rPr lang="vi-VN" sz="3600" b="1" dirty="0">
                <a:solidFill>
                  <a:srgbClr val="0070C0"/>
                </a:solidFill>
                <a:latin typeface="Times New Roman" panose="02020603050405020304" pitchFamily="18" charset="0"/>
                <a:cs typeface="Times New Roman" panose="02020603050405020304" pitchFamily="18" charset="0"/>
              </a:rPr>
              <a:t>nhăn mặt? </a:t>
            </a:r>
            <a:r>
              <a:rPr lang="en-US" altLang="vi-VN" sz="3600" b="1" dirty="0">
                <a:solidFill>
                  <a:srgbClr val="0070C0"/>
                </a:solidFill>
                <a:latin typeface="Times New Roman" panose="02020603050405020304" pitchFamily="18" charset="0"/>
                <a:cs typeface="Times New Roman" panose="02020603050405020304" pitchFamily="18" charset="0"/>
              </a:rPr>
              <a:t>chào hỏi vồn vã hay vội vàng bỏ đi?</a:t>
            </a:r>
          </a:p>
        </p:txBody>
      </p:sp>
      <p:pic>
        <p:nvPicPr>
          <p:cNvPr id="6" name="Picture 5"/>
          <p:cNvPicPr>
            <a:picLocks noChangeAspect="1"/>
          </p:cNvPicPr>
          <p:nvPr/>
        </p:nvPicPr>
        <p:blipFill>
          <a:blip r:embed="rId4"/>
          <a:stretch>
            <a:fillRect/>
          </a:stretch>
        </p:blipFill>
        <p:spPr>
          <a:xfrm>
            <a:off x="5815330" y="1788160"/>
            <a:ext cx="5504180" cy="3952875"/>
          </a:xfrm>
          <a:prstGeom prst="rect">
            <a:avLst/>
          </a:prstGeom>
        </p:spPr>
      </p:pic>
      <p:pic>
        <p:nvPicPr>
          <p:cNvPr id="3" name="Picture 2" descr="ke-ve-nguoi-hang-xom"/>
          <p:cNvPicPr>
            <a:picLocks noChangeAspect="1"/>
          </p:cNvPicPr>
          <p:nvPr/>
        </p:nvPicPr>
        <p:blipFill>
          <a:blip r:embed="rId5"/>
          <a:stretch>
            <a:fillRect/>
          </a:stretch>
        </p:blipFill>
        <p:spPr>
          <a:xfrm>
            <a:off x="481330" y="1895475"/>
            <a:ext cx="5334000" cy="38455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75030" y="158750"/>
            <a:ext cx="9763125" cy="645160"/>
          </a:xfrm>
          <a:prstGeom prst="rect">
            <a:avLst/>
          </a:prstGeom>
          <a:noFill/>
        </p:spPr>
        <p:txBody>
          <a:bodyPr wrap="square" rtlCol="0">
            <a:spAutoFit/>
          </a:bodyPr>
          <a:lstStyle/>
          <a:p>
            <a:pPr algn="ctr"/>
            <a:r>
              <a:rPr lang="vi-VN" sz="3600" b="1" dirty="0">
                <a:solidFill>
                  <a:srgbClr val="0070C0"/>
                </a:solidFill>
              </a:rPr>
              <a:t> </a:t>
            </a:r>
            <a:endParaRPr lang="en-US" sz="3600" b="1" dirty="0">
              <a:solidFill>
                <a:srgbClr val="0070C0"/>
              </a:solidFill>
            </a:endParaRPr>
          </a:p>
        </p:txBody>
      </p:sp>
      <p:pic>
        <p:nvPicPr>
          <p:cNvPr id="5" name="Picture 4" descr="tai-sao-ngay-5-9-duoc-chon-la-ngay-khai-giang01"/>
          <p:cNvPicPr>
            <a:picLocks noChangeAspect="1"/>
          </p:cNvPicPr>
          <p:nvPr/>
        </p:nvPicPr>
        <p:blipFill>
          <a:blip r:embed="rId4"/>
          <a:stretch>
            <a:fillRect/>
          </a:stretch>
        </p:blipFill>
        <p:spPr>
          <a:xfrm>
            <a:off x="5834380" y="1795780"/>
            <a:ext cx="5664835" cy="4391025"/>
          </a:xfrm>
          <a:prstGeom prst="rect">
            <a:avLst/>
          </a:prstGeom>
        </p:spPr>
      </p:pic>
      <p:pic>
        <p:nvPicPr>
          <p:cNvPr id="7" name="Picture 6" descr="13tinjkwd_ncpb"/>
          <p:cNvPicPr>
            <a:picLocks noChangeAspect="1"/>
          </p:cNvPicPr>
          <p:nvPr/>
        </p:nvPicPr>
        <p:blipFill>
          <a:blip r:embed="rId5"/>
          <a:stretch>
            <a:fillRect/>
          </a:stretch>
        </p:blipFill>
        <p:spPr>
          <a:xfrm>
            <a:off x="603250" y="1795780"/>
            <a:ext cx="4792980" cy="4540250"/>
          </a:xfrm>
          <a:prstGeom prst="rect">
            <a:avLst/>
          </a:prstGeom>
        </p:spPr>
      </p:pic>
      <p:sp>
        <p:nvSpPr>
          <p:cNvPr id="3" name="Text Box 2"/>
          <p:cNvSpPr txBox="1"/>
          <p:nvPr/>
        </p:nvSpPr>
        <p:spPr>
          <a:xfrm>
            <a:off x="1309370" y="367665"/>
            <a:ext cx="9145270" cy="1198880"/>
          </a:xfrm>
          <a:prstGeom prst="rect">
            <a:avLst/>
          </a:prstGeom>
          <a:noFill/>
        </p:spPr>
        <p:txBody>
          <a:bodyPr wrap="square" rtlCol="0">
            <a:spAutoFit/>
          </a:bodyPr>
          <a:lstStyle/>
          <a:p>
            <a:r>
              <a:rPr lang="en-US" sz="36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2. Khi gặp thầy cô, khi gặp bạn bè thái độ của con thể hiện như thế nào?</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1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7650" y="2190550"/>
            <a:ext cx="4059587" cy="2261035"/>
          </a:xfrm>
          <a:prstGeom prst="rect">
            <a:avLst/>
          </a:prstGeom>
        </p:spPr>
      </p:pic>
      <p:sp>
        <p:nvSpPr>
          <p:cNvPr id="5" name="Rectangle: Rounded Corners 4"/>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85191" y="2190550"/>
            <a:ext cx="4087321" cy="2476700"/>
          </a:xfrm>
          <a:prstGeom prst="rect">
            <a:avLst/>
          </a:prstGeom>
        </p:spPr>
      </p:pic>
      <p:sp>
        <p:nvSpPr>
          <p:cNvPr id="9" name="Rectangle: Rounded Corners 8"/>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836819" y="2095101"/>
            <a:ext cx="3338512" cy="2509111"/>
          </a:xfrm>
          <a:prstGeom prst="rect">
            <a:avLst/>
          </a:prstGeom>
        </p:spPr>
      </p:pic>
      <p:sp>
        <p:nvSpPr>
          <p:cNvPr id="12" name="Rectangle: Rounded Corners 11"/>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1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nvSpPr>
        <p:spPr>
          <a:xfrm>
            <a:off x="1623695" y="466090"/>
            <a:ext cx="9584055" cy="125730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a:lstStyle>
          <a:p>
            <a:pPr marL="0" indent="0" algn="just">
              <a:lnSpc>
                <a:spcPct val="135000"/>
              </a:lnSpc>
              <a:spcAft>
                <a:spcPts val="0"/>
              </a:spcAft>
              <a:buNone/>
            </a:pP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Những</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người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vui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vẻ</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thân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thiện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sẽ</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mang</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lại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điều</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tốt</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đẹp</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gì</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cho</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bản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thân</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và</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cho</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mọi</a:t>
            </a:r>
            <a:r>
              <a:rPr lang="en-US" sz="3600" b="1" dirty="0">
                <a:latin typeface="Times New Roman" panose="02020603050405020304"/>
                <a:ea typeface="Times New Roman" panose="02020603050405020304"/>
                <a:cs typeface="Times New Roman" panose="02020603050405020304"/>
              </a:rPr>
              <a:t> </a:t>
            </a:r>
            <a:r>
              <a:rPr lang="en-US" sz="3600" b="1" dirty="0" err="1">
                <a:latin typeface="Times New Roman" panose="02020603050405020304"/>
                <a:ea typeface="Times New Roman" panose="02020603050405020304"/>
                <a:cs typeface="Times New Roman" panose="02020603050405020304"/>
              </a:rPr>
              <a:t>người</a:t>
            </a:r>
            <a:r>
              <a:rPr lang="en-US" sz="3600" b="1" dirty="0">
                <a:latin typeface="Times New Roman" panose="02020603050405020304"/>
                <a:ea typeface="Times New Roman" panose="02020603050405020304"/>
                <a:cs typeface="Times New Roman" panose="02020603050405020304"/>
              </a:rPr>
              <a:t>?</a:t>
            </a:r>
            <a:endParaRPr lang="en-US" sz="3600" b="1" dirty="0">
              <a:latin typeface="Times New Roman" panose="02020603050405020304"/>
              <a:ea typeface="Calibri" panose="020F0502020204030204"/>
              <a:cs typeface="Times New Roman" panose="02020603050405020304"/>
            </a:endParaRPr>
          </a:p>
          <a:p>
            <a:pPr marL="0" indent="0">
              <a:buNone/>
            </a:pPr>
            <a:endParaRPr lang="en-US" sz="3600" b="1" dirty="0">
              <a:latin typeface="Times New Roman" panose="02020603050405020304"/>
              <a:ea typeface="Calibri" panose="020F0502020204030204"/>
              <a:cs typeface="Times New Roman" panose="02020603050405020304"/>
            </a:endParaRPr>
          </a:p>
        </p:txBody>
      </p:sp>
      <p:sp>
        <p:nvSpPr>
          <p:cNvPr id="4" name="TextBox 3"/>
          <p:cNvSpPr txBox="1"/>
          <p:nvPr/>
        </p:nvSpPr>
        <p:spPr>
          <a:xfrm>
            <a:off x="1815143" y="2128917"/>
            <a:ext cx="8928735" cy="3538220"/>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mến</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hay</a:t>
            </a: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vẻ</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đoàn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vui</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Gia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phúc</a:t>
            </a:r>
            <a:r>
              <a:rPr lang="en-US" sz="32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760" y="123825"/>
            <a:ext cx="8655050" cy="1550035"/>
          </a:xfrm>
        </p:spPr>
        <p:txBody>
          <a:bodyPr>
            <a:normAutofit fontScale="90000"/>
          </a:bodyPr>
          <a:lstStyle/>
          <a:p>
            <a:pPr marL="342900" lvl="0" indent="-342900" algn="l">
              <a:spcBef>
                <a:spcPct val="20000"/>
              </a:spcBef>
            </a:pPr>
            <a:r>
              <a:rPr lang="vi-VN" sz="3200" b="1" dirty="0" smtClean="0">
                <a:solidFill>
                  <a:prstClr val="black"/>
                </a:solidFill>
                <a:ea typeface="+mn-ea"/>
                <a:cs typeface="+mn-cs"/>
              </a:rPr>
              <a:t> </a:t>
            </a:r>
            <a:r>
              <a:rPr lang="en-US" sz="3200" b="1" dirty="0" smtClean="0">
                <a:solidFill>
                  <a:prstClr val="black"/>
                </a:solidFill>
                <a:latin typeface="Times New Roman" panose="02020603050405020304" pitchFamily="18" charset="0"/>
                <a:ea typeface="+mn-ea"/>
                <a:cs typeface="Times New Roman" panose="02020603050405020304" pitchFamily="18" charset="0"/>
              </a:rPr>
              <a:t> </a:t>
            </a:r>
            <a:r>
              <a:rPr lang="vi-VN" sz="3200" b="1" dirty="0" err="1">
                <a:solidFill>
                  <a:prstClr val="black"/>
                </a:solidFill>
                <a:latin typeface="Times New Roman" panose="02020603050405020304" pitchFamily="18" charset="0"/>
                <a:ea typeface="+mn-ea"/>
                <a:cs typeface="Times New Roman" panose="02020603050405020304" pitchFamily="18" charset="0"/>
              </a:rPr>
              <a:t>N</a:t>
            </a:r>
            <a:r>
              <a:rPr lang="en-US" sz="3200" b="1" dirty="0" err="1" smtClean="0">
                <a:solidFill>
                  <a:prstClr val="black"/>
                </a:solidFill>
                <a:latin typeface="Times New Roman" panose="02020603050405020304" pitchFamily="18" charset="0"/>
                <a:ea typeface="+mn-ea"/>
                <a:cs typeface="Times New Roman" panose="02020603050405020304" pitchFamily="18" charset="0"/>
              </a:rPr>
              <a:t>guyên</a:t>
            </a:r>
            <a:r>
              <a:rPr lang="en-US" sz="3200" b="1" dirty="0" smtClean="0">
                <a:solidFill>
                  <a:prstClr val="black"/>
                </a:solidFill>
                <a:latin typeface="Times New Roman" panose="02020603050405020304" pitchFamily="18" charset="0"/>
                <a:ea typeface="+mn-ea"/>
                <a:cs typeface="Times New Roman" panose="02020603050405020304" pitchFamily="18" charset="0"/>
              </a:rPr>
              <a:t> </a:t>
            </a:r>
            <a:r>
              <a:rPr lang="en-US" sz="3200" b="1" dirty="0" err="1" smtClean="0">
                <a:solidFill>
                  <a:prstClr val="black"/>
                </a:solidFill>
                <a:latin typeface="Times New Roman" panose="02020603050405020304" pitchFamily="18" charset="0"/>
                <a:ea typeface="+mn-ea"/>
                <a:cs typeface="Times New Roman" panose="02020603050405020304" pitchFamily="18" charset="0"/>
              </a:rPr>
              <a:t>nhân</a:t>
            </a:r>
            <a:r>
              <a:rPr lang="vi-VN" sz="3200" b="1" dirty="0" smtClean="0">
                <a:solidFill>
                  <a:prstClr val="black"/>
                </a:solidFill>
                <a:latin typeface="Times New Roman" panose="02020603050405020304" pitchFamily="18" charset="0"/>
                <a:ea typeface="+mn-ea"/>
                <a:cs typeface="Times New Roman" panose="02020603050405020304" pitchFamily="18" charset="0"/>
              </a:rPr>
              <a:t> </a:t>
            </a:r>
            <a:r>
              <a:rPr lang="en-US" sz="3200" b="1" dirty="0" err="1" smtClean="0">
                <a:solidFill>
                  <a:prstClr val="black"/>
                </a:solidFill>
                <a:latin typeface="Times New Roman" panose="02020603050405020304" pitchFamily="18" charset="0"/>
                <a:ea typeface="+mn-ea"/>
                <a:cs typeface="Times New Roman" panose="02020603050405020304" pitchFamily="18" charset="0"/>
              </a:rPr>
              <a:t>nào</a:t>
            </a:r>
            <a:r>
              <a:rPr lang="en-US" sz="3200" b="1" dirty="0" smtClean="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mà</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có</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những</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người không</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thể</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hiện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được</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sự</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thân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thiện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vui</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vẻ</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và</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bản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thân</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chúng</a:t>
            </a:r>
            <a:r>
              <a:rPr lang="en-US" sz="3200" b="1" dirty="0">
                <a:solidFill>
                  <a:prstClr val="black"/>
                </a:solidFill>
                <a:latin typeface="Times New Roman" panose="02020603050405020304" pitchFamily="18" charset="0"/>
                <a:ea typeface="+mn-ea"/>
                <a:cs typeface="Times New Roman" panose="02020603050405020304" pitchFamily="18" charset="0"/>
              </a:rPr>
              <a:t> ta </a:t>
            </a:r>
            <a:r>
              <a:rPr lang="en-US" sz="3200" b="1" dirty="0" err="1">
                <a:solidFill>
                  <a:prstClr val="black"/>
                </a:solidFill>
                <a:latin typeface="Times New Roman" panose="02020603050405020304" pitchFamily="18" charset="0"/>
                <a:ea typeface="+mn-ea"/>
                <a:cs typeface="Times New Roman" panose="02020603050405020304" pitchFamily="18" charset="0"/>
              </a:rPr>
              <a:t>đôi</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lúc</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cũng</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như</a:t>
            </a:r>
            <a:r>
              <a:rPr lang="en-US" sz="3200" b="1" dirty="0">
                <a:solidFill>
                  <a:prstClr val="black"/>
                </a:solidFill>
                <a:latin typeface="Times New Roman" panose="02020603050405020304" pitchFamily="18" charset="0"/>
                <a:ea typeface="+mn-ea"/>
                <a:cs typeface="Times New Roman" panose="02020603050405020304" pitchFamily="18" charset="0"/>
              </a:rPr>
              <a:t> </a:t>
            </a:r>
            <a:r>
              <a:rPr lang="en-US" sz="3200" b="1" dirty="0" err="1">
                <a:solidFill>
                  <a:prstClr val="black"/>
                </a:solidFill>
                <a:latin typeface="Times New Roman" panose="02020603050405020304" pitchFamily="18" charset="0"/>
                <a:ea typeface="+mn-ea"/>
                <a:cs typeface="Times New Roman" panose="02020603050405020304" pitchFamily="18" charset="0"/>
              </a:rPr>
              <a:t>vậy</a:t>
            </a:r>
            <a:r>
              <a:rPr lang="en-US" sz="3200" b="1" dirty="0">
                <a:solidFill>
                  <a:prstClr val="black"/>
                </a:solidFill>
                <a:latin typeface="Times New Roman" panose="02020603050405020304" pitchFamily="18" charset="0"/>
                <a:ea typeface="+mn-ea"/>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52201" y="1642176"/>
            <a:ext cx="8229600" cy="5215824"/>
          </a:xfrm>
        </p:spPr>
        <p:txBody>
          <a:bodyPr>
            <a:noAutofit/>
          </a:bodyPr>
          <a:lstStyle/>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Có</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chuyện</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buồn</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vượt</a:t>
            </a:r>
            <a:r>
              <a:rPr lang="en-US" sz="3200" dirty="0">
                <a:solidFill>
                  <a:srgbClr val="FF0000"/>
                </a:solidFill>
                <a:latin typeface="Times New Roman" panose="02020603050405020304"/>
                <a:ea typeface="Times New Roman" panose="02020603050405020304"/>
                <a:cs typeface="Times New Roman" panose="02020603050405020304"/>
              </a:rPr>
              <a:t> qua </a:t>
            </a:r>
            <a:r>
              <a:rPr lang="en-US" sz="3200" dirty="0" err="1">
                <a:solidFill>
                  <a:srgbClr val="FF0000"/>
                </a:solidFill>
                <a:latin typeface="Times New Roman" panose="02020603050405020304"/>
                <a:ea typeface="Times New Roman" panose="02020603050405020304"/>
                <a:cs typeface="Times New Roman" panose="02020603050405020304"/>
              </a:rPr>
              <a:t>được</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Ngại</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nói</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chuyện</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tự</a:t>
            </a:r>
            <a:r>
              <a:rPr lang="en-US" sz="3200" dirty="0">
                <a:solidFill>
                  <a:srgbClr val="FF0000"/>
                </a:solidFill>
                <a:latin typeface="Times New Roman" panose="02020603050405020304"/>
                <a:ea typeface="Times New Roman" panose="02020603050405020304"/>
                <a:cs typeface="Times New Roman" panose="02020603050405020304"/>
              </a:rPr>
              <a:t> tin</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Học</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kém</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xinh</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đẹp</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Nhà</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nghèo</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Không</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có</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quần</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áo</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đẹp</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Điểm</a:t>
            </a:r>
            <a:r>
              <a:rPr lang="en-US" sz="3200" dirty="0">
                <a:solidFill>
                  <a:srgbClr val="FF0000"/>
                </a:solidFill>
                <a:latin typeface="Times New Roman" panose="02020603050405020304"/>
                <a:ea typeface="Times New Roman" panose="02020603050405020304"/>
                <a:cs typeface="Times New Roman" panose="02020603050405020304"/>
              </a:rPr>
              <a:t> </a:t>
            </a:r>
            <a:r>
              <a:rPr lang="en-US" sz="3200" dirty="0" err="1">
                <a:solidFill>
                  <a:srgbClr val="FF0000"/>
                </a:solidFill>
                <a:latin typeface="Times New Roman" panose="02020603050405020304"/>
                <a:ea typeface="Times New Roman" panose="02020603050405020304"/>
                <a:cs typeface="Times New Roman" panose="02020603050405020304"/>
              </a:rPr>
              <a:t>kém</a:t>
            </a:r>
            <a:r>
              <a:rPr lang="en-US" sz="3200" dirty="0">
                <a:solidFill>
                  <a:srgbClr val="FF0000"/>
                </a:solidFill>
                <a:latin typeface="Times New Roman" panose="02020603050405020304"/>
                <a:ea typeface="Times New Roman" panose="02020603050405020304"/>
                <a:cs typeface="Times New Roman" panose="02020603050405020304"/>
              </a:rPr>
              <a:t>……</a:t>
            </a:r>
            <a:endParaRPr lang="en-US" sz="3200" dirty="0">
              <a:solidFill>
                <a:srgbClr val="FF0000"/>
              </a:solidFill>
              <a:latin typeface="Times New Roman" panose="02020603050405020304"/>
              <a:ea typeface="Calibri" panose="020F0502020204030204"/>
              <a:cs typeface="Times New Roman" panose="02020603050405020304"/>
            </a:endParaRPr>
          </a:p>
          <a:p>
            <a:pPr marL="0" indent="0">
              <a:buNone/>
            </a:pPr>
            <a:endParaRPr lang="en-US" sz="3200" dirty="0">
              <a:solidFill>
                <a:srgbClr val="FF0000"/>
              </a:solidFill>
              <a:latin typeface="Times New Roman" panose="02020603050405020304"/>
              <a:ea typeface="Calibri" panose="020F0502020204030204"/>
              <a:cs typeface="Times New Roman" panose="02020603050405020304"/>
            </a:endParaRPr>
          </a:p>
          <a:p>
            <a:endParaRPr lang="en-US" sz="32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nvSpPr>
        <p:spPr>
          <a:xfrm>
            <a:off x="1775520" y="75992"/>
            <a:ext cx="8229600" cy="6480719"/>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a:lstStyle>
          <a:p>
            <a:pPr marL="0" indent="0">
              <a:buNone/>
            </a:pPr>
            <a:r>
              <a:rPr lang="vi-VN" sz="3200" b="1" dirty="0" err="1">
                <a:latin typeface="+mj-lt"/>
              </a:rPr>
              <a:t>M</a:t>
            </a:r>
            <a:r>
              <a:rPr lang="en-US" sz="3200" b="1" dirty="0" err="1" smtClean="0">
                <a:latin typeface="Times New Roman" panose="02020603050405020304" pitchFamily="18" charset="0"/>
                <a:cs typeface="Times New Roman" panose="02020603050405020304" pitchFamily="18" charset="0"/>
              </a:rPr>
              <a:t>ột</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thiện</a:t>
            </a:r>
            <a:r>
              <a:rPr lang="en-US" sz="3200" b="1" dirty="0">
                <a:latin typeface="Times New Roman" panose="02020603050405020304" pitchFamily="18" charset="0"/>
                <a:cs typeface="Times New Roman" panose="02020603050405020304" pitchFamily="18" charset="0"/>
              </a:rPr>
              <a:t>. </a:t>
            </a:r>
            <a:endParaRPr lang="vi-VN" sz="3200" b="1" dirty="0" smtClean="0">
              <a:latin typeface="Times New Roman" panose="02020603050405020304" pitchFamily="18" charset="0"/>
              <a:cs typeface="Times New Roman" panose="02020603050405020304" pitchFamily="18" charset="0"/>
            </a:endParaRPr>
          </a:p>
          <a:p>
            <a:pPr>
              <a:buFontTx/>
              <a:buChar char="-"/>
            </a:pPr>
            <a:r>
              <a:rPr lang="en-US" sz="3200" b="1" dirty="0" err="1" smtClean="0">
                <a:latin typeface="Times New Roman" panose="02020603050405020304" pitchFamily="18" charset="0"/>
                <a:cs typeface="Times New Roman" panose="02020603050405020304" pitchFamily="18" charset="0"/>
              </a:rPr>
              <a:t>Vậy</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con, con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a:t>
            </a:r>
            <a:endParaRPr lang="vi-VN" sz="3200" b="1" dirty="0" smtClean="0">
              <a:latin typeface="Times New Roman" panose="02020603050405020304" pitchFamily="18" charset="0"/>
              <a:cs typeface="Times New Roman" panose="02020603050405020304" pitchFamily="18" charset="0"/>
            </a:endParaRPr>
          </a:p>
          <a:p>
            <a:pPr>
              <a:buFontTx/>
              <a:buChar char="-"/>
            </a:pPr>
            <a:endParaRPr lang="vi-VN" sz="3200" b="1" dirty="0" smtClean="0">
              <a:latin typeface="Times New Roman" panose="02020603050405020304" pitchFamily="18" charset="0"/>
              <a:cs typeface="Times New Roman" panose="02020603050405020304" pitchFamily="18" charset="0"/>
            </a:endParaRPr>
          </a:p>
          <a:p>
            <a:pPr>
              <a:buFontTx/>
              <a:buChar char="-"/>
            </a:pPr>
            <a:endParaRPr lang="vi-VN" sz="3200" b="1" dirty="0">
              <a:latin typeface="Times New Roman" panose="02020603050405020304" pitchFamily="18" charset="0"/>
              <a:cs typeface="Times New Roman" panose="02020603050405020304" pitchFamily="18" charset="0"/>
            </a:endParaRPr>
          </a:p>
          <a:p>
            <a:pPr marL="0" indent="0">
              <a:buNone/>
            </a:pPr>
            <a:endParaRPr lang="vi-VN" sz="3200" b="1" dirty="0" smtClean="0">
              <a:latin typeface="Times New Roman" panose="02020603050405020304" pitchFamily="18" charset="0"/>
              <a:cs typeface="Times New Roman" panose="02020603050405020304" pitchFamily="18" charset="0"/>
            </a:endParaRPr>
          </a:p>
          <a:p>
            <a:pPr>
              <a:buFontTx/>
              <a:buChar char="-"/>
            </a:pP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vậy</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bạn</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a:t>
            </a:r>
            <a:endParaRPr lang="vi-VN" sz="3200" b="1" dirty="0" smtClean="0">
              <a:latin typeface="Times New Roman" panose="02020603050405020304" pitchFamily="18" charset="0"/>
              <a:cs typeface="Times New Roman" panose="02020603050405020304" pitchFamily="18" charset="0"/>
            </a:endParaRPr>
          </a:p>
          <a:p>
            <a:pPr>
              <a:buFontTx/>
              <a:buChar char="-"/>
            </a:pPr>
            <a:endParaRPr lang="en-US"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47528" y="1842795"/>
            <a:ext cx="8640960" cy="2061210"/>
          </a:xfrm>
          <a:prstGeom prst="rect">
            <a:avLst/>
          </a:prstGeom>
          <a:noFill/>
        </p:spPr>
        <p:txBody>
          <a:bodyPr wrap="square" rtlCol="0">
            <a:spAutoFit/>
          </a:bodyPr>
          <a:lstStyle/>
          <a:p>
            <a:r>
              <a:rPr lang="vi-VN" sz="3200" b="1" dirty="0" smtClean="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Con cố gắng chăm chỉ học </a:t>
            </a:r>
            <a:r>
              <a:rPr lang="vi-VN" sz="3200" b="1" dirty="0" smtClean="0">
                <a:solidFill>
                  <a:srgbClr val="FF0000"/>
                </a:solidFill>
                <a:latin typeface="Times New Roman" panose="02020603050405020304" pitchFamily="18" charset="0"/>
                <a:cs typeface="Times New Roman" panose="02020603050405020304" pitchFamily="18" charset="0"/>
              </a:rPr>
              <a:t>tập.</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+Con cố gắng gần gũi với </a:t>
            </a:r>
            <a:r>
              <a:rPr lang="vi-VN" sz="3200" b="1" dirty="0" smtClean="0">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 Con dần dần  thay đổi mình bằng cách nói chuyện nhiều với </a:t>
            </a:r>
            <a:r>
              <a:rPr lang="vi-VN" sz="3200" b="1" dirty="0" smtClean="0">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7528" y="4796739"/>
            <a:ext cx="8856984" cy="2061210"/>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 Con bắt chuyện với </a:t>
            </a:r>
            <a:r>
              <a:rPr lang="vi-VN" sz="3200" b="1" dirty="0" smtClean="0">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+Con khen bạn nhiều </a:t>
            </a:r>
            <a:r>
              <a:rPr lang="vi-VN" sz="3200" b="1" dirty="0" smtClean="0">
                <a:solidFill>
                  <a:srgbClr val="FF0000"/>
                </a:solidFill>
                <a:latin typeface="Times New Roman" panose="02020603050405020304" pitchFamily="18" charset="0"/>
                <a:cs typeface="Times New Roman" panose="02020603050405020304" pitchFamily="18" charset="0"/>
              </a:rPr>
              <a:t>hơn.</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 Con tìm hiểu sở thích của bạn là gì nếu bạn không có thì con </a:t>
            </a:r>
            <a:r>
              <a:rPr lang="vi-VN" sz="3200" b="1" dirty="0" smtClean="0">
                <a:solidFill>
                  <a:srgbClr val="FF0000"/>
                </a:solidFill>
                <a:latin typeface="Times New Roman" panose="02020603050405020304" pitchFamily="18" charset="0"/>
                <a:cs typeface="Times New Roman" panose="02020603050405020304" pitchFamily="18" charset="0"/>
              </a:rPr>
              <a:t>giúp.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56735" y="401320"/>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Tấm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endParaRPr lang="en-US" sz="4400" dirty="0">
              <a:latin typeface="Times New Roman" panose="02020603050405020304" pitchFamily="18" charset="0"/>
              <a:cs typeface="Times New Roman" panose="02020603050405020304" pitchFamily="18" charset="0"/>
            </a:endParaRPr>
          </a:p>
        </p:txBody>
      </p:sp>
      <p:sp>
        <p:nvSpPr>
          <p:cNvPr id="3" name="Rectangle 2"/>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68231" y="2717709"/>
            <a:ext cx="630594" cy="6305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746607" y="660761"/>
            <a:ext cx="9000162" cy="2308324"/>
          </a:xfrm>
          <a:prstGeom prst="rect">
            <a:avLst/>
          </a:prstGeom>
          <a:noFill/>
        </p:spPr>
        <p:txBody>
          <a:bodyPr wrap="square" rtlCol="0">
            <a:spAutoFit/>
          </a:bodyPr>
          <a:lstStyle/>
          <a:p>
            <a:pPr algn="ctr"/>
            <a:r>
              <a:rPr lang="en-US" sz="7200" b="1" dirty="0" err="1">
                <a:latin typeface="Times New Roman" panose="02020603050405020304" pitchFamily="18" charset="0"/>
                <a:cs typeface="Times New Roman" panose="02020603050405020304" pitchFamily="18" charset="0"/>
              </a:rPr>
              <a:t>Chủ</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đề</a:t>
            </a:r>
            <a:r>
              <a:rPr lang="en-US" sz="7200" b="1" dirty="0">
                <a:latin typeface="Times New Roman" panose="02020603050405020304" pitchFamily="18" charset="0"/>
                <a:cs typeface="Times New Roman" panose="02020603050405020304" pitchFamily="18" charset="0"/>
              </a:rPr>
              <a:t>: </a:t>
            </a:r>
            <a:endParaRPr lang="en-US" sz="7200" b="1" dirty="0" smtClean="0">
              <a:latin typeface="Times New Roman" panose="02020603050405020304" pitchFamily="18" charset="0"/>
              <a:cs typeface="Times New Roman" panose="02020603050405020304" pitchFamily="18" charset="0"/>
            </a:endParaRPr>
          </a:p>
          <a:p>
            <a:pPr algn="ctr"/>
            <a:r>
              <a:rPr lang="en-US" sz="7200" b="1" dirty="0" err="1" smtClean="0">
                <a:latin typeface="Times New Roman" panose="02020603050405020304" pitchFamily="18" charset="0"/>
                <a:cs typeface="Times New Roman" panose="02020603050405020304" pitchFamily="18" charset="0"/>
              </a:rPr>
              <a:t>Khám</a:t>
            </a:r>
            <a:r>
              <a:rPr lang="en-US" sz="7200" b="1" dirty="0" smtClean="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phá</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bản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thân</a:t>
            </a:r>
            <a:endParaRPr lang="en-US" sz="72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0" y="2705100"/>
            <a:ext cx="11994515" cy="1512570"/>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98425" y="-98425"/>
            <a:ext cx="2497455" cy="1909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624205" y="2861945"/>
            <a:ext cx="10746105" cy="1198880"/>
          </a:xfrm>
          <a:prstGeom prst="rect">
            <a:avLst/>
          </a:prstGeom>
          <a:noFill/>
        </p:spPr>
        <p:txBody>
          <a:bodyPr wrap="square" rtlCol="0">
            <a:spAutoFit/>
          </a:bodyPr>
          <a:lstStyle/>
          <a:p>
            <a:r>
              <a:rPr lang="en-US" sz="3600" b="1">
                <a:solidFill>
                  <a:schemeClr val="bg1">
                    <a:lumMod val="95000"/>
                  </a:schemeClr>
                </a:solidFill>
                <a:latin typeface="Times New Roman" panose="02020603050405020304" pitchFamily="18" charset="0"/>
                <a:cs typeface="Times New Roman" panose="02020603050405020304" pitchFamily="18" charset="0"/>
              </a:rPr>
              <a:t>Kết luận: Nếu muốn trở thành người vui vẻ và thân thiện, chúng ta có thể thử thay đổi bản thân mình.</a:t>
            </a:r>
          </a:p>
        </p:txBody>
      </p:sp>
      <p:sp>
        <p:nvSpPr>
          <p:cNvPr id="3" name="Rounded Rectangle 2"/>
          <p:cNvSpPr/>
          <p:nvPr/>
        </p:nvSpPr>
        <p:spPr>
          <a:xfrm>
            <a:off x="2051050" y="896620"/>
            <a:ext cx="7248594" cy="1512570"/>
          </a:xfrm>
          <a:prstGeom prst="roundRect">
            <a:avLst/>
          </a:prstGeom>
          <a:gradFill>
            <a:gsLst>
              <a:gs pos="0">
                <a:srgbClr val="012D86"/>
              </a:gs>
              <a:gs pos="100000">
                <a:srgbClr val="0E2557"/>
              </a:gs>
            </a:gsLst>
            <a:lin ang="5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sp>
        <p:nvSpPr>
          <p:cNvPr id="4" name="Text Box 3"/>
          <p:cNvSpPr txBox="1"/>
          <p:nvPr/>
        </p:nvSpPr>
        <p:spPr>
          <a:xfrm>
            <a:off x="2219325" y="1191895"/>
            <a:ext cx="7291705" cy="707886"/>
          </a:xfrm>
          <a:prstGeom prst="rect">
            <a:avLst/>
          </a:prstGeom>
          <a:noFill/>
        </p:spPr>
        <p:txBody>
          <a:bodyPr wrap="square" rtlCol="0">
            <a:spAutoFit/>
          </a:bodyPr>
          <a:lstStyle/>
          <a:p>
            <a:r>
              <a:rPr lang="en-US" sz="4000" b="1" dirty="0" err="1">
                <a:solidFill>
                  <a:srgbClr val="FFFF00"/>
                </a:solidFill>
                <a:latin typeface="Times New Roman" panose="02020603050405020304" pitchFamily="18" charset="0"/>
                <a:cs typeface="Times New Roman" panose="02020603050405020304" pitchFamily="18" charset="0"/>
              </a:rPr>
              <a:t>THÂN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THIỆN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VUI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VẺ</a:t>
            </a:r>
            <a:r>
              <a:rPr lang="en-US" sz="4000" b="1"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752090" y="2157095"/>
            <a:ext cx="7251700" cy="2173605"/>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4800" b="1" dirty="0" err="1" smtClean="0">
                <a:solidFill>
                  <a:schemeClr val="bg1"/>
                </a:solidFill>
                <a:latin typeface="Times New Roman" panose="02020603050405020304" pitchFamily="18" charset="0"/>
                <a:cs typeface="Times New Roman" panose="02020603050405020304" pitchFamily="18" charset="0"/>
              </a:rPr>
              <a:t>MỞ RỘNG VÀ TỔNG KẾT CHỦ ĐỀ</a:t>
            </a:r>
            <a:r>
              <a:rPr lang="en-US" sz="4800" b="1" dirty="0" smtClean="0">
                <a:solidFill>
                  <a:schemeClr val="bg1"/>
                </a:solidFill>
                <a:latin typeface="Times New Roman" panose="02020603050405020304" pitchFamily="18" charset="0"/>
                <a:cs typeface="Times New Roman" panose="02020603050405020304" pitchFamily="18" charset="0"/>
              </a:rPr>
              <a:t> </a:t>
            </a:r>
            <a:endParaRPr lang="en-US" sz="4800" b="1" dirty="0">
              <a:solidFill>
                <a:schemeClr val="bg1"/>
              </a:solidFill>
              <a:latin typeface="Times New Roman" panose="02020603050405020304" pitchFamily="18" charset="0"/>
              <a:cs typeface="Times New Roman" panose="02020603050405020304" pitchFamily="18"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469005" y="421005"/>
            <a:ext cx="1819275" cy="18586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407208" y="2481497"/>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05718" y="365760"/>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biểu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thân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tươi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các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bạn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trong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tranh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2183908" y="2066924"/>
            <a:ext cx="7821226" cy="32507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673985" y="2029460"/>
            <a:ext cx="7135495" cy="1251585"/>
          </a:xfrm>
          <a:prstGeom prst="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Cùng đưa ra các “bí kíp” để trở</a:t>
            </a:r>
          </a:p>
          <a:p>
            <a:pPr algn="ctr"/>
            <a:r>
              <a:rPr lang="vi-VN" sz="3200" b="1" dirty="0">
                <a:solidFill>
                  <a:srgbClr val="FF0000"/>
                </a:solidFill>
              </a:rPr>
              <a:t>thành người tươi vui, thân thiện</a:t>
            </a:r>
          </a:p>
        </p:txBody>
      </p:sp>
      <p:sp>
        <p:nvSpPr>
          <p:cNvPr id="4" name="Rectangle: Rounded Corners 3"/>
          <p:cNvSpPr/>
          <p:nvPr/>
        </p:nvSpPr>
        <p:spPr>
          <a:xfrm>
            <a:off x="2196089" y="374269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M</a:t>
            </a:r>
            <a:r>
              <a:rPr lang="vi-VN" sz="3200" dirty="0">
                <a:latin typeface="Times New Roman" panose="02020603050405020304" pitchFamily="18" charset="0"/>
                <a:cs typeface="Times New Roman" panose="02020603050405020304" pitchFamily="18" charset="0"/>
              </a:rPr>
              <a:t>ời 2 HS lên thể hiện tình huống trước lớp.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nghị</a:t>
            </a: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cho lời khuyên: </a:t>
            </a:r>
            <a:r>
              <a:rPr lang="en-US" sz="3200" dirty="0">
                <a:latin typeface="Times New Roman" panose="02020603050405020304" pitchFamily="18" charset="0"/>
                <a:cs typeface="Times New Roman" panose="02020603050405020304" pitchFamily="18" charset="0"/>
              </a:rPr>
              <a:t>Đ</a:t>
            </a:r>
            <a:r>
              <a:rPr lang="vi-VN" sz="3200" dirty="0">
                <a:latin typeface="Times New Roman" panose="02020603050405020304" pitchFamily="18" charset="0"/>
                <a:cs typeface="Times New Roman" panose="02020603050405020304" pitchFamily="18" charset="0"/>
              </a:rPr>
              <a:t>óng góp các “bí kíp” để bạn A thể hiện là người thân thiện, vui vẻ đối với bạn B</a:t>
            </a:r>
            <a:endParaRPr lang="en-US" sz="3200" dirty="0">
              <a:latin typeface="Times New Roman" panose="02020603050405020304" pitchFamily="18" charset="0"/>
              <a:cs typeface="Times New Roman" panose="02020603050405020304" pitchFamily="18" charset="0"/>
            </a:endParaRPr>
          </a:p>
        </p:txBody>
      </p:sp>
      <p:sp>
        <p:nvSpPr>
          <p:cNvPr id="100" name="Text Box 99"/>
          <p:cNvSpPr txBox="1"/>
          <p:nvPr/>
        </p:nvSpPr>
        <p:spPr>
          <a:xfrm>
            <a:off x="1141730" y="591185"/>
            <a:ext cx="10680065" cy="1198880"/>
          </a:xfrm>
          <a:prstGeom prst="rect">
            <a:avLst/>
          </a:prstGeom>
          <a:noFill/>
          <a:ln w="9525">
            <a:noFill/>
          </a:ln>
        </p:spPr>
        <p:txBody>
          <a:bodyPr wrap="square">
            <a:spAutoFit/>
          </a:bodyPr>
          <a:lstStyle/>
          <a:p>
            <a:pPr indent="0"/>
            <a:r>
              <a:rPr lang="en-US" sz="3600" b="1">
                <a:latin typeface="Times New Roman" panose="02020603050405020304" pitchFamily="18" charset="0"/>
                <a:cs typeface="Calibri" panose="020F0502020204030204" charset="0"/>
              </a:rPr>
              <a:t>Tình huống 1:</a:t>
            </a:r>
            <a:r>
              <a:rPr lang="en-US" sz="3600" b="0">
                <a:latin typeface="Times New Roman" panose="02020603050405020304" pitchFamily="18" charset="0"/>
                <a:cs typeface="Calibri" panose="020F0502020204030204" charset="0"/>
              </a:rPr>
              <a:t> Hai bạn gặp lại nhau sau 3 tháng nghỉ hè.</a:t>
            </a:r>
            <a:endParaRPr lang="en-US" sz="3600" b="1">
              <a:latin typeface="Times New Roman" panose="02020603050405020304" pitchFamily="18" charset="0"/>
              <a:cs typeface="Calibri" panose="020F0502020204030204" charset="0"/>
            </a:endParaRPr>
          </a:p>
          <a:p>
            <a:pPr indent="0"/>
            <a:r>
              <a:rPr lang="en-US" sz="3600" b="1">
                <a:latin typeface="Times New Roman" panose="02020603050405020304" pitchFamily="18" charset="0"/>
                <a:cs typeface="Calibri" panose="020F0502020204030204" charset="0"/>
              </a:rPr>
              <a:t>Tình huống 2:</a:t>
            </a:r>
            <a:r>
              <a:rPr lang="en-US" sz="3600" b="0">
                <a:latin typeface="Times New Roman" panose="02020603050405020304" pitchFamily="18" charset="0"/>
                <a:cs typeface="Calibri" panose="020F0502020204030204" charset="0"/>
              </a:rPr>
              <a:t> Bạn bị ốm nghỉ học, hôm nay đến lớp.</a:t>
            </a:r>
            <a:endParaRPr lang="en-US" sz="3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0" y="2705100"/>
            <a:ext cx="11994515" cy="1512570"/>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98425" y="-98425"/>
            <a:ext cx="2497455" cy="1909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624205" y="2861945"/>
            <a:ext cx="10746105" cy="1198880"/>
          </a:xfrm>
          <a:prstGeom prst="rect">
            <a:avLst/>
          </a:prstGeom>
          <a:noFill/>
        </p:spPr>
        <p:txBody>
          <a:bodyPr wrap="square" rtlCol="0">
            <a:spAutoFit/>
          </a:bodyPr>
          <a:lstStyle/>
          <a:p>
            <a:r>
              <a:rPr lang="en-US" sz="3600" b="1">
                <a:solidFill>
                  <a:schemeClr val="bg1">
                    <a:lumMod val="95000"/>
                  </a:schemeClr>
                </a:solidFill>
                <a:latin typeface="Times New Roman" panose="02020603050405020304" pitchFamily="18" charset="0"/>
                <a:cs typeface="Times New Roman" panose="02020603050405020304" pitchFamily="18" charset="0"/>
              </a:rPr>
              <a:t>Kết luận: Hóa ra, vui vẻ, thân thiện với mọi người cũng không quá khó.</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HOẠT ĐỘNG SAU GIỜ HỌC</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958093" y="314960"/>
            <a:ext cx="7998781" cy="1125699"/>
          </a:xfrm>
          <a:prstGeom prst="rect">
            <a:avLst/>
          </a:prstGeom>
          <a:gradFill>
            <a:gsLst>
              <a:gs pos="0">
                <a:srgbClr val="012D86"/>
              </a:gs>
              <a:gs pos="100000">
                <a:srgbClr val="0E2557"/>
              </a:gs>
            </a:gsLst>
            <a:lin scaled="0"/>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2409825" y="1714500"/>
            <a:ext cx="7096125" cy="4143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0980" y="1356189"/>
            <a:ext cx="10428269" cy="3416320"/>
          </a:xfrm>
          <a:prstGeom prst="rect">
            <a:avLst/>
          </a:prstGeom>
          <a:noFill/>
        </p:spPr>
        <p:txBody>
          <a:bodyPr wrap="square" rtlCol="0">
            <a:spAutoFit/>
          </a:bodyPr>
          <a:lstStyle/>
          <a:p>
            <a:pPr algn="ctr">
              <a:lnSpc>
                <a:spcPct val="150000"/>
              </a:lnSpc>
            </a:pPr>
            <a:r>
              <a:rPr lang="en-US" sz="4800" b="1" dirty="0" err="1" smtClean="0">
                <a:latin typeface="Times New Roman" pitchFamily="18" charset="0"/>
                <a:cs typeface="Times New Roman" pitchFamily="18" charset="0"/>
              </a:rPr>
              <a:t>Thứ</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tư</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ngày</a:t>
            </a:r>
            <a:r>
              <a:rPr lang="en-US" sz="4800" b="1" dirty="0" smtClean="0">
                <a:latin typeface="Times New Roman" pitchFamily="18" charset="0"/>
                <a:cs typeface="Times New Roman" pitchFamily="18" charset="0"/>
              </a:rPr>
              <a:t> 8 </a:t>
            </a:r>
            <a:r>
              <a:rPr lang="en-US" sz="4800" b="1" dirty="0" err="1" smtClean="0">
                <a:latin typeface="Times New Roman" pitchFamily="18" charset="0"/>
                <a:cs typeface="Times New Roman" pitchFamily="18" charset="0"/>
              </a:rPr>
              <a:t>tháng</a:t>
            </a:r>
            <a:r>
              <a:rPr lang="en-US" sz="4800" b="1" dirty="0" smtClean="0">
                <a:latin typeface="Times New Roman" pitchFamily="18" charset="0"/>
                <a:cs typeface="Times New Roman" pitchFamily="18" charset="0"/>
              </a:rPr>
              <a:t> 9 </a:t>
            </a:r>
            <a:r>
              <a:rPr lang="en-US" sz="4800" b="1" dirty="0" err="1" smtClean="0">
                <a:latin typeface="Times New Roman" pitchFamily="18" charset="0"/>
                <a:cs typeface="Times New Roman" pitchFamily="18" charset="0"/>
              </a:rPr>
              <a:t>năm</a:t>
            </a:r>
            <a:r>
              <a:rPr lang="en-US" sz="4800" b="1" dirty="0" smtClean="0">
                <a:latin typeface="Times New Roman" pitchFamily="18" charset="0"/>
                <a:cs typeface="Times New Roman" pitchFamily="18" charset="0"/>
              </a:rPr>
              <a:t> 2021</a:t>
            </a:r>
          </a:p>
          <a:p>
            <a:pPr algn="ctr">
              <a:lnSpc>
                <a:spcPct val="150000"/>
              </a:lnSpc>
            </a:pPr>
            <a:r>
              <a:rPr lang="en-US" sz="4800" b="1" u="sng" dirty="0" err="1" smtClean="0">
                <a:latin typeface="Times New Roman" pitchFamily="18" charset="0"/>
                <a:cs typeface="Times New Roman" pitchFamily="18" charset="0"/>
              </a:rPr>
              <a:t>Hoạt</a:t>
            </a:r>
            <a:r>
              <a:rPr lang="en-US" sz="4800" b="1" u="sng" dirty="0" smtClean="0">
                <a:latin typeface="Times New Roman" pitchFamily="18" charset="0"/>
                <a:cs typeface="Times New Roman" pitchFamily="18" charset="0"/>
              </a:rPr>
              <a:t> </a:t>
            </a:r>
            <a:r>
              <a:rPr lang="en-US" sz="4800" b="1" u="sng" dirty="0" err="1" smtClean="0">
                <a:latin typeface="Times New Roman" pitchFamily="18" charset="0"/>
                <a:cs typeface="Times New Roman" pitchFamily="18" charset="0"/>
              </a:rPr>
              <a:t>động</a:t>
            </a:r>
            <a:r>
              <a:rPr lang="en-US" sz="4800" b="1" u="sng" dirty="0" smtClean="0">
                <a:latin typeface="Times New Roman" pitchFamily="18" charset="0"/>
                <a:cs typeface="Times New Roman" pitchFamily="18" charset="0"/>
              </a:rPr>
              <a:t> </a:t>
            </a:r>
            <a:r>
              <a:rPr lang="en-US" sz="4800" b="1" u="sng" dirty="0" err="1" smtClean="0">
                <a:latin typeface="Times New Roman" pitchFamily="18" charset="0"/>
                <a:cs typeface="Times New Roman" pitchFamily="18" charset="0"/>
              </a:rPr>
              <a:t>trải</a:t>
            </a:r>
            <a:r>
              <a:rPr lang="en-US" sz="4800" b="1" u="sng" dirty="0" smtClean="0">
                <a:latin typeface="Times New Roman" pitchFamily="18" charset="0"/>
                <a:cs typeface="Times New Roman" pitchFamily="18" charset="0"/>
              </a:rPr>
              <a:t> </a:t>
            </a:r>
            <a:r>
              <a:rPr lang="en-US" sz="4800" b="1" u="sng" dirty="0" err="1" smtClean="0">
                <a:latin typeface="Times New Roman" pitchFamily="18" charset="0"/>
                <a:cs typeface="Times New Roman" pitchFamily="18" charset="0"/>
              </a:rPr>
              <a:t>nghiệm</a:t>
            </a:r>
            <a:endParaRPr lang="en-US" sz="4800" b="1" u="sng" dirty="0" smtClean="0">
              <a:latin typeface="Times New Roman" pitchFamily="18" charset="0"/>
              <a:cs typeface="Times New Roman" pitchFamily="18" charset="0"/>
            </a:endParaRPr>
          </a:p>
          <a:p>
            <a:pPr algn="ctr">
              <a:lnSpc>
                <a:spcPct val="150000"/>
              </a:lnSpc>
            </a:pPr>
            <a:r>
              <a:rPr lang="en-US" sz="4800" b="1" dirty="0" err="1" smtClean="0">
                <a:solidFill>
                  <a:srgbClr val="C00000"/>
                </a:solidFill>
                <a:latin typeface="Times New Roman" pitchFamily="18" charset="0"/>
                <a:cs typeface="Times New Roman" pitchFamily="18" charset="0"/>
              </a:rPr>
              <a:t>Bài</a:t>
            </a:r>
            <a:r>
              <a:rPr lang="en-US" sz="4800" b="1" dirty="0" smtClean="0">
                <a:solidFill>
                  <a:srgbClr val="C00000"/>
                </a:solidFill>
                <a:latin typeface="Times New Roman" pitchFamily="18" charset="0"/>
                <a:cs typeface="Times New Roman" pitchFamily="18" charset="0"/>
              </a:rPr>
              <a:t> 1: </a:t>
            </a:r>
            <a:r>
              <a:rPr lang="en-US" sz="4800" b="1" dirty="0" err="1" smtClean="0">
                <a:solidFill>
                  <a:srgbClr val="C00000"/>
                </a:solidFill>
                <a:latin typeface="Times New Roman" pitchFamily="18" charset="0"/>
                <a:cs typeface="Times New Roman" pitchFamily="18" charset="0"/>
              </a:rPr>
              <a:t>Hình</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ảnh</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của</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em</a:t>
            </a:r>
            <a:endParaRPr lang="en-US" sz="4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79195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15030" y="1799590"/>
            <a:ext cx="5362575" cy="860425"/>
          </a:xfrm>
          <a:prstGeom prst="rect">
            <a:avLst/>
          </a:prstGeom>
          <a:noFill/>
        </p:spPr>
        <p:txBody>
          <a:bodyPr wrap="square" rtlCol="0">
            <a:spAutoFit/>
          </a:bodyPr>
          <a:lstStyle/>
          <a:p>
            <a:r>
              <a:rPr lang="en-US" sz="5000" b="1" dirty="0" err="1">
                <a:solidFill>
                  <a:srgbClr val="7030A0"/>
                </a:solidFill>
                <a:latin typeface="Times New Roman" panose="02020603050405020304" pitchFamily="18" charset="0"/>
                <a:cs typeface="Times New Roman" panose="02020603050405020304" pitchFamily="18" charset="0"/>
              </a:rPr>
              <a:t>Mục</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tiêu</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bài</a:t>
            </a:r>
            <a:r>
              <a:rPr lang="en-US" sz="5000" b="1" dirty="0">
                <a:solidFill>
                  <a:srgbClr val="7030A0"/>
                </a:solidFill>
                <a:latin typeface="Times New Roman" panose="02020603050405020304" pitchFamily="18" charset="0"/>
                <a:cs typeface="Times New Roman" panose="02020603050405020304" pitchFamily="18" charset="0"/>
              </a:rPr>
              <a:t> </a:t>
            </a:r>
            <a:r>
              <a:rPr lang="en-US" sz="5000" b="1" dirty="0" err="1">
                <a:solidFill>
                  <a:srgbClr val="7030A0"/>
                </a:solidFill>
                <a:latin typeface="Times New Roman" panose="02020603050405020304" pitchFamily="18" charset="0"/>
                <a:cs typeface="Times New Roman" panose="02020603050405020304" pitchFamily="18" charset="0"/>
              </a:rPr>
              <a:t>học</a:t>
            </a:r>
            <a:endParaRPr lang="en-US" sz="5000" b="1" dirty="0">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Khởi</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động</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latin typeface="Times New Roman" panose="02020603050405020304" pitchFamily="18" charset="0"/>
                <a:cs typeface="Times New Roman" panose="02020603050405020304" pitchFamily="18" charset="0"/>
              </a:rPr>
              <a:t>Cách</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thức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chơi</a:t>
            </a:r>
            <a:r>
              <a:rPr lang="en-US" sz="2600" b="1" u="sng"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lần chụp, HS hô: “Chuẩn bị! Cười! Xoạch!”.</a:t>
            </a:r>
            <a:r>
              <a:rPr lang="en-US" sz="2600" dirty="0">
                <a:latin typeface="Times New Roman" panose="02020603050405020304" pitchFamily="18" charset="0"/>
                <a:cs typeface="Times New Roman" panose="02020603050405020304" pitchFamily="18" charset="0"/>
              </a:rPr>
              <a:t> </a:t>
            </a:r>
          </a:p>
        </p:txBody>
      </p:sp>
      <p:sp>
        <p:nvSpPr>
          <p:cNvPr id="4" name="Cloud 3"/>
          <p:cNvSpPr/>
          <p:nvPr/>
        </p:nvSpPr>
        <p:spPr>
          <a:xfrm>
            <a:off x="3550920" y="500380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latin typeface="Times New Roman" panose="02020603050405020304" pitchFamily="18" charset="0"/>
                <a:cs typeface="Times New Roman" panose="02020603050405020304" pitchFamily="18" charset="0"/>
              </a:rPr>
              <a:t>“nhiếp ảnh gia”: Khi chụp ảnh cho bạn</a:t>
            </a:r>
            <a:r>
              <a:rPr lang="en-US" altLang="vi-VN" sz="2200" dirty="0">
                <a:latin typeface="Times New Roman" panose="02020603050405020304" pitchFamily="18" charset="0"/>
                <a:cs typeface="Times New Roman" panose="02020603050405020304" pitchFamily="18" charset="0"/>
              </a:rPr>
              <a:t> con thường nhắc bạn điều </a:t>
            </a:r>
            <a:r>
              <a:rPr lang="vi-VN" sz="2200" dirty="0">
                <a:latin typeface="Times New Roman" panose="02020603050405020304" pitchFamily="18" charset="0"/>
                <a:cs typeface="Times New Roman" panose="02020603050405020304" pitchFamily="18" charset="0"/>
              </a:rPr>
              <a:t>gì?</a:t>
            </a:r>
            <a:endParaRPr lang="en-US" sz="2200" dirty="0">
              <a:latin typeface="Times New Roman" panose="02020603050405020304" pitchFamily="18" charset="0"/>
              <a:cs typeface="Times New Roman" panose="02020603050405020304" pitchFamily="18" charset="0"/>
            </a:endParaRPr>
          </a:p>
        </p:txBody>
      </p:sp>
      <p:sp>
        <p:nvSpPr>
          <p:cNvPr id="5" name="Cloud 4"/>
          <p:cNvSpPr/>
          <p:nvPr/>
        </p:nvSpPr>
        <p:spPr>
          <a:xfrm>
            <a:off x="3116580" y="4953635"/>
            <a:ext cx="7427595"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2400" dirty="0"/>
              <a:t>“</a:t>
            </a:r>
            <a:r>
              <a:rPr lang="en-US" sz="24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gười mẫu ảnh”: Khi được </a:t>
            </a:r>
            <a:r>
              <a:rPr lang="en-US" altLang="vi-VN" sz="2400" dirty="0">
                <a:latin typeface="Times New Roman" panose="02020603050405020304" pitchFamily="18" charset="0"/>
                <a:cs typeface="Times New Roman" panose="02020603050405020304" pitchFamily="18" charset="0"/>
              </a:rPr>
              <a:t>bạn </a:t>
            </a:r>
            <a:r>
              <a:rPr lang="vi-VN" sz="2400" dirty="0">
                <a:latin typeface="Times New Roman" panose="02020603050405020304" pitchFamily="18" charset="0"/>
                <a:cs typeface="Times New Roman" panose="02020603050405020304" pitchFamily="18" charset="0"/>
              </a:rPr>
              <a:t>chụp ảnh</a:t>
            </a:r>
            <a:r>
              <a:rPr lang="en-US" altLang="vi-VN" sz="2400" dirty="0">
                <a:latin typeface="Times New Roman" panose="02020603050405020304" pitchFamily="18" charset="0"/>
                <a:cs typeface="Times New Roman" panose="02020603050405020304" pitchFamily="18" charset="0"/>
              </a:rPr>
              <a:t> cho mình con thường chuẩn bị gì? con muốn tấm ảnh </a:t>
            </a:r>
            <a:r>
              <a:rPr lang="vi-VN" sz="2400" dirty="0">
                <a:latin typeface="Times New Roman" panose="02020603050405020304" pitchFamily="18" charset="0"/>
                <a:cs typeface="Times New Roman" panose="02020603050405020304" pitchFamily="18" charset="0"/>
              </a:rPr>
              <a:t>mình thế nào?</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058150" y="1552575"/>
            <a:ext cx="3619500" cy="26765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bldLvl="0" animBg="1"/>
      <p:bldP spid="4" grpId="1" bldLvl="0" animBg="1"/>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239" y="2423301"/>
            <a:ext cx="8928992" cy="284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1"/>
          <p:cNvSpPr txBox="1"/>
          <p:nvPr/>
        </p:nvSpPr>
        <p:spPr>
          <a:xfrm>
            <a:off x="2011680" y="887095"/>
            <a:ext cx="8318500" cy="1322070"/>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Khi được chụp ảnh, gương mặt em thế nào?</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266" t="-996" r="21266" b="996"/>
          <a:stretch>
            <a:fillRect/>
          </a:stretch>
        </p:blipFill>
        <p:spPr bwMode="auto">
          <a:xfrm>
            <a:off x="-692715" y="191135"/>
            <a:ext cx="4716016" cy="3142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download"/>
          <p:cNvPicPr>
            <a:picLocks noChangeAspect="1"/>
          </p:cNvPicPr>
          <p:nvPr/>
        </p:nvPicPr>
        <p:blipFill>
          <a:blip r:embed="rId5"/>
          <a:stretch>
            <a:fillRect/>
          </a:stretch>
        </p:blipFill>
        <p:spPr>
          <a:xfrm>
            <a:off x="4147185" y="191135"/>
            <a:ext cx="3295650" cy="3141345"/>
          </a:xfrm>
          <a:prstGeom prst="rect">
            <a:avLst/>
          </a:prstGeom>
        </p:spPr>
      </p:pic>
      <p:pic>
        <p:nvPicPr>
          <p:cNvPr id="5" name="Picture 4" descr="z2686081741972_ece5ffe456a324fa53bb9773a5020de4"/>
          <p:cNvPicPr>
            <a:picLocks noChangeAspect="1"/>
          </p:cNvPicPr>
          <p:nvPr/>
        </p:nvPicPr>
        <p:blipFill>
          <a:blip r:embed="rId6"/>
          <a:stretch>
            <a:fillRect/>
          </a:stretch>
        </p:blipFill>
        <p:spPr>
          <a:xfrm>
            <a:off x="173355" y="3434715"/>
            <a:ext cx="3850005" cy="3180715"/>
          </a:xfrm>
          <a:prstGeom prst="rect">
            <a:avLst/>
          </a:prstGeom>
        </p:spPr>
      </p:pic>
      <p:pic>
        <p:nvPicPr>
          <p:cNvPr id="6" name="Picture 5" descr="z2686929863320_1c5c8feb98e7aca8aece43dde7522f94"/>
          <p:cNvPicPr>
            <a:picLocks noChangeAspect="1"/>
          </p:cNvPicPr>
          <p:nvPr/>
        </p:nvPicPr>
        <p:blipFill>
          <a:blip r:embed="rId7"/>
          <a:stretch>
            <a:fillRect/>
          </a:stretch>
        </p:blipFill>
        <p:spPr>
          <a:xfrm>
            <a:off x="7648575" y="191770"/>
            <a:ext cx="3624580" cy="3141345"/>
          </a:xfrm>
          <a:prstGeom prst="rect">
            <a:avLst/>
          </a:prstGeom>
        </p:spPr>
      </p:pic>
      <p:pic>
        <p:nvPicPr>
          <p:cNvPr id="7" name="Picture 6" descr="z2686081739801_1e48111f5be39b2c84c94c03dbe2efd9"/>
          <p:cNvPicPr>
            <a:picLocks noChangeAspect="1"/>
          </p:cNvPicPr>
          <p:nvPr/>
        </p:nvPicPr>
        <p:blipFill>
          <a:blip r:embed="rId8"/>
          <a:stretch>
            <a:fillRect/>
          </a:stretch>
        </p:blipFill>
        <p:spPr>
          <a:xfrm>
            <a:off x="4181475" y="3434715"/>
            <a:ext cx="3467100" cy="3180080"/>
          </a:xfrm>
          <a:prstGeom prst="rect">
            <a:avLst/>
          </a:prstGeom>
        </p:spPr>
      </p:pic>
      <p:pic>
        <p:nvPicPr>
          <p:cNvPr id="8" name="Picture 7" descr="z2686925875143_311fa1b0fd2cdfc80511ded721025908"/>
          <p:cNvPicPr>
            <a:picLocks noChangeAspect="1"/>
          </p:cNvPicPr>
          <p:nvPr/>
        </p:nvPicPr>
        <p:blipFill>
          <a:blip r:embed="rId9"/>
          <a:stretch>
            <a:fillRect/>
          </a:stretch>
        </p:blipFill>
        <p:spPr>
          <a:xfrm>
            <a:off x="7877810" y="3434715"/>
            <a:ext cx="3632200" cy="31807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8425" y="2554605"/>
            <a:ext cx="11994515" cy="2173605"/>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0" y="0"/>
            <a:ext cx="2497455" cy="241808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723265" y="2974975"/>
            <a:ext cx="10746105" cy="2308324"/>
          </a:xfrm>
          <a:prstGeom prst="rect">
            <a:avLst/>
          </a:prstGeom>
          <a:noFill/>
        </p:spPr>
        <p:txBody>
          <a:bodyPr wrap="square" rtlCol="0">
            <a:spAutoFit/>
          </a:bodyPr>
          <a:lstStyle/>
          <a:p>
            <a:r>
              <a:rPr lang="en-US" sz="3600" b="1" dirty="0" err="1">
                <a:solidFill>
                  <a:schemeClr val="bg1">
                    <a:lumMod val="95000"/>
                  </a:schemeClr>
                </a:solidFill>
                <a:latin typeface="Times New Roman" panose="02020603050405020304" pitchFamily="18" charset="0"/>
                <a:cs typeface="Times New Roman" panose="02020603050405020304" pitchFamily="18" charset="0"/>
              </a:rPr>
              <a:t>Kết</a:t>
            </a:r>
            <a:r>
              <a:rPr lang="en-US" sz="3600" b="1" dirty="0">
                <a:solidFill>
                  <a:schemeClr val="bg1">
                    <a:lumMod val="95000"/>
                  </a:schemeClr>
                </a:solidFill>
                <a:latin typeface="Times New Roman" panose="02020603050405020304" pitchFamily="18" charset="0"/>
                <a:cs typeface="Times New Roman" panose="02020603050405020304" pitchFamily="18" charset="0"/>
              </a:rPr>
              <a:t> </a:t>
            </a:r>
            <a:r>
              <a:rPr lang="en-US" sz="3600" b="1" dirty="0" err="1">
                <a:solidFill>
                  <a:schemeClr val="bg1">
                    <a:lumMod val="95000"/>
                  </a:schemeClr>
                </a:solidFill>
                <a:latin typeface="Times New Roman" panose="02020603050405020304" pitchFamily="18" charset="0"/>
                <a:cs typeface="Times New Roman" panose="02020603050405020304" pitchFamily="18" charset="0"/>
              </a:rPr>
              <a:t>luận</a:t>
            </a:r>
            <a:r>
              <a:rPr lang="en-US" sz="3600" b="1" dirty="0">
                <a:solidFill>
                  <a:schemeClr val="bg1">
                    <a:lumMod val="95000"/>
                  </a:schemeClr>
                </a:solidFill>
                <a:latin typeface="Times New Roman" panose="02020603050405020304" pitchFamily="18" charset="0"/>
                <a:cs typeface="Times New Roman" panose="02020603050405020304" pitchFamily="18" charset="0"/>
              </a:rPr>
              <a:t>: </a:t>
            </a:r>
            <a:r>
              <a:rPr lang="vi-VN" sz="3600" b="1" dirty="0">
                <a:solidFill>
                  <a:schemeClr val="bg1">
                    <a:lumMod val="95000"/>
                  </a:schemeClr>
                </a:solidFill>
                <a:latin typeface="Times New Roman" panose="02020603050405020304" pitchFamily="18" charset="0"/>
                <a:cs typeface="Times New Roman" panose="02020603050405020304" pitchFamily="18" charset="0"/>
                <a:sym typeface="+mn-ea"/>
              </a:rPr>
              <a:t>Hình ảnh tươi vui, thân thiện của mình là hình ảnh chúng ta luôn muốn lưu </a:t>
            </a:r>
            <a:r>
              <a:rPr lang="vi-VN"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lại</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và</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đó</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là</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hình</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ảnh</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r>
              <a:rPr lang="en-US" sz="3600" b="1" dirty="0" err="1" smtClean="0">
                <a:solidFill>
                  <a:schemeClr val="bg1">
                    <a:lumMod val="95000"/>
                  </a:schemeClr>
                </a:solidFill>
                <a:latin typeface="Times New Roman" panose="02020603050405020304" pitchFamily="18" charset="0"/>
                <a:cs typeface="Times New Roman" panose="02020603050405020304" pitchFamily="18" charset="0"/>
                <a:sym typeface="+mn-ea"/>
              </a:rPr>
              <a:t>đẹp</a:t>
            </a:r>
            <a:r>
              <a:rPr lang="en-US" sz="3600" b="1" dirty="0" smtClean="0">
                <a:solidFill>
                  <a:schemeClr val="bg1">
                    <a:lumMod val="95000"/>
                  </a:schemeClr>
                </a:solidFill>
                <a:latin typeface="Times New Roman" panose="02020603050405020304" pitchFamily="18" charset="0"/>
                <a:cs typeface="Times New Roman" panose="02020603050405020304" pitchFamily="18" charset="0"/>
                <a:sym typeface="+mn-ea"/>
              </a:rPr>
              <a:t>. </a:t>
            </a:r>
            <a:endParaRPr lang="en-US" sz="3600" b="1" dirty="0">
              <a:solidFill>
                <a:schemeClr val="bg1">
                  <a:lumMod val="95000"/>
                </a:schemeClr>
              </a:solidFill>
              <a:latin typeface="Times New Roman" panose="02020603050405020304" pitchFamily="18" charset="0"/>
              <a:cs typeface="Times New Roman" panose="02020603050405020304" pitchFamily="18" charset="0"/>
            </a:endParaRPr>
          </a:p>
          <a:p>
            <a:r>
              <a:rPr lang="en-US" sz="3600" b="1" dirty="0">
                <a:solidFill>
                  <a:schemeClr val="bg1">
                    <a:lumMod val="95000"/>
                  </a:schemeClr>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35</TotalTime>
  <Words>843</Words>
  <Application>Microsoft Office PowerPoint</Application>
  <PresentationFormat>Widescreen</PresentationFormat>
  <Paragraphs>90</Paragraphs>
  <Slides>28</Slides>
  <Notes>11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28</vt:i4>
      </vt:variant>
    </vt:vector>
  </HeadingPairs>
  <TitlesOfParts>
    <vt:vector size="46" baseType="lpstr">
      <vt:lpstr>宋体</vt:lpstr>
      <vt:lpstr>宋体</vt:lpstr>
      <vt:lpstr>Arial</vt:lpstr>
      <vt:lpstr>Calibri</vt:lpstr>
      <vt:lpstr>Calibri Light</vt:lpstr>
      <vt:lpstr>等线</vt:lpstr>
      <vt:lpstr>方正舒体</vt:lpstr>
      <vt:lpstr>Garamond</vt:lpstr>
      <vt:lpstr>HP001 4 hàng</vt:lpstr>
      <vt:lpstr>华文新魏</vt:lpstr>
      <vt:lpstr>Times New Roman</vt:lpstr>
      <vt:lpstr>Trebuchet MS</vt:lpstr>
      <vt:lpstr>UTM Avo</vt:lpstr>
      <vt:lpstr>Wingdings 3</vt:lpstr>
      <vt:lpstr>字魂17号-萌趣果冻体</vt:lpstr>
      <vt:lpstr>Facet</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Nguyên nhân nào mà có những người không thể hiện được sự thân thiện, vui vẻ và bản thân chúng ta đôi lúc cũng như vậy?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Techsi.vn</cp:lastModifiedBy>
  <cp:revision>31</cp:revision>
  <dcterms:created xsi:type="dcterms:W3CDTF">2021-06-07T06:59:00Z</dcterms:created>
  <dcterms:modified xsi:type="dcterms:W3CDTF">2024-09-16T10:02:50Z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02079AFD278A454A9BAB1FE9EF9F4647</vt:lpwstr>
  </property>
  <property fmtid="{D5CDD505-2E9C-101B-9397-08002B2CF9AE}" pid="3" name="KSOProductBuildVer">
    <vt:lpwstr>1033-11.2.0.10258</vt:lpwstr>
  </property>
</Properties>
</file>