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2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ACAE-D500-400F-84BC-BFDA77479833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3A03-1342-446B-8159-FCB13304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9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ACAE-D500-400F-84BC-BFDA77479833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3A03-1342-446B-8159-FCB13304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3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ACAE-D500-400F-84BC-BFDA77479833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3A03-1342-446B-8159-FCB13304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16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6710024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ACAE-D500-400F-84BC-BFDA77479833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3A03-1342-446B-8159-FCB13304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2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ACAE-D500-400F-84BC-BFDA77479833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3A03-1342-446B-8159-FCB13304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79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ACAE-D500-400F-84BC-BFDA77479833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3A03-1342-446B-8159-FCB13304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6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ACAE-D500-400F-84BC-BFDA77479833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3A03-1342-446B-8159-FCB13304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0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ACAE-D500-400F-84BC-BFDA77479833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3A03-1342-446B-8159-FCB13304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8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ACAE-D500-400F-84BC-BFDA77479833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3A03-1342-446B-8159-FCB13304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8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ACAE-D500-400F-84BC-BFDA77479833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3A03-1342-446B-8159-FCB13304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1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ACAE-D500-400F-84BC-BFDA77479833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3A03-1342-446B-8159-FCB13304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7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9ACAE-D500-400F-84BC-BFDA77479833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F3A03-1342-446B-8159-FCB13304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51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12" y="147918"/>
            <a:ext cx="6157378" cy="654871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1675" y="147918"/>
            <a:ext cx="2679066" cy="5232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359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-nen-Powerpoint-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5990" y="-457200"/>
            <a:ext cx="13172990" cy="7315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70445" y="1609126"/>
            <a:ext cx="9436100" cy="1270000"/>
          </a:xfrm>
        </p:spPr>
        <p:txBody>
          <a:bodyPr>
            <a:noAutofit/>
          </a:bodyPr>
          <a:lstStyle/>
          <a:p>
            <a:pPr lvl="0"/>
            <a:r>
              <a:rPr lang="en-US" sz="4400" b="1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27: CHUYỆN QUẢ BẦU</a:t>
            </a:r>
            <a:br>
              <a:rPr lang="en-US" sz="4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/>
          </a:p>
        </p:txBody>
      </p:sp>
      <p:grpSp>
        <p:nvGrpSpPr>
          <p:cNvPr id="2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>
            <a:grpSpLocks noGrp="1"/>
          </p:cNvGrpSpPr>
          <p:nvPr/>
        </p:nvGrpSpPr>
        <p:grpSpPr>
          <a:xfrm>
            <a:off x="2943699" y="2532762"/>
            <a:ext cx="6289591" cy="1915296"/>
            <a:chOff x="2158125" y="1345434"/>
            <a:chExt cx="1441374" cy="1512168"/>
          </a:xfrm>
        </p:grpSpPr>
        <p:sp>
          <p:nvSpPr>
            <p:cNvPr id="6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58125" y="1345434"/>
              <a:ext cx="1441374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189649" y="1445428"/>
              <a:ext cx="1378326" cy="65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48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800" b="1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3</a:t>
              </a:r>
              <a:endParaRPr kumimoji="0" lang="zh-CN" alt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189649" y="2020081"/>
              <a:ext cx="1378326" cy="80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000" b="1" spc="300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VIẾT</a:t>
              </a:r>
              <a:endParaRPr kumimoji="0" lang="zh-CN" altLang="en-US" sz="60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857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FDCE85A-9CDF-49B0-8F22-EE39C367BC0A}"/>
              </a:ext>
            </a:extLst>
          </p:cNvPr>
          <p:cNvSpPr txBox="1"/>
          <p:nvPr/>
        </p:nvSpPr>
        <p:spPr>
          <a:xfrm>
            <a:off x="3117049" y="1153447"/>
            <a:ext cx="5139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+mj-lt"/>
              </a:rPr>
              <a:t>Viết : Ôn chữ hoa  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6FAD38-9FA8-4847-AFF7-628A16F1B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39"/>
          <a:stretch/>
        </p:blipFill>
        <p:spPr>
          <a:xfrm>
            <a:off x="3890005" y="2126006"/>
            <a:ext cx="3886908" cy="83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607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Mẫu chữ\mau-chu-2.5-o-ly-p1\mau chu 2.5 o ly p1\Chữ hoa\1.jpg"/>
          <p:cNvPicPr>
            <a:picLocks noChangeAspect="1" noChangeArrowheads="1"/>
          </p:cNvPicPr>
          <p:nvPr/>
        </p:nvPicPr>
        <p:blipFill rotWithShape="1">
          <a:blip r:embed="rId2" cstate="print"/>
          <a:srcRect l="10686" t="22449" r="11520" b="22590"/>
          <a:stretch/>
        </p:blipFill>
        <p:spPr bwMode="auto">
          <a:xfrm>
            <a:off x="537884" y="818672"/>
            <a:ext cx="3240740" cy="2971800"/>
          </a:xfrm>
          <a:prstGeom prst="rect">
            <a:avLst/>
          </a:prstGeom>
          <a:noFill/>
        </p:spPr>
      </p:pic>
      <p:pic>
        <p:nvPicPr>
          <p:cNvPr id="4" name="Picture 2" descr="C:\Users\admin\Downloads\Mẫu chữ\mau-chu-2.5-o-ly-p1\mau chu 2.5 o ly p1\Chữ hoa\13.jpg"/>
          <p:cNvPicPr>
            <a:picLocks noChangeAspect="1" noChangeArrowheads="1"/>
          </p:cNvPicPr>
          <p:nvPr/>
        </p:nvPicPr>
        <p:blipFill rotWithShape="1">
          <a:blip r:embed="rId3" cstate="print"/>
          <a:srcRect l="11291" t="22910" r="11291" b="22213"/>
          <a:stretch/>
        </p:blipFill>
        <p:spPr bwMode="auto">
          <a:xfrm>
            <a:off x="4403478" y="849450"/>
            <a:ext cx="3234452" cy="2971800"/>
          </a:xfrm>
          <a:prstGeom prst="rect">
            <a:avLst/>
          </a:prstGeom>
          <a:noFill/>
        </p:spPr>
      </p:pic>
      <p:pic>
        <p:nvPicPr>
          <p:cNvPr id="5" name="Picture 2" descr="C:\Users\admin\Downloads\Mẫu chữ\mau-chu-2.5-o-ly-p1\mau-chu-2.5-o-ly-p3\mau chu 2.5 o ly p3\mau chu cao 2.5 o ly (44).jpg"/>
          <p:cNvPicPr>
            <a:picLocks noChangeAspect="1" noChangeArrowheads="1"/>
          </p:cNvPicPr>
          <p:nvPr/>
        </p:nvPicPr>
        <p:blipFill rotWithShape="1">
          <a:blip r:embed="rId4" cstate="print"/>
          <a:srcRect l="11966" t="23622" r="11966" b="23638"/>
          <a:stretch/>
        </p:blipFill>
        <p:spPr bwMode="auto">
          <a:xfrm>
            <a:off x="8262784" y="834061"/>
            <a:ext cx="3007660" cy="2971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49624" y="4114800"/>
            <a:ext cx="10920820" cy="793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M, N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li?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li?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872" y="241018"/>
            <a:ext cx="5041895" cy="5232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7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259" y="535458"/>
            <a:ext cx="4494959" cy="41285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0077" y="243878"/>
            <a:ext cx="69047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li, rộng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ô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 có 2 nét là nét cong kín và nét móc ngược phải.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077" y="4430122"/>
            <a:ext cx="118219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Nét</a:t>
            </a:r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2</a:t>
            </a:r>
            <a:r>
              <a:rPr lang="vi-VN" sz="3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 </a:t>
            </a:r>
            <a:r>
              <a:rPr lang="en-US" sz="3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vi-VN" sz="3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ừ</a:t>
            </a:r>
            <a:r>
              <a:rPr lang="vi-VN" sz="3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điểm dừng bút của nét 1, lia bút </a:t>
            </a:r>
            <a:endParaRPr lang="en-US" sz="30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0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3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ĐK3 </a:t>
            </a:r>
            <a:r>
              <a:rPr lang="en-US" sz="30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ĐK4 </a:t>
            </a:r>
            <a:r>
              <a:rPr lang="en-US" sz="30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lang="en-US" sz="3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hướng</a:t>
            </a:r>
            <a:r>
              <a:rPr lang="en-US" sz="3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bút</a:t>
            </a:r>
            <a:r>
              <a:rPr lang="en-US" sz="3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ngược</a:t>
            </a:r>
            <a:r>
              <a:rPr lang="en-US" sz="3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nét</a:t>
            </a:r>
            <a:r>
              <a:rPr lang="en-US" sz="3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móc</a:t>
            </a:r>
            <a:r>
              <a:rPr lang="en-US" sz="3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ngược</a:t>
            </a:r>
            <a:r>
              <a:rPr lang="en-US" sz="3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3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  <a:r>
              <a:rPr lang="vi-VN" sz="3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dừng bút </a:t>
            </a:r>
            <a:r>
              <a:rPr lang="vi-VN" sz="3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ở</a:t>
            </a:r>
            <a:r>
              <a:rPr lang="en-US" sz="3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khoảng</a:t>
            </a:r>
            <a:r>
              <a:rPr lang="en-US" sz="3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ĐK1 </a:t>
            </a:r>
            <a:r>
              <a:rPr lang="en-US" sz="30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vi-VN" sz="3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ĐK 2 .</a:t>
            </a:r>
            <a:endParaRPr lang="vi-VN" sz="3000" b="0" i="0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077" y="1721206"/>
            <a:ext cx="63400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0077" y="2456850"/>
            <a:ext cx="7039251" cy="1761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Nét 1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 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ặt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bút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ĐK3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ĐK4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 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bút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sang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 né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 </a:t>
            </a:r>
            <a:r>
              <a:rPr lang="vi-VN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cong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kín, cuối nét uốn </a:t>
            </a:r>
            <a:r>
              <a:rPr lang="vi-VN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endParaRPr lang="en-US" sz="3000" dirty="0" smtClean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vi-VN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 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khoảng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K2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K3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3000" dirty="0" smtClean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chút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dừng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bút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28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ownloads\Mẫu chữ\mau-chu-2.5-o-ly-p1\mau chu 2.5 o ly p1\Chữ hoa\13.jpg"/>
          <p:cNvPicPr>
            <a:picLocks noChangeAspect="1" noChangeArrowheads="1"/>
          </p:cNvPicPr>
          <p:nvPr/>
        </p:nvPicPr>
        <p:blipFill rotWithShape="1">
          <a:blip r:embed="rId2" cstate="print"/>
          <a:srcRect l="11291" t="22910" r="11291" b="22213"/>
          <a:stretch/>
        </p:blipFill>
        <p:spPr bwMode="auto">
          <a:xfrm>
            <a:off x="7705166" y="521238"/>
            <a:ext cx="4316505" cy="36473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6854" y="356676"/>
            <a:ext cx="734831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2,5 ô li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ô li,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ồm 3 nét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nét móc hai đầu, 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nét 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xuôi trái và 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nét là kết hợp của các 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nét cơ bản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lượn ngang, cong trái.</a:t>
            </a:r>
          </a:p>
          <a:p>
            <a:pPr algn="just" defTabSz="1219170" fontAlgn="base">
              <a:spcBef>
                <a:spcPct val="50000"/>
              </a:spcBef>
              <a:spcAft>
                <a:spcPct val="0"/>
              </a:spcAft>
              <a:tabLst>
                <a:tab pos="5109506" algn="l"/>
              </a:tabLst>
            </a:pP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3413" y="2205300"/>
            <a:ext cx="63400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3414" y="2759298"/>
            <a:ext cx="83871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1: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ĐB trên 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ĐK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viết nét móc 2 đầu bên</a:t>
            </a:r>
          </a:p>
          <a:p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 (hai đầu đều lượn vào trong), 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</a:p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K1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ĐK2.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3412" y="5161920"/>
            <a:ext cx="115337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3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điểm dừng bút của nét 2, lia bút 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nét móc ở 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ĐK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nét lượn ngang 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ĐK1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ĐK2.</a:t>
            </a:r>
            <a:endParaRPr lang="vi-VN" sz="3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3413" y="4178347"/>
            <a:ext cx="115337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dirty="0" smtClean="0">
                <a:solidFill>
                  <a:srgbClr val="FF0000"/>
                </a:solidFill>
                <a:latin typeface="+mj-lt"/>
              </a:rPr>
              <a:t>Nét</a:t>
            </a:r>
            <a:r>
              <a:rPr lang="vi-VN" sz="3000" dirty="0">
                <a:solidFill>
                  <a:srgbClr val="FF0000"/>
                </a:solidFill>
                <a:latin typeface="+mj-lt"/>
              </a:rPr>
              <a:t> 2:</a:t>
            </a:r>
            <a:r>
              <a:rPr lang="vi-VN" sz="3000" dirty="0">
                <a:latin typeface="+mj-lt"/>
              </a:rPr>
              <a:t> </a:t>
            </a:r>
            <a:r>
              <a:rPr lang="en-US" sz="3000" dirty="0" smtClean="0">
                <a:latin typeface="+mj-lt"/>
              </a:rPr>
              <a:t>T</a:t>
            </a:r>
            <a:r>
              <a:rPr lang="vi-VN" sz="3000" dirty="0" smtClean="0">
                <a:latin typeface="+mj-lt"/>
              </a:rPr>
              <a:t>ừ</a:t>
            </a:r>
            <a:r>
              <a:rPr lang="vi-VN" sz="3000" dirty="0">
                <a:latin typeface="+mj-lt"/>
              </a:rPr>
              <a:t> điểm dừng bút của nét 1, lia </a:t>
            </a:r>
            <a:r>
              <a:rPr lang="vi-VN" sz="3000" dirty="0" smtClean="0">
                <a:latin typeface="+mj-lt"/>
              </a:rPr>
              <a:t>bút</a:t>
            </a:r>
            <a:r>
              <a:rPr lang="en-US" sz="3000" dirty="0">
                <a:latin typeface="+mj-lt"/>
              </a:rPr>
              <a:t> </a:t>
            </a:r>
            <a:r>
              <a:rPr lang="vi-VN" sz="3000" dirty="0" smtClean="0">
                <a:latin typeface="+mj-lt"/>
              </a:rPr>
              <a:t>lên</a:t>
            </a:r>
            <a:r>
              <a:rPr lang="en-US" sz="3000" dirty="0">
                <a:latin typeface="+mj-lt"/>
              </a:rPr>
              <a:t> </a:t>
            </a:r>
            <a:r>
              <a:rPr lang="vi-VN" sz="3000" dirty="0" smtClean="0">
                <a:latin typeface="+mj-lt"/>
              </a:rPr>
              <a:t>đoạn</a:t>
            </a:r>
            <a:r>
              <a:rPr lang="vi-VN" sz="3000" dirty="0">
                <a:latin typeface="+mj-lt"/>
              </a:rPr>
              <a:t> nét cong ở </a:t>
            </a:r>
            <a:r>
              <a:rPr lang="vi-VN" sz="3000" dirty="0" smtClean="0">
                <a:latin typeface="+mj-lt"/>
              </a:rPr>
              <a:t>ĐK</a:t>
            </a:r>
            <a:r>
              <a:rPr lang="en-US" sz="3000" dirty="0" smtClean="0">
                <a:latin typeface="+mj-lt"/>
              </a:rPr>
              <a:t>3</a:t>
            </a:r>
            <a:r>
              <a:rPr lang="vi-VN" sz="3000" dirty="0" smtClean="0">
                <a:latin typeface="+mj-lt"/>
              </a:rPr>
              <a:t>,</a:t>
            </a:r>
            <a:r>
              <a:rPr lang="vi-VN" sz="3000" dirty="0">
                <a:latin typeface="+mj-lt"/>
              </a:rPr>
              <a:t> </a:t>
            </a:r>
            <a:endParaRPr lang="en-US" sz="3000" dirty="0" smtClean="0">
              <a:latin typeface="+mj-lt"/>
            </a:endParaRPr>
          </a:p>
          <a:p>
            <a:r>
              <a:rPr lang="vi-VN" sz="3000" dirty="0" smtClean="0">
                <a:latin typeface="+mj-lt"/>
              </a:rPr>
              <a:t>viết</a:t>
            </a:r>
            <a:r>
              <a:rPr lang="vi-VN" sz="3000" dirty="0">
                <a:latin typeface="+mj-lt"/>
              </a:rPr>
              <a:t> </a:t>
            </a:r>
            <a:r>
              <a:rPr lang="vi-VN" sz="3000" dirty="0" smtClean="0">
                <a:latin typeface="+mj-lt"/>
              </a:rPr>
              <a:t>nét</a:t>
            </a:r>
            <a:r>
              <a:rPr lang="vi-VN" sz="3000" dirty="0">
                <a:latin typeface="+mj-lt"/>
              </a:rPr>
              <a:t> móc </a:t>
            </a:r>
            <a:r>
              <a:rPr lang="vi-VN" sz="3000" dirty="0" smtClean="0">
                <a:latin typeface="+mj-lt"/>
              </a:rPr>
              <a:t>xuôi</a:t>
            </a:r>
            <a:r>
              <a:rPr lang="en-US" sz="3000" dirty="0" smtClean="0">
                <a:latin typeface="+mj-lt"/>
              </a:rPr>
              <a:t> </a:t>
            </a:r>
            <a:r>
              <a:rPr lang="vi-VN" sz="3000" dirty="0" smtClean="0">
                <a:latin typeface="+mj-lt"/>
              </a:rPr>
              <a:t>trái</a:t>
            </a:r>
            <a:r>
              <a:rPr lang="vi-VN" sz="3000" dirty="0">
                <a:latin typeface="+mj-lt"/>
              </a:rPr>
              <a:t>, dừng bút ở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ĐK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78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ownloads\Mẫu chữ\mau-chu-2.5-o-ly-p1\mau-chu-2.5-o-ly-p3\mau chu 2.5 o ly p3\mau chu cao 2.5 o ly (44).jpg"/>
          <p:cNvPicPr>
            <a:picLocks noChangeAspect="1" noChangeArrowheads="1"/>
          </p:cNvPicPr>
          <p:nvPr/>
        </p:nvPicPr>
        <p:blipFill rotWithShape="1">
          <a:blip r:embed="rId2" cstate="print"/>
          <a:srcRect l="11966" t="23622" r="11966" b="23638"/>
          <a:stretch/>
        </p:blipFill>
        <p:spPr bwMode="auto">
          <a:xfrm>
            <a:off x="8256494" y="722943"/>
            <a:ext cx="3215656" cy="306912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39271" y="298120"/>
            <a:ext cx="76155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(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li,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 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li;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(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271" y="2562398"/>
            <a:ext cx="84626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1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Đặt bút trên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ĐK3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nét móc hai đầu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đều lượn vào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Dừng bút ở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ĐK1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ĐK2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271" y="1905480"/>
            <a:ext cx="63400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9271" y="4154197"/>
            <a:ext cx="108697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vi-VN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</a:t>
            </a:r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Từ điểm dừng bút của nét 1, lia bút lên đoạn nét móc ở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ĐK3,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viết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nét lượn ngang rồi chuyển hướng đầu bút trở lại để viết tiếp nét cong trái. Dừng bút ở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ĐK1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ĐK2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3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y2meta.com - Tuần 33 Ôn tập chữ A, M, N kiểu 2 - TV2 - KNTTVCS(360p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2515.15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7295" y="343715"/>
            <a:ext cx="11422132" cy="612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67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89367" y="195486"/>
            <a:ext cx="5041895" cy="5232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35318" r="3253" b="54825"/>
          <a:stretch/>
        </p:blipFill>
        <p:spPr>
          <a:xfrm>
            <a:off x="820270" y="820270"/>
            <a:ext cx="10381131" cy="143883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91073" y="2565115"/>
            <a:ext cx="7553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8" name="Text Box 70"/>
          <p:cNvSpPr txBox="1">
            <a:spLocks noChangeArrowheads="1"/>
          </p:cNvSpPr>
          <p:nvPr/>
        </p:nvSpPr>
        <p:spPr bwMode="auto">
          <a:xfrm>
            <a:off x="691073" y="2540465"/>
            <a:ext cx="7651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800" dirty="0" smtClean="0">
                <a:cs typeface="Times New Roman" panose="02020603050405020304" pitchFamily="18" charset="0"/>
              </a:rPr>
              <a:t>Câu </a:t>
            </a:r>
            <a:r>
              <a:rPr lang="vi-VN" altLang="en-US" sz="2800" dirty="0">
                <a:cs typeface="Times New Roman" panose="02020603050405020304" pitchFamily="18" charset="0"/>
              </a:rPr>
              <a:t>thành ngữ này muốn nói điều gì?</a:t>
            </a:r>
            <a:endParaRPr lang="en-US" altLang="en-US" sz="2800" dirty="0">
              <a:cs typeface="Times New Roman" panose="02020603050405020304" pitchFamily="18" charset="0"/>
            </a:endParaRPr>
          </a:p>
        </p:txBody>
      </p:sp>
      <p:sp>
        <p:nvSpPr>
          <p:cNvPr id="19" name="Text Box 70"/>
          <p:cNvSpPr txBox="1">
            <a:spLocks noChangeArrowheads="1"/>
          </p:cNvSpPr>
          <p:nvPr/>
        </p:nvSpPr>
        <p:spPr bwMode="auto">
          <a:xfrm>
            <a:off x="582496" y="2540465"/>
            <a:ext cx="6691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800" dirty="0" smtClean="0">
                <a:cs typeface="Times New Roman" panose="02020603050405020304" pitchFamily="18" charset="0"/>
              </a:rPr>
              <a:t>Trong </a:t>
            </a:r>
            <a:r>
              <a:rPr lang="vi-VN" altLang="en-US" sz="2800" dirty="0">
                <a:cs typeface="Times New Roman" panose="02020603050405020304" pitchFamily="18" charset="0"/>
              </a:rPr>
              <a:t>câu, chữ nào chứa chữ hoa </a:t>
            </a:r>
            <a:r>
              <a:rPr lang="en-US" altLang="en-US" sz="2800" b="1" dirty="0" smtClean="0">
                <a:cs typeface="Times New Roman" panose="02020603050405020304" pitchFamily="18" charset="0"/>
              </a:rPr>
              <a:t>N</a:t>
            </a:r>
            <a:r>
              <a:rPr lang="vi-VN" altLang="en-US" sz="2800" dirty="0" smtClean="0">
                <a:cs typeface="Times New Roman" panose="02020603050405020304" pitchFamily="18" charset="0"/>
              </a:rPr>
              <a:t> kiểu 2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? </a:t>
            </a:r>
            <a:endParaRPr lang="en-US" altLang="en-US" sz="2800" dirty="0">
              <a:cs typeface="Times New Roman" panose="02020603050405020304" pitchFamily="18" charset="0"/>
            </a:endParaRPr>
          </a:p>
        </p:txBody>
      </p:sp>
      <p:sp>
        <p:nvSpPr>
          <p:cNvPr id="20" name="Text Box 70"/>
          <p:cNvSpPr txBox="1">
            <a:spLocks noChangeArrowheads="1"/>
          </p:cNvSpPr>
          <p:nvPr/>
        </p:nvSpPr>
        <p:spPr bwMode="auto">
          <a:xfrm>
            <a:off x="593069" y="2514318"/>
            <a:ext cx="6691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sz="28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Muôn</a:t>
            </a:r>
            <a:r>
              <a:rPr lang="en-US" altLang="en-US" sz="28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chứa</a:t>
            </a:r>
            <a:r>
              <a:rPr lang="en-US" altLang="en-US" sz="28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sz="28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hoa</a:t>
            </a:r>
            <a:r>
              <a:rPr lang="en-US" altLang="en-US" sz="28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N </a:t>
            </a:r>
            <a:r>
              <a:rPr lang="en-US" altLang="en-US" sz="28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kiểu</a:t>
            </a:r>
            <a:r>
              <a:rPr lang="en-US" altLang="en-US" sz="28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2.</a:t>
            </a:r>
            <a:endParaRPr lang="en-US" altLang="en-US" sz="2800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Text Box 70"/>
          <p:cNvSpPr txBox="1">
            <a:spLocks noChangeArrowheads="1"/>
          </p:cNvSpPr>
          <p:nvPr/>
        </p:nvSpPr>
        <p:spPr bwMode="auto">
          <a:xfrm>
            <a:off x="522491" y="3112985"/>
            <a:ext cx="78202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smtClean="0">
                <a:cs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Những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chữ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nào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cao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2,5 li ?</a:t>
            </a:r>
            <a:endParaRPr lang="en-US" altLang="en-US" sz="2800" dirty="0">
              <a:cs typeface="Times New Roman" panose="02020603050405020304" pitchFamily="18" charset="0"/>
            </a:endParaRPr>
          </a:p>
        </p:txBody>
      </p:sp>
      <p:sp>
        <p:nvSpPr>
          <p:cNvPr id="22" name="Text Box 70"/>
          <p:cNvSpPr txBox="1">
            <a:spLocks noChangeArrowheads="1"/>
          </p:cNvSpPr>
          <p:nvPr/>
        </p:nvSpPr>
        <p:spPr bwMode="auto">
          <a:xfrm>
            <a:off x="489367" y="3636205"/>
            <a:ext cx="78202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smtClean="0">
                <a:cs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Những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chữ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còn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lại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cao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mấy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li ?</a:t>
            </a:r>
            <a:endParaRPr lang="en-US" altLang="en-US" sz="2800" dirty="0">
              <a:cs typeface="Times New Roman" panose="02020603050405020304" pitchFamily="18" charset="0"/>
            </a:endParaRPr>
          </a:p>
        </p:txBody>
      </p:sp>
      <p:sp>
        <p:nvSpPr>
          <p:cNvPr id="23" name="Text Box 70"/>
          <p:cNvSpPr txBox="1">
            <a:spLocks noChangeArrowheads="1"/>
          </p:cNvSpPr>
          <p:nvPr/>
        </p:nvSpPr>
        <p:spPr bwMode="auto">
          <a:xfrm>
            <a:off x="392088" y="4673142"/>
            <a:ext cx="7852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smtClean="0">
                <a:cs typeface="Times New Roman" panose="02020603050405020304" pitchFamily="18" charset="0"/>
              </a:rPr>
              <a:t>- </a:t>
            </a:r>
            <a:r>
              <a:rPr lang="vi-VN" altLang="en-US" sz="2800" dirty="0" smtClean="0">
                <a:cs typeface="Times New Roman" panose="02020603050405020304" pitchFamily="18" charset="0"/>
              </a:rPr>
              <a:t>Khoảng </a:t>
            </a:r>
            <a:r>
              <a:rPr lang="vi-VN" altLang="en-US" sz="2800" dirty="0">
                <a:cs typeface="Times New Roman" panose="02020603050405020304" pitchFamily="18" charset="0"/>
              </a:rPr>
              <a:t>cách giữa các chữ ghi tiếng </a:t>
            </a:r>
            <a:r>
              <a:rPr lang="vi-VN" altLang="en-US" sz="2800" dirty="0" smtClean="0">
                <a:cs typeface="Times New Roman" panose="02020603050405020304" pitchFamily="18" charset="0"/>
              </a:rPr>
              <a:t>viết </a:t>
            </a:r>
            <a:r>
              <a:rPr lang="vi-VN" altLang="en-US" sz="2800" dirty="0">
                <a:cs typeface="Times New Roman" panose="02020603050405020304" pitchFamily="18" charset="0"/>
              </a:rPr>
              <a:t>thế nào?</a:t>
            </a:r>
            <a:endParaRPr lang="en-US" altLang="en-US" sz="2800" dirty="0">
              <a:cs typeface="Times New Roman" panose="02020603050405020304" pitchFamily="18" charset="0"/>
            </a:endParaRPr>
          </a:p>
        </p:txBody>
      </p:sp>
      <p:sp>
        <p:nvSpPr>
          <p:cNvPr id="24" name="Text Box 70"/>
          <p:cNvSpPr txBox="1">
            <a:spLocks noChangeArrowheads="1"/>
          </p:cNvSpPr>
          <p:nvPr/>
        </p:nvSpPr>
        <p:spPr bwMode="auto">
          <a:xfrm>
            <a:off x="392088" y="5245662"/>
            <a:ext cx="7852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vi-VN" alt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Khoảng </a:t>
            </a:r>
            <a:r>
              <a:rPr lang="vi-VN" alt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cách giữa các chữ ghi </a:t>
            </a:r>
            <a:r>
              <a:rPr lang="vi-VN" alt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tiếng</a:t>
            </a:r>
            <a:r>
              <a:rPr lang="en-US" alt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1 con </a:t>
            </a:r>
            <a:r>
              <a:rPr lang="en-US" alt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o.</a:t>
            </a:r>
            <a:endParaRPr lang="en-US" alt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Text Box 70"/>
          <p:cNvSpPr txBox="1">
            <a:spLocks noChangeArrowheads="1"/>
          </p:cNvSpPr>
          <p:nvPr/>
        </p:nvSpPr>
        <p:spPr bwMode="auto">
          <a:xfrm>
            <a:off x="5379085" y="3112985"/>
            <a:ext cx="12634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M, g, h</a:t>
            </a:r>
            <a:endParaRPr lang="en-US" altLang="en-US" sz="2800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Text Box 70"/>
          <p:cNvSpPr txBox="1">
            <a:spLocks noChangeArrowheads="1"/>
          </p:cNvSpPr>
          <p:nvPr/>
        </p:nvSpPr>
        <p:spPr bwMode="auto">
          <a:xfrm>
            <a:off x="682176" y="4130172"/>
            <a:ext cx="78202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Con </a:t>
            </a:r>
            <a:r>
              <a:rPr lang="en-US" altLang="en-US" sz="28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sz="28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t </a:t>
            </a:r>
            <a:r>
              <a:rPr lang="en-US" altLang="en-US" sz="28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cao</a:t>
            </a:r>
            <a:r>
              <a:rPr lang="en-US" altLang="en-US" sz="28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1,5 li, </a:t>
            </a:r>
            <a:r>
              <a:rPr lang="en-US" altLang="en-US" sz="28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8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sz="28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còn</a:t>
            </a:r>
            <a:r>
              <a:rPr lang="en-US" altLang="en-US" sz="28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lại</a:t>
            </a:r>
            <a:r>
              <a:rPr lang="en-US" altLang="en-US" sz="28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cao</a:t>
            </a:r>
            <a:r>
              <a:rPr lang="en-US" altLang="en-US" sz="28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1 li.</a:t>
            </a:r>
            <a:endParaRPr lang="en-US" altLang="en-US" sz="2800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979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Microsoft Office PowerPoint</Application>
  <PresentationFormat>Widescreen</PresentationFormat>
  <Paragraphs>43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Microsoft YaHei</vt:lpstr>
      <vt:lpstr>SimSun</vt:lpstr>
      <vt:lpstr>Arial</vt:lpstr>
      <vt:lpstr>Calibri</vt:lpstr>
      <vt:lpstr>Calibri Light</vt:lpstr>
      <vt:lpstr>Cambria</vt:lpstr>
      <vt:lpstr>Montserrat</vt:lpstr>
      <vt:lpstr>Montserrat Medium</vt:lpstr>
      <vt:lpstr>Nunito</vt:lpstr>
      <vt:lpstr>Times New Roman</vt:lpstr>
      <vt:lpstr>Office Theme</vt:lpstr>
      <vt:lpstr>PowerPoint Presentation</vt:lpstr>
      <vt:lpstr>  BÀI 27: CHUYỆN QUẢ BẦU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</cp:revision>
  <dcterms:created xsi:type="dcterms:W3CDTF">2024-05-03T02:03:28Z</dcterms:created>
  <dcterms:modified xsi:type="dcterms:W3CDTF">2024-05-03T02:03:47Z</dcterms:modified>
</cp:coreProperties>
</file>