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4" r:id="rId2"/>
    <p:sldMasterId id="2147483768" r:id="rId3"/>
    <p:sldMasterId id="2147483781" r:id="rId4"/>
    <p:sldMasterId id="2147483794" r:id="rId5"/>
    <p:sldMasterId id="2147483806" r:id="rId6"/>
    <p:sldMasterId id="2147483817" r:id="rId7"/>
    <p:sldMasterId id="2147483830" r:id="rId8"/>
  </p:sldMasterIdLst>
  <p:notesMasterIdLst>
    <p:notesMasterId r:id="rId23"/>
  </p:notesMasterIdLst>
  <p:sldIdLst>
    <p:sldId id="553" r:id="rId9"/>
    <p:sldId id="509" r:id="rId10"/>
    <p:sldId id="511" r:id="rId11"/>
    <p:sldId id="542" r:id="rId12"/>
    <p:sldId id="543" r:id="rId13"/>
    <p:sldId id="544" r:id="rId14"/>
    <p:sldId id="546" r:id="rId15"/>
    <p:sldId id="549" r:id="rId16"/>
    <p:sldId id="548" r:id="rId17"/>
    <p:sldId id="550" r:id="rId18"/>
    <p:sldId id="551" r:id="rId19"/>
    <p:sldId id="554" r:id="rId20"/>
    <p:sldId id="556" r:id="rId21"/>
    <p:sldId id="5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660"/>
  </p:normalViewPr>
  <p:slideViewPr>
    <p:cSldViewPr snapToGrid="0">
      <p:cViewPr varScale="1">
        <p:scale>
          <a:sx n="80" d="100"/>
          <a:sy n="80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211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3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6438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03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13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1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9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0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6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3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4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8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4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50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5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263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59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227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419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8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785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301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143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3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3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780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6140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5605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8019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2655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9156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0138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8524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5440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49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6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5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8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945000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7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2.png"/><Relationship Id="rId11" Type="http://schemas.microsoft.com/office/2007/relationships/hdphoto" Target="../media/hdphoto2.wdp"/><Relationship Id="rId5" Type="http://schemas.openxmlformats.org/officeDocument/2006/relationships/image" Target="../media/image31.jpg"/><Relationship Id="rId10" Type="http://schemas.openxmlformats.org/officeDocument/2006/relationships/image" Target="../media/image36.png"/><Relationship Id="rId4" Type="http://schemas.openxmlformats.org/officeDocument/2006/relationships/audio" Target="../media/audio2.wav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4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857165" y="1618937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2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663731" y="4894257"/>
            <a:ext cx="2008505" cy="522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5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1865" b="1" kern="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1865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1865" b="1" ker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sz="1865" b="1" kern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............</a:t>
            </a:r>
            <a:endParaRPr lang="en-US" sz="1465" kern="10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8086" y="2032944"/>
            <a:ext cx="6184028" cy="261610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CHÀO MỪNG CÁC EM ĐẾN VỚI TIẾT TIẾNG VI</a:t>
            </a:r>
            <a:r>
              <a:rPr lang="en-US" sz="540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540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 </a:t>
            </a:r>
            <a:endParaRPr lang="en-US" sz="540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0104297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49135" y="1430931"/>
            <a:ext cx="935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3200" b="1" dirty="0">
                <a:solidFill>
                  <a:srgbClr val="FF0000"/>
                </a:solidFill>
              </a:rPr>
              <a:t>Nếu cần trò chuyện với người ở xa, em chọn phương tiện nào? Vì sao?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6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41459" y="1093694"/>
            <a:ext cx="44285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0"/>
          <p:cNvGrpSpPr/>
          <p:nvPr/>
        </p:nvGrpSpPr>
        <p:grpSpPr>
          <a:xfrm>
            <a:off x="617541" y="2104378"/>
            <a:ext cx="11085081" cy="4892232"/>
            <a:chOff x="939541" y="2203118"/>
            <a:chExt cx="11085081" cy="4892232"/>
          </a:xfrm>
        </p:grpSpPr>
        <p:pic>
          <p:nvPicPr>
            <p:cNvPr id="300" name="Google Shape;300;p20"/>
            <p:cNvPicPr preferRelativeResize="0"/>
            <p:nvPr/>
          </p:nvPicPr>
          <p:blipFill rotWithShape="1">
            <a:blip r:embed="rId5">
              <a:alphaModFix/>
            </a:blip>
            <a:srcRect t="35344" r="25594" b="37142"/>
            <a:stretch/>
          </p:blipFill>
          <p:spPr>
            <a:xfrm>
              <a:off x="1904204" y="4351999"/>
              <a:ext cx="7185426" cy="27433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2" name="Google Shape;302;p20"/>
            <p:cNvGrpSpPr/>
            <p:nvPr/>
          </p:nvGrpSpPr>
          <p:grpSpPr>
            <a:xfrm>
              <a:off x="6505774" y="4359903"/>
              <a:ext cx="2582666" cy="2697100"/>
              <a:chOff x="6505774" y="4359903"/>
              <a:chExt cx="2582666" cy="2697100"/>
            </a:xfrm>
          </p:grpSpPr>
          <p:pic>
            <p:nvPicPr>
              <p:cNvPr id="303" name="Google Shape;303;p20"/>
              <p:cNvPicPr preferRelativeResize="0"/>
              <p:nvPr/>
            </p:nvPicPr>
            <p:blipFill rotWithShape="1">
              <a:blip r:embed="rId5">
                <a:alphaModFix/>
              </a:blip>
              <a:srcRect l="48422" t="35344" r="25788" b="37142"/>
              <a:stretch/>
            </p:blipFill>
            <p:spPr>
              <a:xfrm>
                <a:off x="6505774" y="4359903"/>
                <a:ext cx="2582666" cy="2697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4" name="Google Shape;304;p20"/>
              <p:cNvSpPr txBox="1"/>
              <p:nvPr/>
            </p:nvSpPr>
            <p:spPr>
              <a:xfrm>
                <a:off x="7320056" y="5133950"/>
                <a:ext cx="954101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-US" sz="24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Hoạt</a:t>
                </a:r>
                <a:r>
                  <a:rPr lang="en-US" sz="2400" b="1" kern="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4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động</a:t>
                </a:r>
                <a:endParaRPr sz="24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pic>
          <p:nvPicPr>
            <p:cNvPr id="308" name="Google Shape;308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9541" y="2270970"/>
              <a:ext cx="1095291" cy="20696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3" name="Google Shape;313;p20"/>
            <p:cNvGrpSpPr/>
            <p:nvPr/>
          </p:nvGrpSpPr>
          <p:grpSpPr>
            <a:xfrm>
              <a:off x="4163155" y="4640469"/>
              <a:ext cx="2438401" cy="2434463"/>
              <a:chOff x="4163155" y="4654983"/>
              <a:chExt cx="2438401" cy="2434463"/>
            </a:xfrm>
          </p:grpSpPr>
          <p:pic>
            <p:nvPicPr>
              <p:cNvPr id="314" name="Google Shape;314;p20"/>
              <p:cNvPicPr preferRelativeResize="0"/>
              <p:nvPr/>
            </p:nvPicPr>
            <p:blipFill rotWithShape="1">
              <a:blip r:embed="rId5">
                <a:alphaModFix/>
              </a:blip>
              <a:srcRect l="23463" t="37846" r="51287" b="37143"/>
              <a:stretch/>
            </p:blipFill>
            <p:spPr>
              <a:xfrm>
                <a:off x="4163155" y="4654983"/>
                <a:ext cx="2438401" cy="24344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5" name="Google Shape;315;p20"/>
              <p:cNvSpPr txBox="1"/>
              <p:nvPr/>
            </p:nvSpPr>
            <p:spPr>
              <a:xfrm>
                <a:off x="4771499" y="5325064"/>
                <a:ext cx="1336418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Sự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vật</a:t>
                </a:r>
                <a:endParaRPr sz="28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16" name="Google Shape;316;p20"/>
            <p:cNvSpPr/>
            <p:nvPr/>
          </p:nvSpPr>
          <p:spPr>
            <a:xfrm>
              <a:off x="4927232" y="2371135"/>
              <a:ext cx="2230904" cy="1970708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2" name="Google Shape;322;p20"/>
            <p:cNvPicPr preferRelativeResize="0"/>
            <p:nvPr/>
          </p:nvPicPr>
          <p:blipFill rotWithShape="1">
            <a:blip r:embed="rId7">
              <a:alphaModFix/>
            </a:blip>
            <a:srcRect l="15578" t="13903" r="25162" b="13322"/>
            <a:stretch/>
          </p:blipFill>
          <p:spPr>
            <a:xfrm>
              <a:off x="6733572" y="2264442"/>
              <a:ext cx="1596570" cy="2069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0"/>
            <p:cNvSpPr/>
            <p:nvPr/>
          </p:nvSpPr>
          <p:spPr>
            <a:xfrm>
              <a:off x="8651632" y="2321675"/>
              <a:ext cx="2173780" cy="2069628"/>
            </a:xfrm>
            <a:prstGeom prst="flowChartAlternateProcess">
              <a:avLst/>
            </a:prstGeom>
            <a:solidFill>
              <a:srgbClr val="99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9" name="Google Shape;329;p20"/>
            <p:cNvPicPr preferRelativeResize="0"/>
            <p:nvPr/>
          </p:nvPicPr>
          <p:blipFill rotWithShape="1">
            <a:blip r:embed="rId8">
              <a:alphaModFix/>
            </a:blip>
            <a:srcRect l="19226" r="18817"/>
            <a:stretch/>
          </p:blipFill>
          <p:spPr>
            <a:xfrm>
              <a:off x="10442564" y="2203118"/>
              <a:ext cx="1582058" cy="2234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316;p20"/>
            <p:cNvSpPr/>
            <p:nvPr/>
          </p:nvSpPr>
          <p:spPr>
            <a:xfrm>
              <a:off x="1904204" y="2287351"/>
              <a:ext cx="2284887" cy="2150040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20"/>
          <p:cNvSpPr/>
          <p:nvPr/>
        </p:nvSpPr>
        <p:spPr>
          <a:xfrm>
            <a:off x="-1" y="334526"/>
            <a:ext cx="12048565" cy="1770743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khách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lên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tàu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xếp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toa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tàu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phù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nhé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2800" b="1" kern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4435" y="-37435"/>
            <a:ext cx="7527686" cy="5683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LUYỆN TẬP THEO VĂN BẢN</a:t>
            </a:r>
            <a:endParaRPr lang="en-US" dirty="0"/>
          </a:p>
        </p:txBody>
      </p:sp>
      <p:sp>
        <p:nvSpPr>
          <p:cNvPr id="43" name="Google Shape;295;p20"/>
          <p:cNvSpPr txBox="1"/>
          <p:nvPr/>
        </p:nvSpPr>
        <p:spPr>
          <a:xfrm>
            <a:off x="1544260" y="2364960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rò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chuyện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295;p20"/>
          <p:cNvSpPr txBox="1"/>
          <p:nvPr/>
        </p:nvSpPr>
        <p:spPr>
          <a:xfrm>
            <a:off x="1569760" y="302917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bồ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295;p20"/>
          <p:cNvSpPr txBox="1"/>
          <p:nvPr/>
        </p:nvSpPr>
        <p:spPr>
          <a:xfrm>
            <a:off x="4473298" y="2465501"/>
            <a:ext cx="2503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thủy</a:t>
            </a:r>
            <a:r>
              <a:rPr lang="en-US" sz="32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endParaRPr sz="3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295;p20"/>
          <p:cNvSpPr txBox="1"/>
          <p:nvPr/>
        </p:nvSpPr>
        <p:spPr>
          <a:xfrm>
            <a:off x="4277605" y="311066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ửi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295;p20"/>
          <p:cNvSpPr txBox="1"/>
          <p:nvPr/>
        </p:nvSpPr>
        <p:spPr>
          <a:xfrm>
            <a:off x="8128917" y="2922553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thoại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295;p20"/>
          <p:cNvSpPr txBox="1"/>
          <p:nvPr/>
        </p:nvSpPr>
        <p:spPr>
          <a:xfrm>
            <a:off x="8189070" y="2272395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rao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295;p20"/>
          <p:cNvSpPr txBox="1"/>
          <p:nvPr/>
        </p:nvSpPr>
        <p:spPr>
          <a:xfrm>
            <a:off x="8186020" y="3560620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ức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634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0"/>
          <p:cNvGrpSpPr/>
          <p:nvPr/>
        </p:nvGrpSpPr>
        <p:grpSpPr>
          <a:xfrm>
            <a:off x="435833" y="-148219"/>
            <a:ext cx="11146899" cy="7001088"/>
            <a:chOff x="877723" y="2174177"/>
            <a:chExt cx="11146899" cy="4895362"/>
          </a:xfrm>
        </p:grpSpPr>
        <p:pic>
          <p:nvPicPr>
            <p:cNvPr id="300" name="Google Shape;300;p20"/>
            <p:cNvPicPr preferRelativeResize="0"/>
            <p:nvPr/>
          </p:nvPicPr>
          <p:blipFill rotWithShape="1">
            <a:blip r:embed="rId6">
              <a:alphaModFix/>
            </a:blip>
            <a:srcRect t="35344" r="25594" b="37142"/>
            <a:stretch/>
          </p:blipFill>
          <p:spPr>
            <a:xfrm>
              <a:off x="877723" y="4978264"/>
              <a:ext cx="8964794" cy="207155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2" name="Google Shape;302;p20"/>
            <p:cNvGrpSpPr/>
            <p:nvPr/>
          </p:nvGrpSpPr>
          <p:grpSpPr>
            <a:xfrm>
              <a:off x="6591196" y="4990800"/>
              <a:ext cx="3251320" cy="2078739"/>
              <a:chOff x="6591196" y="4990800"/>
              <a:chExt cx="3251320" cy="2078739"/>
            </a:xfrm>
          </p:grpSpPr>
          <p:pic>
            <p:nvPicPr>
              <p:cNvPr id="303" name="Google Shape;303;p20"/>
              <p:cNvPicPr preferRelativeResize="0"/>
              <p:nvPr/>
            </p:nvPicPr>
            <p:blipFill rotWithShape="1">
              <a:blip r:embed="rId6">
                <a:alphaModFix/>
              </a:blip>
              <a:srcRect l="48422" t="35344" r="25788" b="37142"/>
              <a:stretch/>
            </p:blipFill>
            <p:spPr>
              <a:xfrm>
                <a:off x="6591196" y="4990800"/>
                <a:ext cx="3251320" cy="20787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4" name="Google Shape;304;p20"/>
              <p:cNvSpPr txBox="1"/>
              <p:nvPr/>
            </p:nvSpPr>
            <p:spPr>
              <a:xfrm>
                <a:off x="7662558" y="5598563"/>
                <a:ext cx="954101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-US" sz="24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Hoạt</a:t>
                </a:r>
                <a:r>
                  <a:rPr lang="en-US" sz="2400" b="1" kern="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4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động</a:t>
                </a:r>
                <a:endParaRPr sz="24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pic>
          <p:nvPicPr>
            <p:cNvPr id="308" name="Google Shape;308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39541" y="2270970"/>
              <a:ext cx="1095291" cy="20696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3" name="Google Shape;313;p20"/>
            <p:cNvGrpSpPr/>
            <p:nvPr/>
          </p:nvGrpSpPr>
          <p:grpSpPr>
            <a:xfrm>
              <a:off x="3692731" y="5154072"/>
              <a:ext cx="3043400" cy="1910308"/>
              <a:chOff x="3692731" y="5168586"/>
              <a:chExt cx="3043400" cy="1910308"/>
            </a:xfrm>
          </p:grpSpPr>
          <p:pic>
            <p:nvPicPr>
              <p:cNvPr id="314" name="Google Shape;314;p20"/>
              <p:cNvPicPr preferRelativeResize="0"/>
              <p:nvPr/>
            </p:nvPicPr>
            <p:blipFill rotWithShape="1">
              <a:blip r:embed="rId6">
                <a:alphaModFix/>
              </a:blip>
              <a:srcRect l="23463" t="37846" r="51287" b="37143"/>
              <a:stretch/>
            </p:blipFill>
            <p:spPr>
              <a:xfrm>
                <a:off x="3692731" y="5168586"/>
                <a:ext cx="3043400" cy="19103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5" name="Google Shape;315;p20"/>
              <p:cNvSpPr txBox="1"/>
              <p:nvPr/>
            </p:nvSpPr>
            <p:spPr>
              <a:xfrm>
                <a:off x="4625548" y="5718996"/>
                <a:ext cx="1336418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Sự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vật</a:t>
                </a:r>
                <a:endParaRPr sz="28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16" name="Google Shape;316;p20"/>
            <p:cNvSpPr/>
            <p:nvPr/>
          </p:nvSpPr>
          <p:spPr>
            <a:xfrm>
              <a:off x="4927232" y="2371135"/>
              <a:ext cx="2230904" cy="1675712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2" name="Google Shape;322;p20"/>
            <p:cNvPicPr preferRelativeResize="0"/>
            <p:nvPr/>
          </p:nvPicPr>
          <p:blipFill rotWithShape="1">
            <a:blip r:embed="rId8">
              <a:alphaModFix/>
            </a:blip>
            <a:srcRect l="15578" t="13903" r="25162" b="13322"/>
            <a:stretch/>
          </p:blipFill>
          <p:spPr>
            <a:xfrm>
              <a:off x="6807847" y="2174177"/>
              <a:ext cx="1596570" cy="2069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0"/>
            <p:cNvSpPr/>
            <p:nvPr/>
          </p:nvSpPr>
          <p:spPr>
            <a:xfrm>
              <a:off x="8651632" y="2321675"/>
              <a:ext cx="2173780" cy="1725172"/>
            </a:xfrm>
            <a:prstGeom prst="flowChartAlternateProcess">
              <a:avLst/>
            </a:prstGeom>
            <a:solidFill>
              <a:srgbClr val="99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9" name="Google Shape;329;p20"/>
            <p:cNvPicPr preferRelativeResize="0"/>
            <p:nvPr/>
          </p:nvPicPr>
          <p:blipFill rotWithShape="1">
            <a:blip r:embed="rId9">
              <a:alphaModFix/>
            </a:blip>
            <a:srcRect l="19226" r="18817"/>
            <a:stretch/>
          </p:blipFill>
          <p:spPr>
            <a:xfrm>
              <a:off x="10442564" y="2203118"/>
              <a:ext cx="1582058" cy="2234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316;p20"/>
            <p:cNvSpPr/>
            <p:nvPr/>
          </p:nvSpPr>
          <p:spPr>
            <a:xfrm>
              <a:off x="1904204" y="2287351"/>
              <a:ext cx="2284887" cy="1759495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295;p20"/>
          <p:cNvSpPr txBox="1"/>
          <p:nvPr/>
        </p:nvSpPr>
        <p:spPr>
          <a:xfrm>
            <a:off x="1472947" y="41065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rò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chuyện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295;p20"/>
          <p:cNvSpPr txBox="1"/>
          <p:nvPr/>
        </p:nvSpPr>
        <p:spPr>
          <a:xfrm>
            <a:off x="1364628" y="114635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bồ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295;p20"/>
          <p:cNvSpPr txBox="1"/>
          <p:nvPr/>
        </p:nvSpPr>
        <p:spPr>
          <a:xfrm>
            <a:off x="4406323" y="593952"/>
            <a:ext cx="2503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thủy</a:t>
            </a:r>
            <a:r>
              <a:rPr lang="en-US" sz="32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endParaRPr sz="3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295;p20"/>
          <p:cNvSpPr txBox="1"/>
          <p:nvPr/>
        </p:nvSpPr>
        <p:spPr>
          <a:xfrm>
            <a:off x="4343506" y="146949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ửi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295;p20"/>
          <p:cNvSpPr txBox="1"/>
          <p:nvPr/>
        </p:nvSpPr>
        <p:spPr>
          <a:xfrm>
            <a:off x="8052821" y="105694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thoại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295;p20"/>
          <p:cNvSpPr txBox="1"/>
          <p:nvPr/>
        </p:nvSpPr>
        <p:spPr>
          <a:xfrm>
            <a:off x="8021387" y="310827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rao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295;p20"/>
          <p:cNvSpPr txBox="1"/>
          <p:nvPr/>
        </p:nvSpPr>
        <p:spPr>
          <a:xfrm>
            <a:off x="8045635" y="1679403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ức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52515" y="2532360"/>
            <a:ext cx="2455526" cy="3206957"/>
          </a:xfrm>
          <a:prstGeom prst="roundRect">
            <a:avLst/>
          </a:prstGeom>
          <a:noFill/>
          <a:ln w="38100">
            <a:solidFill>
              <a:srgbClr val="FFA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367824" y="2615190"/>
            <a:ext cx="2749533" cy="3154016"/>
          </a:xfrm>
          <a:prstGeom prst="roundRect">
            <a:avLst/>
          </a:prstGeom>
          <a:noFill/>
          <a:ln w="38100">
            <a:solidFill>
              <a:srgbClr val="7DBE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10000" r="90000">
                        <a14:foregroundMark x1="13125" y1="62333" x2="28438" y2="85000"/>
                        <a14:foregroundMark x1="45000" y1="26667" x2="71875" y2="22667"/>
                        <a14:foregroundMark x1="47500" y1="21000" x2="56250" y2="21667"/>
                        <a14:foregroundMark x1="63750" y1="55000" x2="68750" y2="70333"/>
                        <a14:foregroundMark x1="15313" y1="58000" x2="35938" y2="82333"/>
                        <a14:foregroundMark x1="21250" y1="58000" x2="21250" y2="62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6559" y="4252283"/>
            <a:ext cx="2188672" cy="22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6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41133 0.343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17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1736 L 0.17917 0.188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3982 L -0.06705 0.347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18099 0.2606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13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12292 0.505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25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1828 L -0.3694 0.34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46" y="16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37617 0.3187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5" y="15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5154" y="1"/>
            <a:ext cx="10381128" cy="40879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–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39">
            <a:extLst>
              <a:ext uri="{FF2B5EF4-FFF2-40B4-BE49-F238E27FC236}">
                <a16:creationId xmlns:a16="http://schemas.microsoft.com/office/drawing/2014/main" id="{1FC1B029-8E06-4389-BBAF-FBB610AB7ABC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3" name="16">
              <a:extLst>
                <a:ext uri="{FF2B5EF4-FFF2-40B4-BE49-F238E27FC236}">
                  <a16:creationId xmlns:a16="http://schemas.microsoft.com/office/drawing/2014/main" id="{D5AFD823-7D61-4524-A39E-AD20CCA97136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24">
              <a:extLst>
                <a:ext uri="{FF2B5EF4-FFF2-40B4-BE49-F238E27FC236}">
                  <a16:creationId xmlns:a16="http://schemas.microsoft.com/office/drawing/2014/main" id="{BFB1152D-C34F-44B4-B182-1CAE54F5EF5B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1B58A05-7728-4AFD-9CDF-FFE41226AA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9" name="Shape 760"/>
          <p:cNvSpPr txBox="1"/>
          <p:nvPr/>
        </p:nvSpPr>
        <p:spPr>
          <a:xfrm>
            <a:off x="1365847" y="655622"/>
            <a:ext cx="11206555" cy="50292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3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3600" dirty="0" smtClean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Em </a:t>
            </a:r>
            <a:r>
              <a:rPr lang="vi-VN" sz="36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có thể dùng cách nào để liên lạc </a:t>
            </a:r>
            <a:r>
              <a:rPr lang="vi-VN" sz="3600" dirty="0" smtClean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v</a:t>
            </a:r>
            <a:r>
              <a:rPr lang="en-US" sz="3600" dirty="0" err="1" smtClean="0">
                <a:solidFill>
                  <a:srgbClr val="00B050"/>
                </a:solidFill>
                <a:latin typeface="+mj-lt"/>
                <a:ea typeface="Arial" panose="020B0604020202020204" pitchFamily="34" charset="0"/>
              </a:rPr>
              <a:t>ới</a:t>
            </a:r>
            <a:r>
              <a:rPr lang="vi-VN" sz="3600" dirty="0" smtClean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người thân ở xa?</a:t>
            </a:r>
            <a:endParaRPr lang="en-US" sz="3600" dirty="0">
              <a:solidFill>
                <a:srgbClr val="00B050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pic>
        <p:nvPicPr>
          <p:cNvPr id="10" name="Shape 764"/>
          <p:cNvPicPr/>
          <p:nvPr/>
        </p:nvPicPr>
        <p:blipFill>
          <a:blip r:embed="rId3"/>
          <a:stretch/>
        </p:blipFill>
        <p:spPr>
          <a:xfrm>
            <a:off x="2461846" y="2735580"/>
            <a:ext cx="4507279" cy="4094629"/>
          </a:xfrm>
          <a:prstGeom prst="rect">
            <a:avLst/>
          </a:prstGeom>
        </p:spPr>
      </p:pic>
      <p:sp>
        <p:nvSpPr>
          <p:cNvPr id="12" name="Shape 766"/>
          <p:cNvSpPr txBox="1"/>
          <p:nvPr/>
        </p:nvSpPr>
        <p:spPr>
          <a:xfrm>
            <a:off x="2887637" y="1542908"/>
            <a:ext cx="4081487" cy="138317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242929"/>
                </a:solidFill>
                <a:effectLst/>
                <a:latin typeface="+mj-lt"/>
                <a:ea typeface="Arial" panose="020B0604020202020204" pitchFamily="34" charset="0"/>
              </a:rPr>
              <a:t>Tớ thường gọi điện cho ông bà ở </a:t>
            </a:r>
            <a:r>
              <a:rPr lang="en-US" sz="36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quê</a:t>
            </a:r>
            <a:r>
              <a:rPr lang="en-US" sz="36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1200" dirty="0" smtClean="0"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200" dirty="0">
              <a:solidFill>
                <a:srgbClr val="242929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980268" y="112011"/>
            <a:ext cx="61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</a:t>
            </a: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IN-TƠ-NÉT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Shape 762"/>
          <p:cNvPicPr/>
          <p:nvPr/>
        </p:nvPicPr>
        <p:blipFill>
          <a:blip r:embed="rId3"/>
          <a:stretch/>
        </p:blipFill>
        <p:spPr>
          <a:xfrm>
            <a:off x="11148431" y="-60836"/>
            <a:ext cx="1051579" cy="6803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-31591" y="615175"/>
            <a:ext cx="12192000" cy="6242825"/>
          </a:xfrm>
          <a:prstGeom prst="roundRect">
            <a:avLst>
              <a:gd name="adj" fmla="val 192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vi-VN" dirty="0"/>
              <a:t/>
            </a:r>
            <a:br>
              <a:rPr lang="vi-VN" dirty="0"/>
            </a:br>
            <a:r>
              <a:rPr lang="en-US" dirty="0" smtClean="0"/>
              <a:t>           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 trò chuyện trực tiếp, con người còn nghĩ ra rất nhiều cách để trao đổi vói nhau khi ở xa.</a:t>
            </a:r>
            <a:endParaRPr lang="en-US" sz="2800" dirty="0" smtClean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29000"/>
              </a:lnSpc>
              <a:spcAft>
                <a:spcPts val="400"/>
              </a:spcAft>
            </a:pP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người ta đã biết huấn luyện bồ câu để đưa thư. Bồ câu nhớ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 tốt. Nó có thể bay qua một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ặ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 dài hàng nghìn cây số để mang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 nơi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ậ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 người đi biển còn nghĩ ra cách bỏ thư vào trong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 chai thuỷ tinh. Nhờ sóng biển,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 chai này được </a:t>
            </a:r>
            <a:r>
              <a:rPr lang="en-US" sz="28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 đất liền. Có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 thư vài chục năm sau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 tìm thấy.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 nay, việc trao đổi thông tin dễ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r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nhiều. Bạn có thể viết thư, gọi điện cho người khác. Nhờ có in-tơ-nét, bạn cũng có thể nhìn thấy người nói chuyện với mình, dù hai người đang ở cách nhau rất xa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Nam)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2400" dirty="0" smtClean="0"/>
              <a:t>nghĩ ra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9910" y="667431"/>
            <a:ext cx="529729" cy="3065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19874" y="1534756"/>
            <a:ext cx="573676" cy="3650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19958" y="3205608"/>
            <a:ext cx="573676" cy="3650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1867" y="4989584"/>
            <a:ext cx="573676" cy="3650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81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B9BD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B9BD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19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4941652" y="2249841"/>
            <a:ext cx="9197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/>
              <a:t> </a:t>
            </a:r>
            <a:r>
              <a:rPr lang="vi-VN" sz="4000" i="1" dirty="0"/>
              <a:t>trò </a:t>
            </a:r>
            <a:r>
              <a:rPr lang="vi-VN" sz="4000" i="1" dirty="0" smtClean="0"/>
              <a:t>chuyện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5024439" y="2957727"/>
            <a:ext cx="6306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 smtClean="0"/>
              <a:t>trao đổi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5024440" y="3595527"/>
            <a:ext cx="342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 smtClean="0"/>
              <a:t>huấn luyện 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6F468-8BA2-4112-9B5E-76FA46F56064}"/>
              </a:ext>
            </a:extLst>
          </p:cNvPr>
          <p:cNvSpPr txBox="1"/>
          <p:nvPr/>
        </p:nvSpPr>
        <p:spPr>
          <a:xfrm>
            <a:off x="5024439" y="4233327"/>
            <a:ext cx="4516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/>
              <a:t>in-tơ-nét...</a:t>
            </a:r>
            <a:endParaRPr lang="en-US" sz="4000" dirty="0"/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5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251012" y="2496920"/>
            <a:ext cx="1194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in-tơ-nét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cũng có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nhìn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chuyện với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mình,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đang ở cách nhau rất xa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4498316" y="268957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176917" y="266678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AE4173-697F-442A-979D-EF6543B27FFF}"/>
              </a:ext>
            </a:extLst>
          </p:cNvPr>
          <p:cNvCxnSpPr>
            <a:cxnSpLocks/>
          </p:cNvCxnSpPr>
          <p:nvPr/>
        </p:nvCxnSpPr>
        <p:spPr>
          <a:xfrm flipH="1">
            <a:off x="3035624" y="405362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2918961" y="4053622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5131005" y="342899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10375358" y="2655294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087638" y="334545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1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A6481-CE0C-40A4-8478-7E208A6A5B2A}"/>
              </a:ext>
            </a:extLst>
          </p:cNvPr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kern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8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772"/>
          <p:cNvSpPr txBox="1"/>
          <p:nvPr/>
        </p:nvSpPr>
        <p:spPr>
          <a:xfrm>
            <a:off x="717177" y="770960"/>
            <a:ext cx="9260032" cy="12890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vi-VN" sz="5400" b="1" dirty="0">
                <a:solidFill>
                  <a:srgbClr val="B2277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ngữ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52400" marR="0" indent="-152400">
              <a:lnSpc>
                <a:spcPct val="129000"/>
              </a:lnSpc>
              <a:spcBef>
                <a:spcPts val="0"/>
              </a:spcBef>
              <a:spcAft>
                <a:spcPts val="400"/>
              </a:spcAft>
              <a:tabLst>
                <a:tab pos="158750" algn="l"/>
              </a:tabLst>
            </a:pPr>
            <a:r>
              <a:rPr lang="vi-VN" sz="5400" i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In-tơ-nét: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mạng kết nối các máy tính trên toàn thế </a:t>
            </a:r>
            <a:r>
              <a:rPr lang="vi-VN" sz="54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</a:t>
            </a:r>
            <a:r>
              <a:rPr lang="en-US" sz="54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54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52400" marR="0" indent="-152400">
              <a:lnSpc>
                <a:spcPct val="132000"/>
              </a:lnSpc>
              <a:spcBef>
                <a:spcPts val="0"/>
              </a:spcBef>
              <a:spcAft>
                <a:spcPts val="400"/>
              </a:spcAft>
              <a:tabLst>
                <a:tab pos="158750" algn="l"/>
              </a:tabLst>
            </a:pPr>
            <a:r>
              <a:rPr lang="vi-VN" sz="5400" i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Huấn luyện: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giảng dạy và hướng dẫn luyện tập.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5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9FD58D-508A-4826-B2C0-197137178828}"/>
              </a:ext>
            </a:extLst>
          </p:cNvPr>
          <p:cNvSpPr/>
          <p:nvPr/>
        </p:nvSpPr>
        <p:spPr>
          <a:xfrm>
            <a:off x="3876675" y="144680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18A257-072D-4267-A2BD-5A17B774D2B6}"/>
              </a:ext>
            </a:extLst>
          </p:cNvPr>
          <p:cNvGrpSpPr/>
          <p:nvPr/>
        </p:nvGrpSpPr>
        <p:grpSpPr>
          <a:xfrm>
            <a:off x="975552" y="1076240"/>
            <a:ext cx="10519736" cy="1100057"/>
            <a:chOff x="136243" y="-2131981"/>
            <a:chExt cx="2109019" cy="2986082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060C3AA2-4F0E-4255-839D-EEE431D05DAF}"/>
                </a:ext>
              </a:extLst>
            </p:cNvPr>
            <p:cNvSpPr/>
            <p:nvPr/>
          </p:nvSpPr>
          <p:spPr>
            <a:xfrm>
              <a:off x="136243" y="-2131981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8B638A-2940-4598-B4C0-CC054E381E1E}"/>
                </a:ext>
              </a:extLst>
            </p:cNvPr>
            <p:cNvSpPr txBox="1"/>
            <p:nvPr/>
          </p:nvSpPr>
          <p:spPr>
            <a:xfrm>
              <a:off x="264898" y="-1572234"/>
              <a:ext cx="1913403" cy="1587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 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người ta đã gửi thư 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ằ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nh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ữ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nào?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F553256-BEA3-4316-8FC3-F6472B9604FB}"/>
              </a:ext>
            </a:extLst>
          </p:cNvPr>
          <p:cNvSpPr txBox="1"/>
          <p:nvPr/>
        </p:nvSpPr>
        <p:spPr>
          <a:xfrm>
            <a:off x="1617280" y="5262785"/>
            <a:ext cx="4207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huấn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chim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bồ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đưa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thư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06945-6CD5-49A3-86EF-844356C7820A}"/>
              </a:ext>
            </a:extLst>
          </p:cNvPr>
          <p:cNvSpPr txBox="1"/>
          <p:nvPr/>
        </p:nvSpPr>
        <p:spPr>
          <a:xfrm>
            <a:off x="5990258" y="5016564"/>
            <a:ext cx="6201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bỏ thư vào trong 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thuỷ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hờ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sóng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biển,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này được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 đất liền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168" y="2516614"/>
            <a:ext cx="3299012" cy="2409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014" y="2516614"/>
            <a:ext cx="2326036" cy="2596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2140" y="1867223"/>
            <a:ext cx="2840982" cy="283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76431" y="1677152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2. </a:t>
            </a:r>
            <a:r>
              <a:rPr lang="vi-VN" sz="3200" dirty="0" smtClean="0">
                <a:solidFill>
                  <a:srgbClr val="FF0000"/>
                </a:solidFill>
              </a:rPr>
              <a:t>Vì </a:t>
            </a:r>
            <a:r>
              <a:rPr lang="vi-VN" sz="3200" dirty="0">
                <a:solidFill>
                  <a:srgbClr val="FF0000"/>
                </a:solidFill>
              </a:rPr>
              <a:t>sao có thể dùng bồ câu để đưa thư?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4349067" y="3176332"/>
            <a:ext cx="6268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b="1" dirty="0">
                <a:solidFill>
                  <a:srgbClr val="0070C0"/>
                </a:solidFill>
              </a:rPr>
              <a:t>vì bồ câu nhớ đường rất tốt, nó có thể bay qua một chặng đường dài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32" y="3036934"/>
            <a:ext cx="3304318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49135" y="1430931"/>
            <a:ext cx="935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nay, chúng ta có thể trò chuyện với người ở xa bằng những cách nào?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969819" y="5915299"/>
            <a:ext cx="1885635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>
                <a:solidFill>
                  <a:srgbClr val="0070C0"/>
                </a:solidFill>
              </a:rPr>
              <a:t>viết </a:t>
            </a:r>
            <a:r>
              <a:rPr lang="vi-VN" sz="3200" dirty="0" smtClean="0">
                <a:solidFill>
                  <a:srgbClr val="0070C0"/>
                </a:solidFill>
              </a:rPr>
              <a:t>thư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336" y="2946075"/>
            <a:ext cx="3309995" cy="2518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331" y="2946075"/>
            <a:ext cx="1951630" cy="2553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5737" y="2888626"/>
            <a:ext cx="3794078" cy="30139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3230353" y="5915300"/>
            <a:ext cx="2893325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solidFill>
                  <a:srgbClr val="27A95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 smtClean="0">
                <a:solidFill>
                  <a:srgbClr val="27A959"/>
                </a:solidFill>
              </a:rPr>
              <a:t> </a:t>
            </a:r>
            <a:r>
              <a:rPr lang="vi-VN" sz="3200" dirty="0">
                <a:solidFill>
                  <a:srgbClr val="27A959"/>
                </a:solidFill>
              </a:rPr>
              <a:t>gọi điện </a:t>
            </a:r>
            <a:r>
              <a:rPr lang="vi-VN" sz="3200" dirty="0" smtClean="0">
                <a:solidFill>
                  <a:srgbClr val="27A959"/>
                </a:solidFill>
              </a:rPr>
              <a:t>thoại</a:t>
            </a:r>
            <a:endParaRPr lang="vi-VN" sz="3200" b="1" dirty="0">
              <a:solidFill>
                <a:srgbClr val="27A95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6498577" y="5915299"/>
            <a:ext cx="5977720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solidFill>
                  <a:srgbClr val="7030A0"/>
                </a:solidFill>
              </a:rPr>
              <a:t> </a:t>
            </a:r>
            <a:r>
              <a:rPr lang="vi-VN" sz="3200" dirty="0">
                <a:solidFill>
                  <a:srgbClr val="7030A0"/>
                </a:solidFill>
              </a:rPr>
              <a:t>trò chuyện qua in-tơ-nét...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418" t="-8961" r="-418" b="8961"/>
          <a:stretch/>
        </p:blipFill>
        <p:spPr>
          <a:xfrm>
            <a:off x="3293854" y="2682406"/>
            <a:ext cx="3265980" cy="30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419</Words>
  <Application>Microsoft Office PowerPoint</Application>
  <PresentationFormat>Widescreen</PresentationFormat>
  <Paragraphs>70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Microsoft YaHei</vt:lpstr>
      <vt:lpstr>宋体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Wingdings</vt:lpstr>
      <vt:lpstr>5_Office Theme</vt:lpstr>
      <vt:lpstr>6_Office Theme</vt:lpstr>
      <vt:lpstr>NỀN 5</vt:lpstr>
      <vt:lpstr>1_NỀN 5</vt:lpstr>
      <vt:lpstr>Office Theme</vt:lpstr>
      <vt:lpstr>1_Office Theme</vt:lpstr>
      <vt:lpstr>2_NỀN 5</vt:lpstr>
      <vt:lpstr>3_NỀN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Techsi.vn</cp:lastModifiedBy>
  <cp:revision>69</cp:revision>
  <dcterms:created xsi:type="dcterms:W3CDTF">2021-05-22T03:42:17Z</dcterms:created>
  <dcterms:modified xsi:type="dcterms:W3CDTF">2024-04-09T04:58:30Z</dcterms:modified>
</cp:coreProperties>
</file>