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media/image16.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10" r:id="rId2"/>
    <p:sldMasterId id="2147483722" r:id="rId3"/>
  </p:sldMasterIdLst>
  <p:notesMasterIdLst>
    <p:notesMasterId r:id="rId30"/>
  </p:notesMasterIdLst>
  <p:sldIdLst>
    <p:sldId id="11088477" r:id="rId4"/>
    <p:sldId id="11088478" r:id="rId5"/>
    <p:sldId id="11088502" r:id="rId6"/>
    <p:sldId id="11088403" r:id="rId7"/>
    <p:sldId id="11088505" r:id="rId8"/>
    <p:sldId id="11088482" r:id="rId9"/>
    <p:sldId id="11088456" r:id="rId10"/>
    <p:sldId id="11088484" r:id="rId11"/>
    <p:sldId id="11088506" r:id="rId12"/>
    <p:sldId id="11088483" r:id="rId13"/>
    <p:sldId id="11088491" r:id="rId14"/>
    <p:sldId id="11088492" r:id="rId15"/>
    <p:sldId id="11088508" r:id="rId16"/>
    <p:sldId id="11088496" r:id="rId17"/>
    <p:sldId id="11088498" r:id="rId18"/>
    <p:sldId id="11088494" r:id="rId19"/>
    <p:sldId id="11088472" r:id="rId20"/>
    <p:sldId id="11088499" r:id="rId21"/>
    <p:sldId id="11088473" r:id="rId22"/>
    <p:sldId id="11088488" r:id="rId23"/>
    <p:sldId id="11088451" r:id="rId24"/>
    <p:sldId id="11088476" r:id="rId25"/>
    <p:sldId id="11088489" r:id="rId26"/>
    <p:sldId id="11088500" r:id="rId27"/>
    <p:sldId id="11088510" r:id="rId28"/>
    <p:sldId id="11088490" r:id="rId29"/>
  </p:sldIdLst>
  <p:sldSz cx="9144000" cy="5143500" type="screen16x9"/>
  <p:notesSz cx="6858000" cy="9144000"/>
  <p:defaultTex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9D8FF"/>
    <a:srgbClr val="9BD264"/>
    <a:srgbClr val="8CCB4D"/>
    <a:srgbClr val="70B71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02" autoAdjust="0"/>
    <p:restoredTop sz="96448" autoAdjust="0"/>
  </p:normalViewPr>
  <p:slideViewPr>
    <p:cSldViewPr snapToGrid="0">
      <p:cViewPr varScale="1">
        <p:scale>
          <a:sx n="83" d="100"/>
          <a:sy n="83" d="100"/>
        </p:scale>
        <p:origin x="792" y="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F6C3A4-E07D-4C41-8C45-BB1A8EB039D9}" type="datetimeFigureOut">
              <a:rPr lang="en-US" smtClean="0"/>
              <a:t>04/04/2024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31D3EC-047C-455B-96E0-1A1AF9835953}" type="slidenum">
              <a:rPr lang="en-US" smtClean="0"/>
              <a:t>‹#›</a:t>
            </a:fld>
            <a:endParaRPr lang="en-US"/>
          </a:p>
        </p:txBody>
      </p:sp>
    </p:spTree>
    <p:extLst>
      <p:ext uri="{BB962C8B-B14F-4D97-AF65-F5344CB8AC3E}">
        <p14:creationId xmlns:p14="http://schemas.microsoft.com/office/powerpoint/2010/main" val="2156788203"/>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F24B8BBD-A89F-4C03-8BF2-F84B38772531}" type="datetimeFigureOut">
              <a:rPr lang="en-US" smtClean="0"/>
              <a:t>04/04/2024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4A9C10-21C4-44E5-A46E-E83D9AB0E239}" type="slidenum">
              <a:rPr lang="en-US" smtClean="0"/>
              <a:t>‹#›</a:t>
            </a:fld>
            <a:endParaRPr lang="en-US"/>
          </a:p>
        </p:txBody>
      </p:sp>
    </p:spTree>
    <p:extLst>
      <p:ext uri="{BB962C8B-B14F-4D97-AF65-F5344CB8AC3E}">
        <p14:creationId xmlns:p14="http://schemas.microsoft.com/office/powerpoint/2010/main" val="595508324"/>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4B8BBD-A89F-4C03-8BF2-F84B38772531}" type="datetimeFigureOut">
              <a:rPr lang="en-US" smtClean="0"/>
              <a:t>04/04/2024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4A9C10-21C4-44E5-A46E-E83D9AB0E239}" type="slidenum">
              <a:rPr lang="en-US" smtClean="0"/>
              <a:t>‹#›</a:t>
            </a:fld>
            <a:endParaRPr lang="en-US"/>
          </a:p>
        </p:txBody>
      </p:sp>
    </p:spTree>
    <p:extLst>
      <p:ext uri="{BB962C8B-B14F-4D97-AF65-F5344CB8AC3E}">
        <p14:creationId xmlns:p14="http://schemas.microsoft.com/office/powerpoint/2010/main" val="1043157163"/>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4B8BBD-A89F-4C03-8BF2-F84B38772531}" type="datetimeFigureOut">
              <a:rPr lang="en-US" smtClean="0"/>
              <a:t>04/04/2024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4A9C10-21C4-44E5-A46E-E83D9AB0E239}" type="slidenum">
              <a:rPr lang="en-US" smtClean="0"/>
              <a:t>‹#›</a:t>
            </a:fld>
            <a:endParaRPr lang="en-US"/>
          </a:p>
        </p:txBody>
      </p:sp>
    </p:spTree>
    <p:extLst>
      <p:ext uri="{BB962C8B-B14F-4D97-AF65-F5344CB8AC3E}">
        <p14:creationId xmlns:p14="http://schemas.microsoft.com/office/powerpoint/2010/main" val="1540375892"/>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lIns="68580" tIns="34290" rIns="68580" bIns="34290"/>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lIns="68580" tIns="34290" rIns="68580" bIns="34290"/>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948203055"/>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lIns="68580" tIns="34290" rIns="68580" bIns="34290"/>
          <a:lstStyle/>
          <a:p>
            <a:r>
              <a:rPr lang="en-US"/>
              <a:t>Click to edit Master title style</a:t>
            </a:r>
          </a:p>
        </p:txBody>
      </p:sp>
      <p:sp>
        <p:nvSpPr>
          <p:cNvPr id="3" name="Content Placeholder 2"/>
          <p:cNvSpPr>
            <a:spLocks noGrp="1"/>
          </p:cNvSpPr>
          <p:nvPr>
            <p:ph idx="1"/>
          </p:nvPr>
        </p:nvSpPr>
        <p:spPr/>
        <p:txBody>
          <a:bodyPr lIns="68580" tIns="34290" rIns="68580" bIns="3429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10027449"/>
      </p:ext>
    </p:extLst>
  </p:cSld>
  <p:clrMapOvr>
    <a:masterClrMapping/>
  </p:clrMapOvr>
  <p:transition spd="slow">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lIns="68580" tIns="34290" rIns="68580" bIns="34290"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lIns="68580" tIns="34290" rIns="68580" bIns="34290"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889878782"/>
      </p:ext>
    </p:extLst>
  </p:cSld>
  <p:clrMapOvr>
    <a:masterClrMapping/>
  </p:clrMapOvr>
  <p:transition spd="slow">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lIns="68580" tIns="34290" rIns="68580" bIns="34290"/>
          <a:lstStyle/>
          <a:p>
            <a:r>
              <a:rPr lang="en-US"/>
              <a:t>Click to edit Master title style</a:t>
            </a:r>
          </a:p>
        </p:txBody>
      </p:sp>
      <p:sp>
        <p:nvSpPr>
          <p:cNvPr id="3" name="Content Placeholder 2"/>
          <p:cNvSpPr>
            <a:spLocks noGrp="1"/>
          </p:cNvSpPr>
          <p:nvPr>
            <p:ph sz="half" idx="1"/>
          </p:nvPr>
        </p:nvSpPr>
        <p:spPr>
          <a:xfrm>
            <a:off x="457200" y="900114"/>
            <a:ext cx="4038600" cy="2545556"/>
          </a:xfrm>
        </p:spPr>
        <p:txBody>
          <a:bodyPr lIns="68580" tIns="34290" rIns="68580" bIns="3429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4"/>
            <a:ext cx="4038600" cy="2545556"/>
          </a:xfrm>
        </p:spPr>
        <p:txBody>
          <a:bodyPr lIns="68580" tIns="34290" rIns="68580" bIns="3429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02820492"/>
      </p:ext>
    </p:extLst>
  </p:cSld>
  <p:clrMapOvr>
    <a:masterClrMapping/>
  </p:clrMapOvr>
  <p:transition spd="slow">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lIns="68580" tIns="34290" rIns="68580" bIns="34290"/>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lIns="68580" tIns="34290" rIns="68580" bIns="3429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lIns="68580" tIns="34290" rIns="68580" bIns="3429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lIns="68580" tIns="34290" rIns="68580" bIns="3429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lIns="68580" tIns="34290" rIns="68580" bIns="3429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3160196"/>
      </p:ext>
    </p:extLst>
  </p:cSld>
  <p:clrMapOvr>
    <a:masterClrMapping/>
  </p:clrMapOvr>
  <p:transition spd="slow">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lIns="68580" tIns="34290" rIns="68580" bIns="34290"/>
          <a:lstStyle/>
          <a:p>
            <a:r>
              <a:rPr lang="en-US"/>
              <a:t>Click to edit Master title style</a:t>
            </a:r>
          </a:p>
        </p:txBody>
      </p:sp>
    </p:spTree>
    <p:extLst>
      <p:ext uri="{BB962C8B-B14F-4D97-AF65-F5344CB8AC3E}">
        <p14:creationId xmlns:p14="http://schemas.microsoft.com/office/powerpoint/2010/main" val="3880246338"/>
      </p:ext>
    </p:extLst>
  </p:cSld>
  <p:clrMapOvr>
    <a:masterClrMapping/>
  </p:clrMapOvr>
  <p:transition spd="slow">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2278180"/>
      </p:ext>
    </p:extLst>
  </p:cSld>
  <p:clrMapOvr>
    <a:masterClrMapping/>
  </p:clrMapOvr>
  <p:transition spd="slow">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lIns="68580" tIns="34290" rIns="68580" bIns="34290"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lIns="68580" tIns="34290" rIns="68580" bIns="3429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lIns="68580" tIns="34290" rIns="68580" bIns="3429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604877442"/>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4B8BBD-A89F-4C03-8BF2-F84B38772531}" type="datetimeFigureOut">
              <a:rPr lang="en-US" smtClean="0"/>
              <a:t>04/04/2024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4A9C10-21C4-44E5-A46E-E83D9AB0E239}" type="slidenum">
              <a:rPr lang="en-US" smtClean="0"/>
              <a:t>‹#›</a:t>
            </a:fld>
            <a:endParaRPr lang="en-US"/>
          </a:p>
        </p:txBody>
      </p:sp>
    </p:spTree>
    <p:extLst>
      <p:ext uri="{BB962C8B-B14F-4D97-AF65-F5344CB8AC3E}">
        <p14:creationId xmlns:p14="http://schemas.microsoft.com/office/powerpoint/2010/main" val="2916002151"/>
      </p:ext>
    </p:extLst>
  </p:cSld>
  <p:clrMapOvr>
    <a:masterClrMapping/>
  </p:clrMapOvr>
  <p:transition spd="slow">
    <p:wip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lIns="68580" tIns="34290" rIns="68580" bIns="34290"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vert="horz" lIns="68580" tIns="34290" rIns="68580" bIns="3429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6858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24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1792288" y="4025503"/>
            <a:ext cx="5486400" cy="603647"/>
          </a:xfrm>
        </p:spPr>
        <p:txBody>
          <a:bodyPr lIns="68580" tIns="34290" rIns="68580" bIns="3429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807737180"/>
      </p:ext>
    </p:extLst>
  </p:cSld>
  <p:clrMapOvr>
    <a:masterClrMapping/>
  </p:clrMapOvr>
  <p:transition spd="slow">
    <p:wip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lIns="68580" tIns="34290" rIns="68580" bIns="34290"/>
          <a:lstStyle/>
          <a:p>
            <a:r>
              <a:rPr lang="en-US"/>
              <a:t>Click to edit Master title style</a:t>
            </a:r>
          </a:p>
        </p:txBody>
      </p:sp>
      <p:sp>
        <p:nvSpPr>
          <p:cNvPr id="3" name="Vertical Text Placeholder 2"/>
          <p:cNvSpPr>
            <a:spLocks noGrp="1"/>
          </p:cNvSpPr>
          <p:nvPr>
            <p:ph type="body" orient="vert" idx="1"/>
          </p:nvPr>
        </p:nvSpPr>
        <p:spPr/>
        <p:txBody>
          <a:bodyPr vert="eaVert" lIns="68580" tIns="34290" rIns="68580" bIns="3429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71910097"/>
      </p:ext>
    </p:extLst>
  </p:cSld>
  <p:clrMapOvr>
    <a:masterClrMapping/>
  </p:clrMapOvr>
  <p:transition spd="slow">
    <p:wip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2"/>
            <a:ext cx="2057400" cy="3290888"/>
          </a:xfrm>
        </p:spPr>
        <p:txBody>
          <a:bodyPr vert="eaVert" lIns="68580" tIns="34290" rIns="68580" bIns="34290"/>
          <a:lstStyle/>
          <a:p>
            <a:r>
              <a:rPr lang="en-US"/>
              <a:t>Click to edit Master title style</a:t>
            </a:r>
          </a:p>
        </p:txBody>
      </p:sp>
      <p:sp>
        <p:nvSpPr>
          <p:cNvPr id="3" name="Vertical Text Placeholder 2"/>
          <p:cNvSpPr>
            <a:spLocks noGrp="1"/>
          </p:cNvSpPr>
          <p:nvPr>
            <p:ph type="body" orient="vert" idx="1"/>
          </p:nvPr>
        </p:nvSpPr>
        <p:spPr>
          <a:xfrm>
            <a:off x="457200" y="154782"/>
            <a:ext cx="6019800" cy="3290888"/>
          </a:xfrm>
        </p:spPr>
        <p:txBody>
          <a:bodyPr vert="eaVert" lIns="68580" tIns="34290" rIns="68580" bIns="3429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42005740"/>
      </p:ext>
    </p:extLst>
  </p:cSld>
  <p:clrMapOvr>
    <a:masterClrMapping/>
  </p:clrMapOvr>
  <p:transition spd="slow">
    <p:wip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Giới thiệ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hủ đề"/>
          <p:cNvSpPr>
            <a:spLocks noGrp="1"/>
          </p:cNvSpPr>
          <p:nvPr>
            <p:ph type="body" sz="quarter" idx="10" hasCustomPrompt="1"/>
          </p:nvPr>
        </p:nvSpPr>
        <p:spPr>
          <a:xfrm>
            <a:off x="2868334" y="749636"/>
            <a:ext cx="6275671" cy="567848"/>
          </a:xfrm>
          <a:prstGeom prst="rect">
            <a:avLst/>
          </a:prstGeom>
          <a:noFill/>
        </p:spPr>
        <p:txBody>
          <a:bodyPr wrap="square" lIns="68580" tIns="34290" rIns="68580" bIns="34290" rtlCol="0">
            <a:spAutoFit/>
          </a:bodyPr>
          <a:lstStyle>
            <a:lvl1pPr marL="0" indent="0">
              <a:buNone/>
              <a:defRPr lang="en-US" sz="3600" b="1" smtClean="0">
                <a:solidFill>
                  <a:schemeClr val="bg1"/>
                </a:solidFill>
                <a:effectLst>
                  <a:outerShdw blurRad="50800" dist="38100" dir="5400000" algn="t" rotWithShape="0">
                    <a:prstClr val="black">
                      <a:alpha val="40000"/>
                    </a:prstClr>
                  </a:outerShdw>
                </a:effectLst>
                <a:latin typeface="Averta Std CY Bold" panose="00000800000000000000" pitchFamily="50" charset="0"/>
                <a:ea typeface="Arial-Rounded" panose="020B0500000000000000" pitchFamily="34" charset="0"/>
                <a:cs typeface="Arial-Rounded" panose="020B0500000000000000" pitchFamily="34" charset="0"/>
              </a:defRPr>
            </a:lvl1pPr>
            <a:lvl2pPr>
              <a:defRPr lang="en-US" sz="1400" smtClean="0"/>
            </a:lvl2pPr>
            <a:lvl3pPr>
              <a:defRPr lang="en-US" sz="1400" smtClean="0"/>
            </a:lvl3pPr>
            <a:lvl4pPr>
              <a:defRPr lang="en-US" smtClean="0"/>
            </a:lvl4pPr>
            <a:lvl5pPr>
              <a:defRPr lang="en-US"/>
            </a:lvl5pPr>
          </a:lstStyle>
          <a:p>
            <a:pPr marL="0" lvl="0"/>
            <a:r>
              <a:rPr lang="en-US"/>
              <a:t>CHỦ ĐỀ</a:t>
            </a:r>
          </a:p>
        </p:txBody>
      </p:sp>
      <p:sp>
        <p:nvSpPr>
          <p:cNvPr id="6" name="Bài học"/>
          <p:cNvSpPr>
            <a:spLocks noGrp="1"/>
          </p:cNvSpPr>
          <p:nvPr>
            <p:ph type="body" sz="quarter" idx="11" hasCustomPrompt="1"/>
          </p:nvPr>
        </p:nvSpPr>
        <p:spPr>
          <a:xfrm>
            <a:off x="3494088" y="1655363"/>
            <a:ext cx="5649912" cy="452571"/>
          </a:xfrm>
          <a:prstGeom prst="rect">
            <a:avLst/>
          </a:prstGeom>
        </p:spPr>
        <p:txBody>
          <a:bodyPr spcFirstLastPara="1" wrap="square" lIns="68569" tIns="68569" rIns="68569" bIns="68569" anchor="ctr" anchorCtr="0">
            <a:noAutofit/>
          </a:bodyPr>
          <a:lstStyle>
            <a:lvl1pPr marL="0" indent="0">
              <a:buFontTx/>
              <a:buNone/>
              <a:defRPr lang="en-US" sz="4200" b="1" baseline="0">
                <a:solidFill>
                  <a:schemeClr val="bg1"/>
                </a:solidFill>
                <a:effectLst>
                  <a:outerShdw blurRad="50800" dist="38100" dir="5400000" algn="t" rotWithShape="0">
                    <a:prstClr val="black">
                      <a:alpha val="40000"/>
                    </a:prstClr>
                  </a:outerShdw>
                </a:effectLst>
                <a:latin typeface="Quicksand Medium" pitchFamily="2" charset="0"/>
                <a:ea typeface="Arial-Rounded" panose="020B0500000000000000" pitchFamily="34" charset="0"/>
                <a:cs typeface="Arial-SGK-TV" pitchFamily="2" charset="0"/>
              </a:defRPr>
            </a:lvl1pPr>
          </a:lstStyle>
          <a:p>
            <a:pPr marL="0" lvl="0">
              <a:spcBef>
                <a:spcPct val="0"/>
              </a:spcBef>
              <a:buNone/>
            </a:pPr>
            <a:r>
              <a:rPr lang="en-US"/>
              <a:t>Bài</a:t>
            </a:r>
          </a:p>
        </p:txBody>
      </p:sp>
      <p:sp>
        <p:nvSpPr>
          <p:cNvPr id="3" name="Hình"/>
          <p:cNvSpPr>
            <a:spLocks noGrp="1"/>
          </p:cNvSpPr>
          <p:nvPr>
            <p:ph type="pic" sz="quarter" idx="12" hasCustomPrompt="1"/>
          </p:nvPr>
        </p:nvSpPr>
        <p:spPr>
          <a:xfrm>
            <a:off x="0" y="1888442"/>
            <a:ext cx="2971800" cy="3255065"/>
          </a:xfrm>
          <a:prstGeom prst="rect">
            <a:avLst/>
          </a:prstGeom>
        </p:spPr>
        <p:txBody>
          <a:bodyPr lIns="68580" tIns="34290" rIns="68580" bIns="34290"/>
          <a:lstStyle>
            <a:lvl1pPr marL="0" indent="0">
              <a:buNone/>
              <a:defRPr/>
            </a:lvl1pPr>
          </a:lstStyle>
          <a:p>
            <a:r>
              <a:rPr lang="en-US"/>
              <a:t>hình ảnh</a:t>
            </a:r>
          </a:p>
        </p:txBody>
      </p:sp>
    </p:spTree>
    <p:extLst>
      <p:ext uri="{BB962C8B-B14F-4D97-AF65-F5344CB8AC3E}">
        <p14:creationId xmlns:p14="http://schemas.microsoft.com/office/powerpoint/2010/main" val="354447219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1500"/>
                                        <p:tgtEl>
                                          <p:spTgt spid="5">
                                            <p:txEl>
                                              <p:pRg st="0" end="0"/>
                                            </p:txEl>
                                          </p:spTgt>
                                        </p:tgtEl>
                                      </p:cBhvr>
                                    </p:animEffect>
                                    <p:anim calcmode="lin" valueType="num">
                                      <p:cBhvr>
                                        <p:cTn id="12" dur="15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3" dur="15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10" presetClass="entr" presetSubtype="0" fill="hold" grpId="0" nodeType="after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1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tmplLst>
          <p:tmpl lvl="1">
            <p:tnLst>
              <p:par>
                <p:cTn presetID="42" presetClass="entr" presetSubtype="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1500"/>
                        <p:tgtEl>
                          <p:spTgt spid="5"/>
                        </p:tgtEl>
                      </p:cBhvr>
                    </p:animEffect>
                    <p:anim calcmode="lin" valueType="num">
                      <p:cBhvr>
                        <p:cTn dur="1500" fill="hold"/>
                        <p:tgtEl>
                          <p:spTgt spid="5"/>
                        </p:tgtEl>
                        <p:attrNameLst>
                          <p:attrName>ppt_x</p:attrName>
                        </p:attrNameLst>
                      </p:cBhvr>
                      <p:tavLst>
                        <p:tav tm="0">
                          <p:val>
                            <p:strVal val="#ppt_x"/>
                          </p:val>
                        </p:tav>
                        <p:tav tm="100000">
                          <p:val>
                            <p:strVal val="#ppt_x"/>
                          </p:val>
                        </p:tav>
                      </p:tavLst>
                    </p:anim>
                    <p:anim calcmode="lin" valueType="num">
                      <p:cBhvr>
                        <p:cTn dur="1500" fill="hold"/>
                        <p:tgtEl>
                          <p:spTgt spid="5"/>
                        </p:tgtEl>
                        <p:attrNameLst>
                          <p:attrName>ppt_y</p:attrName>
                        </p:attrNameLst>
                      </p:cBhvr>
                      <p:tavLst>
                        <p:tav tm="0">
                          <p:val>
                            <p:strVal val="#ppt_y+.1"/>
                          </p:val>
                        </p:tav>
                        <p:tav tm="100000">
                          <p:val>
                            <p:strVal val="#ppt_y"/>
                          </p:val>
                        </p:tav>
                      </p:tavLst>
                    </p:anim>
                  </p:childTnLst>
                </p:cTn>
              </p:par>
            </p:tnLst>
          </p:tmpl>
        </p:tmplLst>
      </p:bldP>
      <p:bldP spid="6" grpId="0" build="p">
        <p:tmplLst>
          <p:tmpl lvl="1">
            <p:tnLst>
              <p:par>
                <p:cTn presetID="10"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1500"/>
                        <p:tgtEl>
                          <p:spTgt spid="6"/>
                        </p:tgtEl>
                      </p:cBhvr>
                    </p:animEffect>
                  </p:childTnLst>
                </p:cTn>
              </p:par>
            </p:tnLst>
          </p:tmpl>
        </p:tmplLst>
      </p:bldP>
      <p:bldP spid="3"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ếng Việt 2"/>
          <p:cNvSpPr txBox="1"/>
          <p:nvPr userDrawn="1"/>
        </p:nvSpPr>
        <p:spPr>
          <a:xfrm>
            <a:off x="108710" y="75632"/>
            <a:ext cx="1278847" cy="284742"/>
          </a:xfrm>
          <a:prstGeom prst="rect">
            <a:avLst/>
          </a:prstGeom>
          <a:noFill/>
        </p:spPr>
        <p:txBody>
          <a:bodyPr wrap="square" lIns="68580" tIns="34290" rIns="68580" bIns="34290" rtlCol="0">
            <a:spAutoFit/>
          </a:bodyPr>
          <a:lstStyle>
            <a:defPPr>
              <a:defRPr lang="en-US"/>
            </a:defPPr>
            <a:lvl1pPr>
              <a:defRPr sz="1400">
                <a:solidFill>
                  <a:schemeClr val="bg1"/>
                </a:solidFill>
                <a:effectLst>
                  <a:glow rad="101600">
                    <a:srgbClr val="FF2592">
                      <a:alpha val="60000"/>
                    </a:srgbClr>
                  </a:glow>
                  <a:reflection blurRad="6350" stA="55000" endA="300" endPos="45500" dir="5400000" sy="-100000" algn="bl" rotWithShape="0"/>
                </a:effectLst>
                <a:latin typeface="Quicksand Medium" pitchFamily="2" charset="0"/>
                <a:ea typeface="Arial-Rounded" panose="020B0500000000000000" pitchFamily="34" charset="0"/>
                <a:cs typeface="Arial-Rounded" panose="020B0500000000000000" pitchFamily="34" charset="0"/>
              </a:defRPr>
            </a:lvl1pPr>
            <a:lvl2pPr marL="342900" defTabSz="685800">
              <a:defRPr sz="1350"/>
            </a:lvl2pPr>
            <a:lvl3pPr marL="685800" defTabSz="685800">
              <a:defRPr sz="1350"/>
            </a:lvl3pPr>
            <a:lvl4pPr marL="1028700" defTabSz="685800">
              <a:defRPr sz="1350"/>
            </a:lvl4pPr>
            <a:lvl5pPr marL="1371600" defTabSz="685800">
              <a:defRPr sz="1350"/>
            </a:lvl5pPr>
            <a:lvl6pPr marL="1714500" defTabSz="685800">
              <a:defRPr sz="1350"/>
            </a:lvl6pPr>
            <a:lvl7pPr marL="2057400" defTabSz="685800">
              <a:defRPr sz="1350"/>
            </a:lvl7pPr>
            <a:lvl8pPr marL="2400300" defTabSz="685800">
              <a:defRPr sz="1350"/>
            </a:lvl8pPr>
            <a:lvl9pPr marL="2743200" defTabSz="685800">
              <a:defRPr sz="1350"/>
            </a:lvl9pPr>
          </a:lstStyle>
          <a:p>
            <a:r>
              <a:rPr lang="en-US" sz="1400">
                <a:effectLst>
                  <a:glow rad="63500">
                    <a:srgbClr val="FF9900"/>
                  </a:glow>
                  <a:reflection blurRad="6350" stA="55000" endA="300" endPos="45500" dir="5400000" sy="-100000" algn="bl" rotWithShape="0"/>
                </a:effectLst>
              </a:rPr>
              <a:t>Tiếng Việt 2</a:t>
            </a:r>
          </a:p>
        </p:txBody>
      </p:sp>
    </p:spTree>
    <p:extLst>
      <p:ext uri="{BB962C8B-B14F-4D97-AF65-F5344CB8AC3E}">
        <p14:creationId xmlns:p14="http://schemas.microsoft.com/office/powerpoint/2010/main" val="3291269792"/>
      </p:ext>
    </p:extLst>
  </p:cSld>
  <p:clrMapOvr>
    <a:masterClrMapping/>
  </p:clrMapOvr>
  <p:transition spd="slow">
    <p:wip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Nội dung bài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ếng Việt 2"/>
          <p:cNvSpPr txBox="1"/>
          <p:nvPr userDrawn="1"/>
        </p:nvSpPr>
        <p:spPr>
          <a:xfrm>
            <a:off x="108710" y="75632"/>
            <a:ext cx="1278847" cy="284742"/>
          </a:xfrm>
          <a:prstGeom prst="rect">
            <a:avLst/>
          </a:prstGeom>
          <a:noFill/>
        </p:spPr>
        <p:txBody>
          <a:bodyPr wrap="square" lIns="68580" tIns="34290" rIns="68580" bIns="34290" rtlCol="0">
            <a:spAutoFit/>
          </a:bodyPr>
          <a:lstStyle>
            <a:defPPr>
              <a:defRPr lang="en-US"/>
            </a:defPPr>
            <a:lvl1pPr>
              <a:defRPr sz="1400">
                <a:solidFill>
                  <a:schemeClr val="bg1"/>
                </a:solidFill>
                <a:effectLst>
                  <a:glow rad="101600">
                    <a:srgbClr val="FF2592">
                      <a:alpha val="60000"/>
                    </a:srgbClr>
                  </a:glow>
                  <a:reflection blurRad="6350" stA="55000" endA="300" endPos="45500" dir="5400000" sy="-100000" algn="bl" rotWithShape="0"/>
                </a:effectLst>
                <a:latin typeface="Quicksand Medium" pitchFamily="2" charset="0"/>
                <a:ea typeface="Arial-Rounded" panose="020B0500000000000000" pitchFamily="34" charset="0"/>
                <a:cs typeface="Arial-Rounded" panose="020B0500000000000000" pitchFamily="34" charset="0"/>
              </a:defRPr>
            </a:lvl1pPr>
            <a:lvl2pPr marL="342900" defTabSz="685800">
              <a:defRPr sz="1350"/>
            </a:lvl2pPr>
            <a:lvl3pPr marL="685800" defTabSz="685800">
              <a:defRPr sz="1350"/>
            </a:lvl3pPr>
            <a:lvl4pPr marL="1028700" defTabSz="685800">
              <a:defRPr sz="1350"/>
            </a:lvl4pPr>
            <a:lvl5pPr marL="1371600" defTabSz="685800">
              <a:defRPr sz="1350"/>
            </a:lvl5pPr>
            <a:lvl6pPr marL="1714500" defTabSz="685800">
              <a:defRPr sz="1350"/>
            </a:lvl6pPr>
            <a:lvl7pPr marL="2057400" defTabSz="685800">
              <a:defRPr sz="1350"/>
            </a:lvl7pPr>
            <a:lvl8pPr marL="2400300" defTabSz="685800">
              <a:defRPr sz="1350"/>
            </a:lvl8pPr>
            <a:lvl9pPr marL="2743200" defTabSz="685800">
              <a:defRPr sz="1350"/>
            </a:lvl9pPr>
          </a:lstStyle>
          <a:p>
            <a:r>
              <a:rPr lang="en-US" sz="1400">
                <a:effectLst>
                  <a:glow rad="63500">
                    <a:srgbClr val="FF9900"/>
                  </a:glow>
                  <a:reflection blurRad="6350" stA="55000" endA="300" endPos="45500" dir="5400000" sy="-100000" algn="bl" rotWithShape="0"/>
                </a:effectLst>
              </a:rPr>
              <a:t>Tiếng Việt 2</a:t>
            </a:r>
          </a:p>
        </p:txBody>
      </p:sp>
    </p:spTree>
    <p:extLst>
      <p:ext uri="{BB962C8B-B14F-4D97-AF65-F5344CB8AC3E}">
        <p14:creationId xmlns:p14="http://schemas.microsoft.com/office/powerpoint/2010/main" val="1284418560"/>
      </p:ext>
    </p:extLst>
  </p:cSld>
  <p:clrMapOvr>
    <a:masterClrMapping/>
  </p:clrMapOvr>
  <p:transition spd="slow">
    <p:wip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Nội dung bài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ếng Việt 2"/>
          <p:cNvSpPr txBox="1"/>
          <p:nvPr userDrawn="1"/>
        </p:nvSpPr>
        <p:spPr>
          <a:xfrm>
            <a:off x="108710" y="75632"/>
            <a:ext cx="1278847" cy="284742"/>
          </a:xfrm>
          <a:prstGeom prst="rect">
            <a:avLst/>
          </a:prstGeom>
          <a:noFill/>
        </p:spPr>
        <p:txBody>
          <a:bodyPr wrap="square" lIns="68580" tIns="34290" rIns="68580" bIns="34290" rtlCol="0">
            <a:spAutoFit/>
          </a:bodyPr>
          <a:lstStyle>
            <a:defPPr>
              <a:defRPr lang="en-US"/>
            </a:defPPr>
            <a:lvl1pPr>
              <a:defRPr sz="1400">
                <a:solidFill>
                  <a:schemeClr val="bg1"/>
                </a:solidFill>
                <a:effectLst>
                  <a:glow rad="101600">
                    <a:srgbClr val="FF2592">
                      <a:alpha val="60000"/>
                    </a:srgbClr>
                  </a:glow>
                  <a:reflection blurRad="6350" stA="55000" endA="300" endPos="45500" dir="5400000" sy="-100000" algn="bl" rotWithShape="0"/>
                </a:effectLst>
                <a:latin typeface="Quicksand Medium" pitchFamily="2" charset="0"/>
                <a:ea typeface="Arial-Rounded" panose="020B0500000000000000" pitchFamily="34" charset="0"/>
                <a:cs typeface="Arial-Rounded" panose="020B0500000000000000" pitchFamily="34" charset="0"/>
              </a:defRPr>
            </a:lvl1pPr>
            <a:lvl2pPr marL="342900" defTabSz="685800">
              <a:defRPr sz="1350"/>
            </a:lvl2pPr>
            <a:lvl3pPr marL="685800" defTabSz="685800">
              <a:defRPr sz="1350"/>
            </a:lvl3pPr>
            <a:lvl4pPr marL="1028700" defTabSz="685800">
              <a:defRPr sz="1350"/>
            </a:lvl4pPr>
            <a:lvl5pPr marL="1371600" defTabSz="685800">
              <a:defRPr sz="1350"/>
            </a:lvl5pPr>
            <a:lvl6pPr marL="1714500" defTabSz="685800">
              <a:defRPr sz="1350"/>
            </a:lvl6pPr>
            <a:lvl7pPr marL="2057400" defTabSz="685800">
              <a:defRPr sz="1350"/>
            </a:lvl7pPr>
            <a:lvl8pPr marL="2400300" defTabSz="685800">
              <a:defRPr sz="1350"/>
            </a:lvl8pPr>
            <a:lvl9pPr marL="2743200" defTabSz="685800">
              <a:defRPr sz="1350"/>
            </a:lvl9pPr>
          </a:lstStyle>
          <a:p>
            <a:r>
              <a:rPr lang="en-US" sz="1400">
                <a:effectLst>
                  <a:glow rad="63500">
                    <a:srgbClr val="FF9900"/>
                  </a:glow>
                  <a:reflection blurRad="6350" stA="55000" endA="300" endPos="45500" dir="5400000" sy="-100000" algn="bl" rotWithShape="0"/>
                </a:effectLst>
              </a:rPr>
              <a:t>Tiếng Việt 2</a:t>
            </a:r>
          </a:p>
        </p:txBody>
      </p:sp>
    </p:spTree>
    <p:extLst>
      <p:ext uri="{BB962C8B-B14F-4D97-AF65-F5344CB8AC3E}">
        <p14:creationId xmlns:p14="http://schemas.microsoft.com/office/powerpoint/2010/main" val="3453956144"/>
      </p:ext>
    </p:extLst>
  </p:cSld>
  <p:clrMapOvr>
    <a:masterClrMapping/>
  </p:clrMapOvr>
  <p:transition spd="slow">
    <p:wip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Kết thú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6018142"/>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24B8BBD-A89F-4C03-8BF2-F84B38772531}" type="datetimeFigureOut">
              <a:rPr lang="en-US" smtClean="0"/>
              <a:t>04/04/2024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4A9C10-21C4-44E5-A46E-E83D9AB0E239}" type="slidenum">
              <a:rPr lang="en-US" smtClean="0"/>
              <a:t>‹#›</a:t>
            </a:fld>
            <a:endParaRPr lang="en-US"/>
          </a:p>
        </p:txBody>
      </p:sp>
    </p:spTree>
    <p:extLst>
      <p:ext uri="{BB962C8B-B14F-4D97-AF65-F5344CB8AC3E}">
        <p14:creationId xmlns:p14="http://schemas.microsoft.com/office/powerpoint/2010/main" val="1302285281"/>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24B8BBD-A89F-4C03-8BF2-F84B38772531}" type="datetimeFigureOut">
              <a:rPr lang="en-US" smtClean="0"/>
              <a:t>04/04/2024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4A9C10-21C4-44E5-A46E-E83D9AB0E239}" type="slidenum">
              <a:rPr lang="en-US" smtClean="0"/>
              <a:t>‹#›</a:t>
            </a:fld>
            <a:endParaRPr lang="en-US"/>
          </a:p>
        </p:txBody>
      </p:sp>
    </p:spTree>
    <p:extLst>
      <p:ext uri="{BB962C8B-B14F-4D97-AF65-F5344CB8AC3E}">
        <p14:creationId xmlns:p14="http://schemas.microsoft.com/office/powerpoint/2010/main" val="276866335"/>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24B8BBD-A89F-4C03-8BF2-F84B38772531}" type="datetimeFigureOut">
              <a:rPr lang="en-US" smtClean="0"/>
              <a:t>04/04/2024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4A9C10-21C4-44E5-A46E-E83D9AB0E239}" type="slidenum">
              <a:rPr lang="en-US" smtClean="0"/>
              <a:t>‹#›</a:t>
            </a:fld>
            <a:endParaRPr lang="en-US"/>
          </a:p>
        </p:txBody>
      </p:sp>
    </p:spTree>
    <p:extLst>
      <p:ext uri="{BB962C8B-B14F-4D97-AF65-F5344CB8AC3E}">
        <p14:creationId xmlns:p14="http://schemas.microsoft.com/office/powerpoint/2010/main" val="3548022628"/>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24B8BBD-A89F-4C03-8BF2-F84B38772531}" type="datetimeFigureOut">
              <a:rPr lang="en-US" smtClean="0"/>
              <a:t>04/04/2024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4A9C10-21C4-44E5-A46E-E83D9AB0E239}" type="slidenum">
              <a:rPr lang="en-US" smtClean="0"/>
              <a:t>‹#›</a:t>
            </a:fld>
            <a:endParaRPr lang="en-US"/>
          </a:p>
        </p:txBody>
      </p:sp>
    </p:spTree>
    <p:extLst>
      <p:ext uri="{BB962C8B-B14F-4D97-AF65-F5344CB8AC3E}">
        <p14:creationId xmlns:p14="http://schemas.microsoft.com/office/powerpoint/2010/main" val="867008278"/>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4B8BBD-A89F-4C03-8BF2-F84B38772531}" type="datetimeFigureOut">
              <a:rPr lang="en-US" smtClean="0"/>
              <a:t>04/04/2024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4A9C10-21C4-44E5-A46E-E83D9AB0E239}" type="slidenum">
              <a:rPr lang="en-US" smtClean="0"/>
              <a:t>‹#›</a:t>
            </a:fld>
            <a:endParaRPr lang="en-US"/>
          </a:p>
        </p:txBody>
      </p:sp>
    </p:spTree>
    <p:extLst>
      <p:ext uri="{BB962C8B-B14F-4D97-AF65-F5344CB8AC3E}">
        <p14:creationId xmlns:p14="http://schemas.microsoft.com/office/powerpoint/2010/main" val="3008459769"/>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Edit Master text styles</a:t>
            </a:r>
          </a:p>
        </p:txBody>
      </p:sp>
      <p:sp>
        <p:nvSpPr>
          <p:cNvPr id="5" name="Date Placeholder 4"/>
          <p:cNvSpPr>
            <a:spLocks noGrp="1"/>
          </p:cNvSpPr>
          <p:nvPr>
            <p:ph type="dt" sz="half" idx="10"/>
          </p:nvPr>
        </p:nvSpPr>
        <p:spPr/>
        <p:txBody>
          <a:bodyPr/>
          <a:lstStyle/>
          <a:p>
            <a:fld id="{F24B8BBD-A89F-4C03-8BF2-F84B38772531}" type="datetimeFigureOut">
              <a:rPr lang="en-US" smtClean="0"/>
              <a:t>04/04/2024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4A9C10-21C4-44E5-A46E-E83D9AB0E239}" type="slidenum">
              <a:rPr lang="en-US" smtClean="0"/>
              <a:t>‹#›</a:t>
            </a:fld>
            <a:endParaRPr lang="en-US"/>
          </a:p>
        </p:txBody>
      </p:sp>
    </p:spTree>
    <p:extLst>
      <p:ext uri="{BB962C8B-B14F-4D97-AF65-F5344CB8AC3E}">
        <p14:creationId xmlns:p14="http://schemas.microsoft.com/office/powerpoint/2010/main" val="2862202862"/>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Edit Master text styles</a:t>
            </a:r>
          </a:p>
        </p:txBody>
      </p:sp>
      <p:sp>
        <p:nvSpPr>
          <p:cNvPr id="5" name="Date Placeholder 4"/>
          <p:cNvSpPr>
            <a:spLocks noGrp="1"/>
          </p:cNvSpPr>
          <p:nvPr>
            <p:ph type="dt" sz="half" idx="10"/>
          </p:nvPr>
        </p:nvSpPr>
        <p:spPr/>
        <p:txBody>
          <a:bodyPr/>
          <a:lstStyle/>
          <a:p>
            <a:fld id="{F24B8BBD-A89F-4C03-8BF2-F84B38772531}" type="datetimeFigureOut">
              <a:rPr lang="en-US" smtClean="0"/>
              <a:t>04/04/2024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4A9C10-21C4-44E5-A46E-E83D9AB0E239}" type="slidenum">
              <a:rPr lang="en-US" smtClean="0"/>
              <a:t>‹#›</a:t>
            </a:fld>
            <a:endParaRPr lang="en-US"/>
          </a:p>
        </p:txBody>
      </p:sp>
    </p:spTree>
    <p:extLst>
      <p:ext uri="{BB962C8B-B14F-4D97-AF65-F5344CB8AC3E}">
        <p14:creationId xmlns:p14="http://schemas.microsoft.com/office/powerpoint/2010/main" val="3242862281"/>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theme" Target="../theme/theme3.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68580" tIns="34290" rIns="68580" bIns="3429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68580" tIns="34290" rIns="68580" bIns="3429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68580" tIns="34290" rIns="68580" bIns="34290" rtlCol="0" anchor="ctr"/>
          <a:lstStyle>
            <a:lvl1pPr algn="l">
              <a:defRPr sz="900">
                <a:solidFill>
                  <a:schemeClr val="tx1">
                    <a:tint val="75000"/>
                  </a:schemeClr>
                </a:solidFill>
              </a:defRPr>
            </a:lvl1pPr>
          </a:lstStyle>
          <a:p>
            <a:fld id="{F24B8BBD-A89F-4C03-8BF2-F84B38772531}" type="datetimeFigureOut">
              <a:rPr lang="en-US" smtClean="0"/>
              <a:t>04/04/2024</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68580" tIns="34290" rIns="68580" bIns="34290" rtlCol="0" anchor="ctr"/>
          <a:lstStyle>
            <a:lvl1pPr algn="r">
              <a:defRPr sz="900">
                <a:solidFill>
                  <a:schemeClr val="tx1">
                    <a:tint val="75000"/>
                  </a:schemeClr>
                </a:solidFill>
              </a:defRPr>
            </a:lvl1pPr>
          </a:lstStyle>
          <a:p>
            <a:fld id="{5A4A9C10-21C4-44E5-A46E-E83D9AB0E239}" type="slidenum">
              <a:rPr lang="en-US" smtClean="0"/>
              <a:t>‹#›</a:t>
            </a:fld>
            <a:endParaRPr lang="en-US"/>
          </a:p>
        </p:txBody>
      </p:sp>
    </p:spTree>
    <p:extLst>
      <p:ext uri="{BB962C8B-B14F-4D97-AF65-F5344CB8AC3E}">
        <p14:creationId xmlns:p14="http://schemas.microsoft.com/office/powerpoint/2010/main" val="27150182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wipe/>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7" descr="100+ Hình nền Slide đẹp 2020"/>
          <p:cNvPicPr>
            <a:picLocks noChangeAspect="1"/>
          </p:cNvPicPr>
          <p:nvPr userDrawn="1"/>
        </p:nvPicPr>
        <p:blipFill>
          <a:blip r:embed="rId13"/>
          <a:stretch>
            <a:fillRect/>
          </a:stretch>
        </p:blipFill>
        <p:spPr>
          <a:xfrm>
            <a:off x="0" y="0"/>
            <a:ext cx="9144000" cy="5143500"/>
          </a:xfrm>
          <a:prstGeom prst="rect">
            <a:avLst/>
          </a:prstGeom>
          <a:noFill/>
          <a:ln w="9525">
            <a:noFill/>
          </a:ln>
        </p:spPr>
      </p:pic>
    </p:spTree>
    <p:extLst>
      <p:ext uri="{BB962C8B-B14F-4D97-AF65-F5344CB8AC3E}">
        <p14:creationId xmlns:p14="http://schemas.microsoft.com/office/powerpoint/2010/main" val="629763774"/>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ransition spd="slow">
    <p:wipe/>
  </p:transition>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3300">
          <a:solidFill>
            <a:schemeClr val="tx1"/>
          </a:solidFill>
          <a:latin typeface="Calibri" panose="020F0502020204030204" charset="0"/>
        </a:defRPr>
      </a:lvl2pPr>
      <a:lvl3pPr algn="ctr" rtl="0" eaLnBrk="0" fontAlgn="base" hangingPunct="0">
        <a:spcBef>
          <a:spcPct val="0"/>
        </a:spcBef>
        <a:spcAft>
          <a:spcPct val="0"/>
        </a:spcAft>
        <a:defRPr sz="3300">
          <a:solidFill>
            <a:schemeClr val="tx1"/>
          </a:solidFill>
          <a:latin typeface="Calibri" panose="020F0502020204030204" charset="0"/>
        </a:defRPr>
      </a:lvl3pPr>
      <a:lvl4pPr algn="ctr" rtl="0" eaLnBrk="0" fontAlgn="base" hangingPunct="0">
        <a:spcBef>
          <a:spcPct val="0"/>
        </a:spcBef>
        <a:spcAft>
          <a:spcPct val="0"/>
        </a:spcAft>
        <a:defRPr sz="3300">
          <a:solidFill>
            <a:schemeClr val="tx1"/>
          </a:solidFill>
          <a:latin typeface="Calibri" panose="020F0502020204030204" charset="0"/>
        </a:defRPr>
      </a:lvl4pPr>
      <a:lvl5pPr algn="ctr" rtl="0" eaLnBrk="0" fontAlgn="base" hangingPunct="0">
        <a:spcBef>
          <a:spcPct val="0"/>
        </a:spcBef>
        <a:spcAft>
          <a:spcPct val="0"/>
        </a:spcAft>
        <a:defRPr sz="3300">
          <a:solidFill>
            <a:schemeClr val="tx1"/>
          </a:solidFill>
          <a:latin typeface="Calibri" panose="020F0502020204030204" charset="0"/>
        </a:defRPr>
      </a:lvl5pPr>
      <a:lvl6pPr marL="342900" algn="ctr" rtl="0" fontAlgn="base">
        <a:spcBef>
          <a:spcPct val="0"/>
        </a:spcBef>
        <a:spcAft>
          <a:spcPct val="0"/>
        </a:spcAft>
        <a:defRPr sz="3300">
          <a:solidFill>
            <a:schemeClr val="tx1"/>
          </a:solidFill>
          <a:latin typeface="Calibri" panose="020F0502020204030204" charset="0"/>
        </a:defRPr>
      </a:lvl6pPr>
      <a:lvl7pPr marL="685800" algn="ctr" rtl="0" fontAlgn="base">
        <a:spcBef>
          <a:spcPct val="0"/>
        </a:spcBef>
        <a:spcAft>
          <a:spcPct val="0"/>
        </a:spcAft>
        <a:defRPr sz="3300">
          <a:solidFill>
            <a:schemeClr val="tx1"/>
          </a:solidFill>
          <a:latin typeface="Calibri" panose="020F0502020204030204" charset="0"/>
        </a:defRPr>
      </a:lvl7pPr>
      <a:lvl8pPr marL="1028700" algn="ctr" rtl="0" fontAlgn="base">
        <a:spcBef>
          <a:spcPct val="0"/>
        </a:spcBef>
        <a:spcAft>
          <a:spcPct val="0"/>
        </a:spcAft>
        <a:defRPr sz="3300">
          <a:solidFill>
            <a:schemeClr val="tx1"/>
          </a:solidFill>
          <a:latin typeface="Calibri" panose="020F0502020204030204" charset="0"/>
        </a:defRPr>
      </a:lvl8pPr>
      <a:lvl9pPr marL="1371600" algn="ctr" rtl="0" fontAlgn="base">
        <a:spcBef>
          <a:spcPct val="0"/>
        </a:spcBef>
        <a:spcAft>
          <a:spcPct val="0"/>
        </a:spcAft>
        <a:defRPr sz="3300">
          <a:solidFill>
            <a:schemeClr val="tx1"/>
          </a:solidFill>
          <a:latin typeface="Calibri" panose="020F0502020204030204" charset="0"/>
        </a:defRPr>
      </a:lvl9pPr>
    </p:titleStyle>
    <p:bodyStyle>
      <a:lvl1pPr marL="342900" indent="-342900" algn="l" rtl="0" eaLnBrk="0" fontAlgn="base" hangingPunct="0">
        <a:spcBef>
          <a:spcPts val="98"/>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ts val="98"/>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ts val="98"/>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ts val="98"/>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ts val="98"/>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ts val="98"/>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ts val="98"/>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ts val="98"/>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ts val="98"/>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399173"/>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Lst>
  <p:transition spd="slow">
    <p:wipe/>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txBox="1">
            <a:spLocks/>
          </p:cNvSpPr>
          <p:nvPr/>
        </p:nvSpPr>
        <p:spPr>
          <a:xfrm>
            <a:off x="741106" y="962332"/>
            <a:ext cx="7687597" cy="3307326"/>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685800"/>
            <a:r>
              <a:rPr lang="en-US" sz="7200" b="1">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Calibri"/>
              </a:rPr>
              <a:t>Chào mừng các em đến với tiết học hôm nay</a:t>
            </a:r>
          </a:p>
        </p:txBody>
      </p:sp>
    </p:spTree>
    <p:extLst>
      <p:ext uri="{BB962C8B-B14F-4D97-AF65-F5344CB8AC3E}">
        <p14:creationId xmlns:p14="http://schemas.microsoft.com/office/powerpoint/2010/main" val="2607227341"/>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C8F52C8-7D58-449D-8B44-72497312C0C3}"/>
              </a:ext>
            </a:extLst>
          </p:cNvPr>
          <p:cNvSpPr/>
          <p:nvPr/>
        </p:nvSpPr>
        <p:spPr>
          <a:xfrm>
            <a:off x="78494" y="190742"/>
            <a:ext cx="9065506" cy="74492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68580" tIns="34290" rIns="68580" bIns="34290" rtlCol="0" anchor="ctr"/>
          <a:lstStyle/>
          <a:p>
            <a:pPr lvl="0">
              <a:defRPr/>
            </a:pPr>
            <a:r>
              <a:rPr lang="vi-VN" sz="2700" smtClean="0">
                <a:solidFill>
                  <a:schemeClr val="tx1"/>
                </a:solidFill>
                <a:latin typeface="Arial" panose="020B0604020202020204" pitchFamily="34" charset="0"/>
                <a:cs typeface="Arial" panose="020B0604020202020204" pitchFamily="34" charset="0"/>
              </a:rPr>
              <a:t>3</a:t>
            </a:r>
            <a:r>
              <a:rPr lang="vi-VN" sz="2700">
                <a:solidFill>
                  <a:schemeClr val="tx1"/>
                </a:solidFill>
                <a:latin typeface="Arial" panose="020B0604020202020204" pitchFamily="34" charset="0"/>
                <a:cs typeface="Arial" panose="020B0604020202020204" pitchFamily="34" charset="0"/>
              </a:rPr>
              <a:t>. Quan sát hình dưới, trả lời các câu hỏi và yêu cầu sau:</a:t>
            </a:r>
            <a:endParaRPr lang="en-US" sz="2700" dirty="0">
              <a:solidFill>
                <a:schemeClr val="tx1"/>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94756484-5CC6-471A-8971-326698F38C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6214" y="935665"/>
            <a:ext cx="5677786" cy="4207835"/>
          </a:xfrm>
          <a:prstGeom prst="rect">
            <a:avLst/>
          </a:prstGeom>
        </p:spPr>
      </p:pic>
      <p:sp>
        <p:nvSpPr>
          <p:cNvPr id="9" name="Rounded Rectangle 8">
            <a:extLst>
              <a:ext uri="{FF2B5EF4-FFF2-40B4-BE49-F238E27FC236}">
                <a16:creationId xmlns:a16="http://schemas.microsoft.com/office/drawing/2014/main" id="{7C43D7B9-F047-4874-A72A-C18DFD31B839}"/>
              </a:ext>
            </a:extLst>
          </p:cNvPr>
          <p:cNvSpPr/>
          <p:nvPr/>
        </p:nvSpPr>
        <p:spPr>
          <a:xfrm>
            <a:off x="78492" y="1571271"/>
            <a:ext cx="3296093" cy="1030069"/>
          </a:xfrm>
          <a:prstGeom prst="roundRect">
            <a:avLst/>
          </a:prstGeom>
          <a:solidFill>
            <a:schemeClr val="accent5">
              <a:lumMod val="20000"/>
              <a:lumOff val="80000"/>
            </a:schemeClr>
          </a:solidFill>
          <a:ln w="28575">
            <a:solidFill>
              <a:schemeClr val="accent1"/>
            </a:solidFill>
          </a:ln>
        </p:spPr>
        <p:txBody>
          <a:bodyPr wrap="square" lIns="68580" tIns="34290" rIns="68580" bIns="34290">
            <a:spAutoFit/>
          </a:bodyPr>
          <a:lstStyle/>
          <a:p>
            <a:pPr algn="ctr"/>
            <a:r>
              <a:rPr lang="vi-VN" sz="2800">
                <a:latin typeface="Arial" panose="020B0604020202020204" pitchFamily="34" charset="0"/>
                <a:cs typeface="Arial" panose="020B0604020202020204" pitchFamily="34" charset="0"/>
              </a:rPr>
              <a:t>Hình nào thể hiện hoạt động hít vào?</a:t>
            </a:r>
            <a:endParaRPr lang="en-US" sz="2800" dirty="0">
              <a:latin typeface="Arial" panose="020B0604020202020204" pitchFamily="34" charset="0"/>
              <a:cs typeface="Arial" panose="020B0604020202020204" pitchFamily="34" charset="0"/>
            </a:endParaRPr>
          </a:p>
        </p:txBody>
      </p:sp>
      <p:sp>
        <p:nvSpPr>
          <p:cNvPr id="13" name="Rounded Rectangle 12">
            <a:extLst>
              <a:ext uri="{FF2B5EF4-FFF2-40B4-BE49-F238E27FC236}">
                <a16:creationId xmlns:a16="http://schemas.microsoft.com/office/drawing/2014/main" id="{7C43D7B9-F047-4874-A72A-C18DFD31B839}"/>
              </a:ext>
            </a:extLst>
          </p:cNvPr>
          <p:cNvSpPr/>
          <p:nvPr/>
        </p:nvSpPr>
        <p:spPr>
          <a:xfrm>
            <a:off x="78494" y="2859472"/>
            <a:ext cx="3296093" cy="1030069"/>
          </a:xfrm>
          <a:prstGeom prst="roundRect">
            <a:avLst/>
          </a:prstGeom>
          <a:solidFill>
            <a:schemeClr val="accent5">
              <a:lumMod val="20000"/>
              <a:lumOff val="80000"/>
            </a:schemeClr>
          </a:solidFill>
          <a:ln w="28575">
            <a:solidFill>
              <a:schemeClr val="accent1"/>
            </a:solidFill>
          </a:ln>
        </p:spPr>
        <p:txBody>
          <a:bodyPr wrap="square" lIns="68580" tIns="34290" rIns="68580" bIns="34290">
            <a:spAutoFit/>
          </a:bodyPr>
          <a:lstStyle/>
          <a:p>
            <a:pPr algn="ctr"/>
            <a:r>
              <a:rPr lang="vi-VN" sz="2800">
                <a:latin typeface="Arial" panose="020B0604020202020204" pitchFamily="34" charset="0"/>
                <a:cs typeface="Arial" panose="020B0604020202020204" pitchFamily="34" charset="0"/>
              </a:rPr>
              <a:t>Hình nào thể hiện hoạt động thở </a:t>
            </a:r>
            <a:r>
              <a:rPr lang="vi-VN" sz="2800" smtClean="0">
                <a:latin typeface="Arial" panose="020B0604020202020204" pitchFamily="34" charset="0"/>
                <a:cs typeface="Arial" panose="020B0604020202020204" pitchFamily="34" charset="0"/>
              </a:rPr>
              <a:t>ra?</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701437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1000"/>
                                        <p:tgtEl>
                                          <p:spTgt spid="13"/>
                                        </p:tgtEl>
                                      </p:cBhvr>
                                    </p:animEffect>
                                    <p:anim calcmode="lin" valueType="num">
                                      <p:cBhvr>
                                        <p:cTn id="21" dur="1000" fill="hold"/>
                                        <p:tgtEl>
                                          <p:spTgt spid="13"/>
                                        </p:tgtEl>
                                        <p:attrNameLst>
                                          <p:attrName>ppt_x</p:attrName>
                                        </p:attrNameLst>
                                      </p:cBhvr>
                                      <p:tavLst>
                                        <p:tav tm="0">
                                          <p:val>
                                            <p:strVal val="#ppt_x"/>
                                          </p:val>
                                        </p:tav>
                                        <p:tav tm="100000">
                                          <p:val>
                                            <p:strVal val="#ppt_x"/>
                                          </p:val>
                                        </p:tav>
                                      </p:tavLst>
                                    </p:anim>
                                    <p:anim calcmode="lin" valueType="num">
                                      <p:cBhvr>
                                        <p:cTn id="2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9"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AD187A5-3AD7-4BF7-83A3-FAC4A37F29FE}"/>
              </a:ext>
            </a:extLst>
          </p:cNvPr>
          <p:cNvPicPr>
            <a:picLocks noChangeAspect="1"/>
          </p:cNvPicPr>
          <p:nvPr/>
        </p:nvPicPr>
        <p:blipFill>
          <a:blip r:embed="rId2"/>
          <a:stretch>
            <a:fillRect/>
          </a:stretch>
        </p:blipFill>
        <p:spPr>
          <a:xfrm>
            <a:off x="78493" y="147204"/>
            <a:ext cx="527589" cy="596321"/>
          </a:xfrm>
          <a:prstGeom prst="rect">
            <a:avLst/>
          </a:prstGeom>
        </p:spPr>
      </p:pic>
      <p:pic>
        <p:nvPicPr>
          <p:cNvPr id="8" name="Picture 7">
            <a:extLst>
              <a:ext uri="{FF2B5EF4-FFF2-40B4-BE49-F238E27FC236}">
                <a16:creationId xmlns:a16="http://schemas.microsoft.com/office/drawing/2014/main" id="{94756484-5CC6-471A-8971-326698F38C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1358" y="1073889"/>
            <a:ext cx="7240772" cy="4069610"/>
          </a:xfrm>
          <a:prstGeom prst="rect">
            <a:avLst/>
          </a:prstGeom>
        </p:spPr>
      </p:pic>
      <p:sp>
        <p:nvSpPr>
          <p:cNvPr id="9" name="Rounded Rectangle 8">
            <a:extLst>
              <a:ext uri="{FF2B5EF4-FFF2-40B4-BE49-F238E27FC236}">
                <a16:creationId xmlns:a16="http://schemas.microsoft.com/office/drawing/2014/main" id="{7C43D7B9-F047-4874-A72A-C18DFD31B839}"/>
              </a:ext>
            </a:extLst>
          </p:cNvPr>
          <p:cNvSpPr/>
          <p:nvPr/>
        </p:nvSpPr>
        <p:spPr>
          <a:xfrm>
            <a:off x="758977" y="147204"/>
            <a:ext cx="7821497" cy="689550"/>
          </a:xfrm>
          <a:prstGeom prst="roundRect">
            <a:avLst/>
          </a:prstGeom>
          <a:solidFill>
            <a:schemeClr val="accent5">
              <a:lumMod val="20000"/>
              <a:lumOff val="80000"/>
            </a:schemeClr>
          </a:solidFill>
          <a:ln w="28575">
            <a:solidFill>
              <a:schemeClr val="accent1"/>
            </a:solidFill>
          </a:ln>
        </p:spPr>
        <p:txBody>
          <a:bodyPr wrap="square" lIns="68580" tIns="34290" rIns="68580" bIns="34290">
            <a:spAutoFit/>
          </a:bodyPr>
          <a:lstStyle/>
          <a:p>
            <a:pPr algn="ctr"/>
            <a:r>
              <a:rPr lang="vi-VN" sz="3600">
                <a:latin typeface="Arial" panose="020B0604020202020204" pitchFamily="34" charset="0"/>
                <a:cs typeface="Arial" panose="020B0604020202020204" pitchFamily="34" charset="0"/>
              </a:rPr>
              <a:t>Hình nào thể hiện hoạt động hít vào?</a:t>
            </a: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191249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AD187A5-3AD7-4BF7-83A3-FAC4A37F29FE}"/>
              </a:ext>
            </a:extLst>
          </p:cNvPr>
          <p:cNvPicPr>
            <a:picLocks noChangeAspect="1"/>
          </p:cNvPicPr>
          <p:nvPr/>
        </p:nvPicPr>
        <p:blipFill>
          <a:blip r:embed="rId2"/>
          <a:stretch>
            <a:fillRect/>
          </a:stretch>
        </p:blipFill>
        <p:spPr>
          <a:xfrm>
            <a:off x="78493" y="147204"/>
            <a:ext cx="527589" cy="596321"/>
          </a:xfrm>
          <a:prstGeom prst="rect">
            <a:avLst/>
          </a:prstGeom>
        </p:spPr>
      </p:pic>
      <p:pic>
        <p:nvPicPr>
          <p:cNvPr id="8" name="Picture 7">
            <a:extLst>
              <a:ext uri="{FF2B5EF4-FFF2-40B4-BE49-F238E27FC236}">
                <a16:creationId xmlns:a16="http://schemas.microsoft.com/office/drawing/2014/main" id="{94756484-5CC6-471A-8971-326698F38C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1358" y="1073889"/>
            <a:ext cx="7240772" cy="4069610"/>
          </a:xfrm>
          <a:prstGeom prst="rect">
            <a:avLst/>
          </a:prstGeom>
        </p:spPr>
      </p:pic>
      <p:sp>
        <p:nvSpPr>
          <p:cNvPr id="9" name="Rounded Rectangle 8">
            <a:extLst>
              <a:ext uri="{FF2B5EF4-FFF2-40B4-BE49-F238E27FC236}">
                <a16:creationId xmlns:a16="http://schemas.microsoft.com/office/drawing/2014/main" id="{7C43D7B9-F047-4874-A72A-C18DFD31B839}"/>
              </a:ext>
            </a:extLst>
          </p:cNvPr>
          <p:cNvSpPr/>
          <p:nvPr/>
        </p:nvSpPr>
        <p:spPr>
          <a:xfrm>
            <a:off x="758977" y="147204"/>
            <a:ext cx="7821497" cy="689550"/>
          </a:xfrm>
          <a:prstGeom prst="roundRect">
            <a:avLst/>
          </a:prstGeom>
          <a:solidFill>
            <a:schemeClr val="accent5">
              <a:lumMod val="20000"/>
              <a:lumOff val="80000"/>
            </a:schemeClr>
          </a:solidFill>
          <a:ln w="28575">
            <a:solidFill>
              <a:schemeClr val="accent1"/>
            </a:solidFill>
          </a:ln>
        </p:spPr>
        <p:txBody>
          <a:bodyPr wrap="square" lIns="68580" tIns="34290" rIns="68580" bIns="34290">
            <a:spAutoFit/>
          </a:bodyPr>
          <a:lstStyle/>
          <a:p>
            <a:pPr algn="ctr"/>
            <a:r>
              <a:rPr lang="vi-VN" sz="3600">
                <a:latin typeface="Arial" panose="020B0604020202020204" pitchFamily="34" charset="0"/>
                <a:cs typeface="Arial" panose="020B0604020202020204" pitchFamily="34" charset="0"/>
              </a:rPr>
              <a:t>Hình nào thể hiện hoạt động thở ra?</a:t>
            </a: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34261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AD187A5-3AD7-4BF7-83A3-FAC4A37F29FE}"/>
              </a:ext>
            </a:extLst>
          </p:cNvPr>
          <p:cNvPicPr>
            <a:picLocks noChangeAspect="1"/>
          </p:cNvPicPr>
          <p:nvPr/>
        </p:nvPicPr>
        <p:blipFill>
          <a:blip r:embed="rId2"/>
          <a:stretch>
            <a:fillRect/>
          </a:stretch>
        </p:blipFill>
        <p:spPr>
          <a:xfrm>
            <a:off x="78493" y="147204"/>
            <a:ext cx="527589" cy="596321"/>
          </a:xfrm>
          <a:prstGeom prst="rect">
            <a:avLst/>
          </a:prstGeom>
        </p:spPr>
      </p:pic>
      <p:pic>
        <p:nvPicPr>
          <p:cNvPr id="8" name="Picture 7">
            <a:extLst>
              <a:ext uri="{FF2B5EF4-FFF2-40B4-BE49-F238E27FC236}">
                <a16:creationId xmlns:a16="http://schemas.microsoft.com/office/drawing/2014/main" id="{94756484-5CC6-471A-8971-326698F38C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3647" y="147204"/>
            <a:ext cx="8006316" cy="4996295"/>
          </a:xfrm>
          <a:prstGeom prst="rect">
            <a:avLst/>
          </a:prstGeom>
        </p:spPr>
      </p:pic>
      <p:sp>
        <p:nvSpPr>
          <p:cNvPr id="11" name="Rectangle 2">
            <a:extLst>
              <a:ext uri="{FF2B5EF4-FFF2-40B4-BE49-F238E27FC236}">
                <a16:creationId xmlns:a16="http://schemas.microsoft.com/office/drawing/2014/main" id="{115BD782-DD36-4F33-8CA7-11314E56B780}"/>
              </a:ext>
            </a:extLst>
          </p:cNvPr>
          <p:cNvSpPr txBox="1">
            <a:spLocks noChangeArrowheads="1"/>
          </p:cNvSpPr>
          <p:nvPr/>
        </p:nvSpPr>
        <p:spPr bwMode="auto">
          <a:xfrm>
            <a:off x="5178509" y="4385691"/>
            <a:ext cx="1678067" cy="493775"/>
          </a:xfrm>
          <a:prstGeom prst="rect">
            <a:avLst/>
          </a:prstGeom>
          <a:ln w="57150">
            <a:headEnd/>
            <a:tailEnd/>
          </a:ln>
        </p:spPr>
        <p:style>
          <a:lnRef idx="2">
            <a:schemeClr val="accent1"/>
          </a:lnRef>
          <a:fillRef idx="1">
            <a:schemeClr val="lt1"/>
          </a:fillRef>
          <a:effectRef idx="0">
            <a:schemeClr val="accent1"/>
          </a:effectRef>
          <a:fontRef idx="minor">
            <a:schemeClr val="dk1"/>
          </a:fontRef>
        </p:style>
        <p:txBody>
          <a:bodyPr lIns="68580" tIns="34290" rIns="68580" bIns="34290" anchor="ctr"/>
          <a:lstStyle/>
          <a:p>
            <a:pPr lvl="0" algn="ctr"/>
            <a:r>
              <a:rPr lang="vi-VN" sz="2100" b="1">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Thở ra</a:t>
            </a:r>
            <a:endParaRPr lang="en-US" sz="2100" b="1">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7" name="Oval 6"/>
          <p:cNvSpPr/>
          <p:nvPr/>
        </p:nvSpPr>
        <p:spPr>
          <a:xfrm>
            <a:off x="6544436" y="2768010"/>
            <a:ext cx="1160561" cy="110622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2217463" y="2768010"/>
            <a:ext cx="1160561" cy="110622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2">
            <a:extLst>
              <a:ext uri="{FF2B5EF4-FFF2-40B4-BE49-F238E27FC236}">
                <a16:creationId xmlns:a16="http://schemas.microsoft.com/office/drawing/2014/main" id="{2E0B2167-1F59-4987-B8D3-153088058DCE}"/>
              </a:ext>
            </a:extLst>
          </p:cNvPr>
          <p:cNvSpPr txBox="1">
            <a:spLocks noChangeArrowheads="1"/>
          </p:cNvSpPr>
          <p:nvPr/>
        </p:nvSpPr>
        <p:spPr bwMode="auto">
          <a:xfrm>
            <a:off x="981454" y="4385691"/>
            <a:ext cx="1678067" cy="493775"/>
          </a:xfrm>
          <a:prstGeom prst="rect">
            <a:avLst/>
          </a:prstGeom>
          <a:ln w="57150">
            <a:headEnd/>
            <a:tailEnd/>
          </a:ln>
        </p:spPr>
        <p:style>
          <a:lnRef idx="2">
            <a:schemeClr val="accent1"/>
          </a:lnRef>
          <a:fillRef idx="1">
            <a:schemeClr val="lt1"/>
          </a:fillRef>
          <a:effectRef idx="0">
            <a:schemeClr val="accent1"/>
          </a:effectRef>
          <a:fontRef idx="minor">
            <a:schemeClr val="dk1"/>
          </a:fontRef>
        </p:style>
        <p:txBody>
          <a:bodyPr lIns="68580" tIns="34290" rIns="68580" bIns="34290" anchor="ctr"/>
          <a:lstStyle/>
          <a:p>
            <a:pPr lvl="0" algn="ctr"/>
            <a:r>
              <a:rPr lang="vi-VN" sz="2100" b="1">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Hít vào</a:t>
            </a:r>
            <a:endParaRPr lang="en-US" sz="2100" b="1">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514147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right)">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2"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right)">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7" grpId="0" animBg="1"/>
      <p:bldP spid="12" grpId="0" animBg="1"/>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AD187A5-3AD7-4BF7-83A3-FAC4A37F29FE}"/>
              </a:ext>
            </a:extLst>
          </p:cNvPr>
          <p:cNvPicPr>
            <a:picLocks noChangeAspect="1"/>
          </p:cNvPicPr>
          <p:nvPr/>
        </p:nvPicPr>
        <p:blipFill>
          <a:blip r:embed="rId2"/>
          <a:stretch>
            <a:fillRect/>
          </a:stretch>
        </p:blipFill>
        <p:spPr>
          <a:xfrm>
            <a:off x="78493" y="147204"/>
            <a:ext cx="527589" cy="596321"/>
          </a:xfrm>
          <a:prstGeom prst="rect">
            <a:avLst/>
          </a:prstGeom>
        </p:spPr>
      </p:pic>
      <p:pic>
        <p:nvPicPr>
          <p:cNvPr id="8" name="Picture 7">
            <a:extLst>
              <a:ext uri="{FF2B5EF4-FFF2-40B4-BE49-F238E27FC236}">
                <a16:creationId xmlns:a16="http://schemas.microsoft.com/office/drawing/2014/main" id="{94756484-5CC6-471A-8971-326698F38C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1358" y="1190847"/>
            <a:ext cx="7240772" cy="3952652"/>
          </a:xfrm>
          <a:prstGeom prst="rect">
            <a:avLst/>
          </a:prstGeom>
        </p:spPr>
      </p:pic>
      <p:sp>
        <p:nvSpPr>
          <p:cNvPr id="7" name="Rectangle 2">
            <a:extLst>
              <a:ext uri="{FF2B5EF4-FFF2-40B4-BE49-F238E27FC236}">
                <a16:creationId xmlns:a16="http://schemas.microsoft.com/office/drawing/2014/main" id="{2E0B2167-1F59-4987-B8D3-153088058DCE}"/>
              </a:ext>
            </a:extLst>
          </p:cNvPr>
          <p:cNvSpPr txBox="1">
            <a:spLocks noChangeArrowheads="1"/>
          </p:cNvSpPr>
          <p:nvPr/>
        </p:nvSpPr>
        <p:spPr bwMode="auto">
          <a:xfrm>
            <a:off x="821965" y="4390716"/>
            <a:ext cx="1678067" cy="493775"/>
          </a:xfrm>
          <a:prstGeom prst="rect">
            <a:avLst/>
          </a:prstGeom>
          <a:ln w="57150">
            <a:headEnd/>
            <a:tailEnd/>
          </a:ln>
        </p:spPr>
        <p:style>
          <a:lnRef idx="2">
            <a:schemeClr val="accent1"/>
          </a:lnRef>
          <a:fillRef idx="1">
            <a:schemeClr val="lt1"/>
          </a:fillRef>
          <a:effectRef idx="0">
            <a:schemeClr val="accent1"/>
          </a:effectRef>
          <a:fontRef idx="minor">
            <a:schemeClr val="dk1"/>
          </a:fontRef>
        </p:style>
        <p:txBody>
          <a:bodyPr lIns="68580" tIns="34290" rIns="68580" bIns="34290" anchor="ctr"/>
          <a:lstStyle/>
          <a:p>
            <a:pPr lvl="0" algn="ctr"/>
            <a:r>
              <a:rPr lang="vi-VN" sz="2100" b="1">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Hít vào</a:t>
            </a:r>
            <a:endParaRPr lang="en-US" sz="2100" b="1">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10" name="Rectangle 2">
            <a:extLst>
              <a:ext uri="{FF2B5EF4-FFF2-40B4-BE49-F238E27FC236}">
                <a16:creationId xmlns:a16="http://schemas.microsoft.com/office/drawing/2014/main" id="{115BD782-DD36-4F33-8CA7-11314E56B780}"/>
              </a:ext>
            </a:extLst>
          </p:cNvPr>
          <p:cNvSpPr txBox="1">
            <a:spLocks noChangeArrowheads="1"/>
          </p:cNvSpPr>
          <p:nvPr/>
        </p:nvSpPr>
        <p:spPr bwMode="auto">
          <a:xfrm>
            <a:off x="4785105" y="4390716"/>
            <a:ext cx="1678067" cy="493775"/>
          </a:xfrm>
          <a:prstGeom prst="rect">
            <a:avLst/>
          </a:prstGeom>
          <a:ln w="57150">
            <a:headEnd/>
            <a:tailEnd/>
          </a:ln>
        </p:spPr>
        <p:style>
          <a:lnRef idx="2">
            <a:schemeClr val="accent1"/>
          </a:lnRef>
          <a:fillRef idx="1">
            <a:schemeClr val="lt1"/>
          </a:fillRef>
          <a:effectRef idx="0">
            <a:schemeClr val="accent1"/>
          </a:effectRef>
          <a:fontRef idx="minor">
            <a:schemeClr val="dk1"/>
          </a:fontRef>
        </p:style>
        <p:txBody>
          <a:bodyPr lIns="68580" tIns="34290" rIns="68580" bIns="34290" anchor="ctr"/>
          <a:lstStyle/>
          <a:p>
            <a:pPr lvl="0" algn="ctr"/>
            <a:r>
              <a:rPr lang="vi-VN" sz="2100" b="1">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Thở ra</a:t>
            </a:r>
            <a:endParaRPr lang="en-US" sz="2100" b="1">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2" name="Oval 1"/>
          <p:cNvSpPr/>
          <p:nvPr/>
        </p:nvSpPr>
        <p:spPr>
          <a:xfrm>
            <a:off x="1031358" y="1811080"/>
            <a:ext cx="1678067" cy="110622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938919" y="1896140"/>
            <a:ext cx="1621369" cy="110622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a:extLst>
              <a:ext uri="{FF2B5EF4-FFF2-40B4-BE49-F238E27FC236}">
                <a16:creationId xmlns:a16="http://schemas.microsoft.com/office/drawing/2014/main" id="{7C43D7B9-F047-4874-A72A-C18DFD31B839}"/>
              </a:ext>
            </a:extLst>
          </p:cNvPr>
          <p:cNvSpPr/>
          <p:nvPr/>
        </p:nvSpPr>
        <p:spPr>
          <a:xfrm>
            <a:off x="699090" y="126072"/>
            <a:ext cx="7905307" cy="1166277"/>
          </a:xfrm>
          <a:prstGeom prst="roundRect">
            <a:avLst/>
          </a:prstGeom>
          <a:solidFill>
            <a:schemeClr val="accent5">
              <a:lumMod val="20000"/>
              <a:lumOff val="80000"/>
            </a:schemeClr>
          </a:solidFill>
          <a:ln w="28575">
            <a:solidFill>
              <a:schemeClr val="accent1"/>
            </a:solidFill>
          </a:ln>
        </p:spPr>
        <p:txBody>
          <a:bodyPr wrap="square" lIns="68580" tIns="34290" rIns="68580" bIns="34290">
            <a:spAutoFit/>
          </a:bodyPr>
          <a:lstStyle/>
          <a:p>
            <a:pPr algn="ctr"/>
            <a:r>
              <a:rPr lang="en-US" sz="3200" b="1" smtClean="0">
                <a:latin typeface="Arial" panose="020B0604020202020204" pitchFamily="34" charset="0"/>
                <a:cs typeface="Arial" panose="020B0604020202020204" pitchFamily="34" charset="0"/>
              </a:rPr>
              <a:t>Tại sao lồng ngực lại </a:t>
            </a:r>
          </a:p>
          <a:p>
            <a:pPr algn="ctr"/>
            <a:r>
              <a:rPr lang="en-US" sz="3200" b="1" smtClean="0">
                <a:latin typeface="Arial" panose="020B0604020202020204" pitchFamily="34" charset="0"/>
                <a:cs typeface="Arial" panose="020B0604020202020204" pitchFamily="34" charset="0"/>
              </a:rPr>
              <a:t>to hơn khi hít vào và nhỏ đi khi thở ra?</a:t>
            </a:r>
            <a:endParaRPr lang="en-US"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954139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righ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4756484-5CC6-471A-8971-326698F38C78}"/>
              </a:ext>
            </a:extLst>
          </p:cNvPr>
          <p:cNvPicPr>
            <a:picLocks noChangeAspect="1"/>
          </p:cNvPicPr>
          <p:nvPr/>
        </p:nvPicPr>
        <p:blipFill rotWithShape="1">
          <a:blip r:embed="rId2">
            <a:extLst>
              <a:ext uri="{28A0092B-C50C-407E-A947-70E740481C1C}">
                <a14:useLocalDpi xmlns:a14="http://schemas.microsoft.com/office/drawing/2010/main" val="0"/>
              </a:ext>
            </a:extLst>
          </a:blip>
          <a:srcRect t="3686" r="60233" b="15520"/>
          <a:stretch/>
        </p:blipFill>
        <p:spPr>
          <a:xfrm>
            <a:off x="-1" y="2256593"/>
            <a:ext cx="2647507" cy="2886907"/>
          </a:xfrm>
          <a:prstGeom prst="rect">
            <a:avLst/>
          </a:prstGeom>
        </p:spPr>
      </p:pic>
      <p:pic>
        <p:nvPicPr>
          <p:cNvPr id="8" name="Picture 7">
            <a:extLst>
              <a:ext uri="{FF2B5EF4-FFF2-40B4-BE49-F238E27FC236}">
                <a16:creationId xmlns:a16="http://schemas.microsoft.com/office/drawing/2014/main" id="{94756484-5CC6-471A-8971-326698F38C78}"/>
              </a:ext>
            </a:extLst>
          </p:cNvPr>
          <p:cNvPicPr>
            <a:picLocks noChangeAspect="1"/>
          </p:cNvPicPr>
          <p:nvPr/>
        </p:nvPicPr>
        <p:blipFill rotWithShape="1">
          <a:blip r:embed="rId2">
            <a:extLst>
              <a:ext uri="{28A0092B-C50C-407E-A947-70E740481C1C}">
                <a14:useLocalDpi xmlns:a14="http://schemas.microsoft.com/office/drawing/2010/main" val="0"/>
              </a:ext>
            </a:extLst>
          </a:blip>
          <a:srcRect l="55232" t="3686" r="3721" b="15520"/>
          <a:stretch/>
        </p:blipFill>
        <p:spPr>
          <a:xfrm>
            <a:off x="6156251" y="2256593"/>
            <a:ext cx="2987747" cy="2886907"/>
          </a:xfrm>
          <a:prstGeom prst="rect">
            <a:avLst/>
          </a:prstGeom>
        </p:spPr>
      </p:pic>
      <p:grpSp>
        <p:nvGrpSpPr>
          <p:cNvPr id="17" name="Group 16"/>
          <p:cNvGrpSpPr/>
          <p:nvPr/>
        </p:nvGrpSpPr>
        <p:grpSpPr>
          <a:xfrm>
            <a:off x="2745523" y="2600413"/>
            <a:ext cx="3312595" cy="2543087"/>
            <a:chOff x="2745523" y="2600413"/>
            <a:chExt cx="3312595" cy="2543087"/>
          </a:xfrm>
        </p:grpSpPr>
        <p:pic>
          <p:nvPicPr>
            <p:cNvPr id="10" name="Picture 9"/>
            <p:cNvPicPr>
              <a:picLocks noChangeAspect="1"/>
            </p:cNvPicPr>
            <p:nvPr/>
          </p:nvPicPr>
          <p:blipFill rotWithShape="1">
            <a:blip r:embed="rId3"/>
            <a:srcRect l="13455" r="13482" b="22918"/>
            <a:stretch/>
          </p:blipFill>
          <p:spPr>
            <a:xfrm>
              <a:off x="2745523" y="3424018"/>
              <a:ext cx="3312595" cy="1719482"/>
            </a:xfrm>
            <a:prstGeom prst="roundRect">
              <a:avLst/>
            </a:prstGeom>
            <a:ln w="28575">
              <a:solidFill>
                <a:srgbClr val="FF0000"/>
              </a:solidFill>
            </a:ln>
          </p:spPr>
        </p:pic>
        <p:sp>
          <p:nvSpPr>
            <p:cNvPr id="11" name="Rounded Rectangle 10"/>
            <p:cNvSpPr/>
            <p:nvPr/>
          </p:nvSpPr>
          <p:spPr>
            <a:xfrm>
              <a:off x="3457903" y="2600413"/>
              <a:ext cx="1968248" cy="823605"/>
            </a:xfrm>
            <a:prstGeom prst="roundRect">
              <a:avLst/>
            </a:prstGeom>
            <a:solidFill>
              <a:schemeClr val="accent2">
                <a:lumMod val="40000"/>
                <a:lumOff val="6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itchFamily="18" charset="0"/>
                  <a:cs typeface="Times New Roman" pitchFamily="18" charset="0"/>
                </a:rPr>
                <a:t>Thảo luận </a:t>
              </a:r>
            </a:p>
            <a:p>
              <a:pPr algn="ctr"/>
              <a:r>
                <a:rPr lang="en-US" sz="2800" b="1" smtClean="0">
                  <a:solidFill>
                    <a:schemeClr val="tx1"/>
                  </a:solidFill>
                  <a:latin typeface="Times New Roman" pitchFamily="18" charset="0"/>
                  <a:cs typeface="Times New Roman" pitchFamily="18" charset="0"/>
                </a:rPr>
                <a:t>nhóm đôi</a:t>
              </a:r>
              <a:endParaRPr lang="en-US" sz="2800" b="1">
                <a:solidFill>
                  <a:schemeClr val="tx1"/>
                </a:solidFill>
                <a:latin typeface="Times New Roman" pitchFamily="18" charset="0"/>
                <a:cs typeface="Times New Roman" pitchFamily="18" charset="0"/>
              </a:endParaRPr>
            </a:p>
          </p:txBody>
        </p:sp>
      </p:grpSp>
      <p:sp>
        <p:nvSpPr>
          <p:cNvPr id="12" name="Rounded Rectangle 11">
            <a:extLst>
              <a:ext uri="{FF2B5EF4-FFF2-40B4-BE49-F238E27FC236}">
                <a16:creationId xmlns:a16="http://schemas.microsoft.com/office/drawing/2014/main" id="{7C43D7B9-F047-4874-A72A-C18DFD31B839}"/>
              </a:ext>
            </a:extLst>
          </p:cNvPr>
          <p:cNvSpPr/>
          <p:nvPr/>
        </p:nvSpPr>
        <p:spPr>
          <a:xfrm>
            <a:off x="1617161" y="154567"/>
            <a:ext cx="6227005" cy="1166277"/>
          </a:xfrm>
          <a:prstGeom prst="roundRect">
            <a:avLst/>
          </a:prstGeom>
          <a:solidFill>
            <a:schemeClr val="accent5">
              <a:lumMod val="20000"/>
              <a:lumOff val="80000"/>
            </a:schemeClr>
          </a:solidFill>
          <a:ln w="28575">
            <a:solidFill>
              <a:schemeClr val="accent1"/>
            </a:solidFill>
          </a:ln>
        </p:spPr>
        <p:txBody>
          <a:bodyPr wrap="square" lIns="68580" tIns="34290" rIns="68580" bIns="34290">
            <a:spAutoFit/>
          </a:bodyPr>
          <a:lstStyle/>
          <a:p>
            <a:pPr algn="ctr"/>
            <a:r>
              <a:rPr lang="en-US" sz="3200" b="1" smtClean="0">
                <a:latin typeface="Arial" panose="020B0604020202020204" pitchFamily="34" charset="0"/>
                <a:cs typeface="Arial" panose="020B0604020202020204" pitchFamily="34" charset="0"/>
              </a:rPr>
              <a:t>1. </a:t>
            </a:r>
            <a:r>
              <a:rPr lang="vi-VN" sz="3200" b="1" smtClean="0">
                <a:latin typeface="Arial" panose="020B0604020202020204" pitchFamily="34" charset="0"/>
                <a:cs typeface="Arial" panose="020B0604020202020204" pitchFamily="34" charset="0"/>
              </a:rPr>
              <a:t>Chỉ </a:t>
            </a:r>
            <a:r>
              <a:rPr lang="vi-VN" sz="3200" b="1">
                <a:latin typeface="Arial" panose="020B0604020202020204" pitchFamily="34" charset="0"/>
                <a:cs typeface="Arial" panose="020B0604020202020204" pitchFamily="34" charset="0"/>
              </a:rPr>
              <a:t>đường đi của không khí </a:t>
            </a:r>
            <a:endParaRPr lang="en-US" sz="3200" b="1" smtClean="0">
              <a:latin typeface="Arial" panose="020B0604020202020204" pitchFamily="34" charset="0"/>
              <a:cs typeface="Arial" panose="020B0604020202020204" pitchFamily="34" charset="0"/>
            </a:endParaRPr>
          </a:p>
          <a:p>
            <a:pPr algn="ctr"/>
            <a:r>
              <a:rPr lang="vi-VN" sz="3200" b="1" smtClean="0">
                <a:latin typeface="Arial" panose="020B0604020202020204" pitchFamily="34" charset="0"/>
                <a:cs typeface="Arial" panose="020B0604020202020204" pitchFamily="34" charset="0"/>
              </a:rPr>
              <a:t>khi </a:t>
            </a:r>
            <a:r>
              <a:rPr lang="vi-VN" sz="3200" b="1">
                <a:latin typeface="Arial" panose="020B0604020202020204" pitchFamily="34" charset="0"/>
                <a:cs typeface="Arial" panose="020B0604020202020204" pitchFamily="34" charset="0"/>
              </a:rPr>
              <a:t>hít vào và thở ra.</a:t>
            </a:r>
            <a:endParaRPr lang="en-US" sz="3200" b="1" dirty="0">
              <a:latin typeface="Arial" panose="020B0604020202020204" pitchFamily="34" charset="0"/>
              <a:cs typeface="Arial" panose="020B0604020202020204" pitchFamily="34" charset="0"/>
            </a:endParaRPr>
          </a:p>
        </p:txBody>
      </p:sp>
      <p:sp>
        <p:nvSpPr>
          <p:cNvPr id="14" name="Rounded Rectangle 13">
            <a:extLst>
              <a:ext uri="{FF2B5EF4-FFF2-40B4-BE49-F238E27FC236}">
                <a16:creationId xmlns:a16="http://schemas.microsoft.com/office/drawing/2014/main" id="{7C43D7B9-F047-4874-A72A-C18DFD31B839}"/>
              </a:ext>
            </a:extLst>
          </p:cNvPr>
          <p:cNvSpPr/>
          <p:nvPr/>
        </p:nvSpPr>
        <p:spPr>
          <a:xfrm>
            <a:off x="998635" y="1465214"/>
            <a:ext cx="7464056" cy="621447"/>
          </a:xfrm>
          <a:prstGeom prst="roundRect">
            <a:avLst/>
          </a:prstGeom>
          <a:solidFill>
            <a:schemeClr val="accent5">
              <a:lumMod val="20000"/>
              <a:lumOff val="80000"/>
            </a:schemeClr>
          </a:solidFill>
          <a:ln w="28575">
            <a:solidFill>
              <a:schemeClr val="accent1"/>
            </a:solidFill>
          </a:ln>
        </p:spPr>
        <p:txBody>
          <a:bodyPr wrap="square" lIns="68580" tIns="34290" rIns="68580" bIns="34290">
            <a:spAutoFit/>
          </a:bodyPr>
          <a:lstStyle/>
          <a:p>
            <a:r>
              <a:rPr lang="en-US" sz="3200" b="1" smtClean="0">
                <a:latin typeface="Arial" panose="020B0604020202020204" pitchFamily="34" charset="0"/>
                <a:cs typeface="Arial" panose="020B0604020202020204" pitchFamily="34" charset="0"/>
              </a:rPr>
              <a:t>2. </a:t>
            </a:r>
            <a:r>
              <a:rPr lang="vi-VN" sz="3200" b="1" smtClean="0">
                <a:latin typeface="Arial" panose="020B0604020202020204" pitchFamily="34" charset="0"/>
                <a:cs typeface="Arial" panose="020B0604020202020204" pitchFamily="34" charset="0"/>
              </a:rPr>
              <a:t>Cơ </a:t>
            </a:r>
            <a:r>
              <a:rPr lang="vi-VN" sz="3200" b="1">
                <a:latin typeface="Arial" panose="020B0604020202020204" pitchFamily="34" charset="0"/>
                <a:cs typeface="Arial" panose="020B0604020202020204" pitchFamily="34" charset="0"/>
              </a:rPr>
              <a:t>quan hô hấp có chức năng gì</a:t>
            </a:r>
            <a:r>
              <a:rPr lang="vi-VN" sz="3200" b="1" smtClean="0">
                <a:latin typeface="Arial" panose="020B0604020202020204" pitchFamily="34" charset="0"/>
                <a:cs typeface="Arial" panose="020B0604020202020204" pitchFamily="34" charset="0"/>
              </a:rPr>
              <a:t>?</a:t>
            </a:r>
            <a:endParaRPr lang="en-US" sz="3200" dirty="0">
              <a:latin typeface="Arial" panose="020B0604020202020204" pitchFamily="34" charset="0"/>
              <a:cs typeface="Arial" panose="020B0604020202020204" pitchFamily="34" charset="0"/>
            </a:endParaRPr>
          </a:p>
        </p:txBody>
      </p:sp>
      <p:sp>
        <p:nvSpPr>
          <p:cNvPr id="15" name="Rectangle 2">
            <a:extLst>
              <a:ext uri="{FF2B5EF4-FFF2-40B4-BE49-F238E27FC236}">
                <a16:creationId xmlns:a16="http://schemas.microsoft.com/office/drawing/2014/main" id="{2E0B2167-1F59-4987-B8D3-153088058DCE}"/>
              </a:ext>
            </a:extLst>
          </p:cNvPr>
          <p:cNvSpPr txBox="1">
            <a:spLocks noChangeArrowheads="1"/>
          </p:cNvSpPr>
          <p:nvPr/>
        </p:nvSpPr>
        <p:spPr bwMode="auto">
          <a:xfrm>
            <a:off x="0" y="4637869"/>
            <a:ext cx="1334800" cy="336096"/>
          </a:xfrm>
          <a:prstGeom prst="rect">
            <a:avLst/>
          </a:prstGeom>
          <a:ln w="57150">
            <a:headEnd/>
            <a:tailEnd/>
          </a:ln>
        </p:spPr>
        <p:style>
          <a:lnRef idx="2">
            <a:schemeClr val="accent1"/>
          </a:lnRef>
          <a:fillRef idx="1">
            <a:schemeClr val="lt1"/>
          </a:fillRef>
          <a:effectRef idx="0">
            <a:schemeClr val="accent1"/>
          </a:effectRef>
          <a:fontRef idx="minor">
            <a:schemeClr val="dk1"/>
          </a:fontRef>
        </p:style>
        <p:txBody>
          <a:bodyPr lIns="68580" tIns="34290" rIns="68580" bIns="34290" anchor="ctr"/>
          <a:lstStyle/>
          <a:p>
            <a:pPr lvl="0" algn="ctr"/>
            <a:r>
              <a:rPr lang="vi-VN" sz="2100" b="1">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Hít vào</a:t>
            </a:r>
            <a:endParaRPr lang="en-US" sz="2100" b="1">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16" name="Rectangle 2">
            <a:extLst>
              <a:ext uri="{FF2B5EF4-FFF2-40B4-BE49-F238E27FC236}">
                <a16:creationId xmlns:a16="http://schemas.microsoft.com/office/drawing/2014/main" id="{115BD782-DD36-4F33-8CA7-11314E56B780}"/>
              </a:ext>
            </a:extLst>
          </p:cNvPr>
          <p:cNvSpPr txBox="1">
            <a:spLocks noChangeArrowheads="1"/>
          </p:cNvSpPr>
          <p:nvPr/>
        </p:nvSpPr>
        <p:spPr bwMode="auto">
          <a:xfrm>
            <a:off x="6278524" y="4637869"/>
            <a:ext cx="1371600" cy="321316"/>
          </a:xfrm>
          <a:prstGeom prst="rect">
            <a:avLst/>
          </a:prstGeom>
          <a:ln w="57150">
            <a:headEnd/>
            <a:tailEnd/>
          </a:ln>
        </p:spPr>
        <p:style>
          <a:lnRef idx="2">
            <a:schemeClr val="accent1"/>
          </a:lnRef>
          <a:fillRef idx="1">
            <a:schemeClr val="lt1"/>
          </a:fillRef>
          <a:effectRef idx="0">
            <a:schemeClr val="accent1"/>
          </a:effectRef>
          <a:fontRef idx="minor">
            <a:schemeClr val="dk1"/>
          </a:fontRef>
        </p:style>
        <p:txBody>
          <a:bodyPr lIns="68580" tIns="34290" rIns="68580" bIns="34290" anchor="ctr"/>
          <a:lstStyle/>
          <a:p>
            <a:pPr lvl="0" algn="ctr"/>
            <a:r>
              <a:rPr lang="vi-VN" sz="2100" b="1">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Thở ra</a:t>
            </a:r>
            <a:endParaRPr lang="en-US" sz="2100" b="1">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62773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1000"/>
                                        <p:tgtEl>
                                          <p:spTgt spid="14"/>
                                        </p:tgtEl>
                                      </p:cBhvr>
                                    </p:animEffect>
                                    <p:anim calcmode="lin" valueType="num">
                                      <p:cBhvr>
                                        <p:cTn id="14" dur="1000" fill="hold"/>
                                        <p:tgtEl>
                                          <p:spTgt spid="14"/>
                                        </p:tgtEl>
                                        <p:attrNameLst>
                                          <p:attrName>ppt_x</p:attrName>
                                        </p:attrNameLst>
                                      </p:cBhvr>
                                      <p:tavLst>
                                        <p:tav tm="0">
                                          <p:val>
                                            <p:strVal val="#ppt_x"/>
                                          </p:val>
                                        </p:tav>
                                        <p:tav tm="100000">
                                          <p:val>
                                            <p:strVal val="#ppt_x"/>
                                          </p:val>
                                        </p:tav>
                                      </p:tavLst>
                                    </p:anim>
                                    <p:anim calcmode="lin" valueType="num">
                                      <p:cBhvr>
                                        <p:cTn id="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1000"/>
                                        <p:tgtEl>
                                          <p:spTgt spid="17"/>
                                        </p:tgtEl>
                                      </p:cBhvr>
                                    </p:animEffect>
                                    <p:anim calcmode="lin" valueType="num">
                                      <p:cBhvr>
                                        <p:cTn id="21" dur="1000" fill="hold"/>
                                        <p:tgtEl>
                                          <p:spTgt spid="17"/>
                                        </p:tgtEl>
                                        <p:attrNameLst>
                                          <p:attrName>ppt_x</p:attrName>
                                        </p:attrNameLst>
                                      </p:cBhvr>
                                      <p:tavLst>
                                        <p:tav tm="0">
                                          <p:val>
                                            <p:strVal val="#ppt_x"/>
                                          </p:val>
                                        </p:tav>
                                        <p:tav tm="100000">
                                          <p:val>
                                            <p:strVal val="#ppt_x"/>
                                          </p:val>
                                        </p:tav>
                                      </p:tavLst>
                                    </p:anim>
                                    <p:anim calcmode="lin" valueType="num">
                                      <p:cBhvr>
                                        <p:cTn id="2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4756484-5CC6-471A-8971-326698F38C78}"/>
              </a:ext>
            </a:extLst>
          </p:cNvPr>
          <p:cNvPicPr>
            <a:picLocks noChangeAspect="1"/>
          </p:cNvPicPr>
          <p:nvPr/>
        </p:nvPicPr>
        <p:blipFill rotWithShape="1">
          <a:blip r:embed="rId2">
            <a:extLst>
              <a:ext uri="{28A0092B-C50C-407E-A947-70E740481C1C}">
                <a14:useLocalDpi xmlns:a14="http://schemas.microsoft.com/office/drawing/2010/main" val="0"/>
              </a:ext>
            </a:extLst>
          </a:blip>
          <a:srcRect t="3686" r="59070" b="15520"/>
          <a:stretch/>
        </p:blipFill>
        <p:spPr>
          <a:xfrm>
            <a:off x="1329070" y="646238"/>
            <a:ext cx="6305107" cy="4497263"/>
          </a:xfrm>
          <a:prstGeom prst="rect">
            <a:avLst/>
          </a:prstGeom>
        </p:spPr>
      </p:pic>
      <p:sp>
        <p:nvSpPr>
          <p:cNvPr id="9" name="Rounded Rectangle 8">
            <a:extLst>
              <a:ext uri="{FF2B5EF4-FFF2-40B4-BE49-F238E27FC236}">
                <a16:creationId xmlns:a16="http://schemas.microsoft.com/office/drawing/2014/main" id="{7C43D7B9-F047-4874-A72A-C18DFD31B839}"/>
              </a:ext>
            </a:extLst>
          </p:cNvPr>
          <p:cNvSpPr/>
          <p:nvPr/>
        </p:nvSpPr>
        <p:spPr>
          <a:xfrm>
            <a:off x="280513" y="92895"/>
            <a:ext cx="8385022" cy="553343"/>
          </a:xfrm>
          <a:prstGeom prst="roundRect">
            <a:avLst/>
          </a:prstGeom>
          <a:solidFill>
            <a:schemeClr val="accent5">
              <a:lumMod val="20000"/>
              <a:lumOff val="80000"/>
            </a:schemeClr>
          </a:solidFill>
          <a:ln w="28575">
            <a:solidFill>
              <a:schemeClr val="accent1"/>
            </a:solidFill>
          </a:ln>
        </p:spPr>
        <p:txBody>
          <a:bodyPr wrap="square" lIns="68580" tIns="34290" rIns="68580" bIns="34290">
            <a:spAutoFit/>
          </a:bodyPr>
          <a:lstStyle/>
          <a:p>
            <a:pPr marL="342900" indent="-342900">
              <a:buFont typeface="Arial" panose="020B0604020202020204" pitchFamily="34" charset="0"/>
              <a:buChar char="•"/>
            </a:pPr>
            <a:r>
              <a:rPr lang="vi-VN" sz="2800">
                <a:latin typeface="Arial" panose="020B0604020202020204" pitchFamily="34" charset="0"/>
                <a:cs typeface="Arial" panose="020B0604020202020204" pitchFamily="34" charset="0"/>
              </a:rPr>
              <a:t>Chỉ đường đi của không khí khi hít </a:t>
            </a:r>
            <a:r>
              <a:rPr lang="vi-VN" sz="2800" smtClean="0">
                <a:latin typeface="Arial" panose="020B0604020202020204" pitchFamily="34" charset="0"/>
                <a:cs typeface="Arial" panose="020B0604020202020204" pitchFamily="34" charset="0"/>
              </a:rPr>
              <a:t>vào</a:t>
            </a:r>
            <a:endParaRPr lang="en-US" sz="2800" dirty="0">
              <a:latin typeface="Arial" panose="020B0604020202020204" pitchFamily="34" charset="0"/>
              <a:cs typeface="Arial" panose="020B0604020202020204" pitchFamily="34" charset="0"/>
            </a:endParaRPr>
          </a:p>
        </p:txBody>
      </p:sp>
      <p:sp>
        <p:nvSpPr>
          <p:cNvPr id="10" name="Rectangle 2">
            <a:extLst>
              <a:ext uri="{FF2B5EF4-FFF2-40B4-BE49-F238E27FC236}">
                <a16:creationId xmlns:a16="http://schemas.microsoft.com/office/drawing/2014/main" id="{2E0B2167-1F59-4987-B8D3-153088058DCE}"/>
              </a:ext>
            </a:extLst>
          </p:cNvPr>
          <p:cNvSpPr txBox="1">
            <a:spLocks noChangeArrowheads="1"/>
          </p:cNvSpPr>
          <p:nvPr/>
        </p:nvSpPr>
        <p:spPr bwMode="auto">
          <a:xfrm>
            <a:off x="2161669" y="4143829"/>
            <a:ext cx="1678067" cy="493775"/>
          </a:xfrm>
          <a:prstGeom prst="rect">
            <a:avLst/>
          </a:prstGeom>
          <a:ln w="57150">
            <a:headEnd/>
            <a:tailEnd/>
          </a:ln>
        </p:spPr>
        <p:style>
          <a:lnRef idx="2">
            <a:schemeClr val="accent1"/>
          </a:lnRef>
          <a:fillRef idx="1">
            <a:schemeClr val="lt1"/>
          </a:fillRef>
          <a:effectRef idx="0">
            <a:schemeClr val="accent1"/>
          </a:effectRef>
          <a:fontRef idx="minor">
            <a:schemeClr val="dk1"/>
          </a:fontRef>
        </p:style>
        <p:txBody>
          <a:bodyPr lIns="68580" tIns="34290" rIns="68580" bIns="34290" anchor="ctr"/>
          <a:lstStyle/>
          <a:p>
            <a:pPr lvl="0" algn="ctr"/>
            <a:r>
              <a:rPr lang="vi-VN" sz="2100" b="1">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Hít vào</a:t>
            </a:r>
            <a:endParaRPr lang="en-US" sz="2100" b="1">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1908341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AD187A5-3AD7-4BF7-83A3-FAC4A37F29FE}"/>
              </a:ext>
            </a:extLst>
          </p:cNvPr>
          <p:cNvPicPr>
            <a:picLocks noChangeAspect="1"/>
          </p:cNvPicPr>
          <p:nvPr/>
        </p:nvPicPr>
        <p:blipFill>
          <a:blip r:embed="rId2"/>
          <a:stretch>
            <a:fillRect/>
          </a:stretch>
        </p:blipFill>
        <p:spPr>
          <a:xfrm>
            <a:off x="127596" y="542883"/>
            <a:ext cx="527589" cy="596321"/>
          </a:xfrm>
          <a:prstGeom prst="rect">
            <a:avLst/>
          </a:prstGeom>
        </p:spPr>
      </p:pic>
      <p:pic>
        <p:nvPicPr>
          <p:cNvPr id="3" name="Picture 2">
            <a:extLst>
              <a:ext uri="{FF2B5EF4-FFF2-40B4-BE49-F238E27FC236}">
                <a16:creationId xmlns:a16="http://schemas.microsoft.com/office/drawing/2014/main" id="{94756484-5CC6-471A-8971-326698F38C78}"/>
              </a:ext>
            </a:extLst>
          </p:cNvPr>
          <p:cNvPicPr>
            <a:picLocks noChangeAspect="1"/>
          </p:cNvPicPr>
          <p:nvPr/>
        </p:nvPicPr>
        <p:blipFill rotWithShape="1">
          <a:blip r:embed="rId3">
            <a:extLst>
              <a:ext uri="{28A0092B-C50C-407E-A947-70E740481C1C}">
                <a14:useLocalDpi xmlns:a14="http://schemas.microsoft.com/office/drawing/2010/main" val="0"/>
              </a:ext>
            </a:extLst>
          </a:blip>
          <a:srcRect t="3574" r="59993" b="14520"/>
          <a:stretch/>
        </p:blipFill>
        <p:spPr>
          <a:xfrm>
            <a:off x="1903228" y="1392865"/>
            <a:ext cx="5433237" cy="3715230"/>
          </a:xfrm>
          <a:prstGeom prst="rect">
            <a:avLst/>
          </a:prstGeom>
        </p:spPr>
      </p:pic>
      <p:sp>
        <p:nvSpPr>
          <p:cNvPr id="17" name="Rectangle 2">
            <a:extLst>
              <a:ext uri="{FF2B5EF4-FFF2-40B4-BE49-F238E27FC236}">
                <a16:creationId xmlns:a16="http://schemas.microsoft.com/office/drawing/2014/main" id="{2E0B2167-1F59-4987-B8D3-153088058DCE}"/>
              </a:ext>
            </a:extLst>
          </p:cNvPr>
          <p:cNvSpPr txBox="1">
            <a:spLocks noChangeArrowheads="1"/>
          </p:cNvSpPr>
          <p:nvPr/>
        </p:nvSpPr>
        <p:spPr bwMode="auto">
          <a:xfrm>
            <a:off x="2577269" y="4335322"/>
            <a:ext cx="1678067" cy="493775"/>
          </a:xfrm>
          <a:prstGeom prst="rect">
            <a:avLst/>
          </a:prstGeom>
          <a:ln w="57150">
            <a:headEnd/>
            <a:tailEnd/>
          </a:ln>
        </p:spPr>
        <p:style>
          <a:lnRef idx="2">
            <a:schemeClr val="accent1"/>
          </a:lnRef>
          <a:fillRef idx="1">
            <a:schemeClr val="lt1"/>
          </a:fillRef>
          <a:effectRef idx="0">
            <a:schemeClr val="accent1"/>
          </a:effectRef>
          <a:fontRef idx="minor">
            <a:schemeClr val="dk1"/>
          </a:fontRef>
        </p:style>
        <p:txBody>
          <a:bodyPr lIns="68580" tIns="34290" rIns="68580" bIns="34290" anchor="ctr"/>
          <a:lstStyle/>
          <a:p>
            <a:pPr lvl="0" algn="ctr"/>
            <a:r>
              <a:rPr lang="vi-VN" sz="2100" b="1">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Hít vào</a:t>
            </a:r>
            <a:endParaRPr lang="en-US" sz="2100" b="1">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5C8F52C8-7D58-449D-8B44-72497312C0C3}"/>
              </a:ext>
            </a:extLst>
          </p:cNvPr>
          <p:cNvSpPr/>
          <p:nvPr/>
        </p:nvSpPr>
        <p:spPr>
          <a:xfrm>
            <a:off x="751115" y="136318"/>
            <a:ext cx="8052644" cy="1256547"/>
          </a:xfrm>
          <a:prstGeom prst="rect">
            <a:avLst/>
          </a:prstGeom>
          <a:solidFill>
            <a:srgbClr val="69D8FF"/>
          </a:solidFill>
          <a:ln/>
        </p:spPr>
        <p:style>
          <a:lnRef idx="1">
            <a:schemeClr val="accent1"/>
          </a:lnRef>
          <a:fillRef idx="2">
            <a:schemeClr val="accent1"/>
          </a:fillRef>
          <a:effectRef idx="1">
            <a:schemeClr val="accent1"/>
          </a:effectRef>
          <a:fontRef idx="minor">
            <a:schemeClr val="dk1"/>
          </a:fontRef>
        </p:style>
        <p:txBody>
          <a:bodyPr lIns="68580" tIns="34290" rIns="68580" bIns="34290" rtlCol="0" anchor="ctr"/>
          <a:lstStyle/>
          <a:p>
            <a:r>
              <a:rPr lang="vi-VN" sz="3600">
                <a:solidFill>
                  <a:srgbClr val="000000"/>
                </a:solidFill>
                <a:latin typeface="Arial" panose="020B0604020202020204" pitchFamily="34" charset="0"/>
                <a:cs typeface="Arial" panose="020B0604020202020204" pitchFamily="34" charset="0"/>
              </a:rPr>
              <a:t>Đường đi của không khí khi hít vào: </a:t>
            </a:r>
            <a:endParaRPr lang="en-US" sz="3600" smtClean="0">
              <a:solidFill>
                <a:srgbClr val="000000"/>
              </a:solidFill>
              <a:latin typeface="Arial" panose="020B0604020202020204" pitchFamily="34" charset="0"/>
              <a:cs typeface="Arial" panose="020B0604020202020204" pitchFamily="34" charset="0"/>
            </a:endParaRPr>
          </a:p>
          <a:p>
            <a:pPr algn="ctr"/>
            <a:r>
              <a:rPr lang="vi-VN" sz="3600" smtClean="0">
                <a:solidFill>
                  <a:srgbClr val="000000"/>
                </a:solidFill>
                <a:latin typeface="Arial" panose="020B0604020202020204" pitchFamily="34" charset="0"/>
                <a:cs typeface="Arial" panose="020B0604020202020204" pitchFamily="34" charset="0"/>
              </a:rPr>
              <a:t>mũi </a:t>
            </a:r>
            <a:r>
              <a:rPr lang="en-US" sz="3600">
                <a:solidFill>
                  <a:srgbClr val="000000"/>
                </a:solidFill>
                <a:latin typeface="Arial" panose="020B0604020202020204" pitchFamily="34" charset="0"/>
                <a:cs typeface="Arial" panose="020B0604020202020204" pitchFamily="34" charset="0"/>
              </a:rPr>
              <a:t>=</a:t>
            </a:r>
            <a:r>
              <a:rPr lang="vi-VN" sz="3600" smtClean="0">
                <a:solidFill>
                  <a:srgbClr val="000000"/>
                </a:solidFill>
                <a:latin typeface="Arial" panose="020B0604020202020204" pitchFamily="34" charset="0"/>
                <a:cs typeface="Arial" panose="020B0604020202020204" pitchFamily="34" charset="0"/>
              </a:rPr>
              <a:t>&gt; </a:t>
            </a:r>
            <a:r>
              <a:rPr lang="vi-VN" sz="3600">
                <a:solidFill>
                  <a:srgbClr val="000000"/>
                </a:solidFill>
                <a:latin typeface="Arial" panose="020B0604020202020204" pitchFamily="34" charset="0"/>
                <a:cs typeface="Arial" panose="020B0604020202020204" pitchFamily="34" charset="0"/>
              </a:rPr>
              <a:t>khí quản </a:t>
            </a:r>
            <a:r>
              <a:rPr lang="en-US" sz="3600" smtClean="0">
                <a:solidFill>
                  <a:srgbClr val="000000"/>
                </a:solidFill>
                <a:latin typeface="Arial" panose="020B0604020202020204" pitchFamily="34" charset="0"/>
                <a:cs typeface="Arial" panose="020B0604020202020204" pitchFamily="34" charset="0"/>
              </a:rPr>
              <a:t>=</a:t>
            </a:r>
            <a:r>
              <a:rPr lang="vi-VN" sz="3600" smtClean="0">
                <a:solidFill>
                  <a:srgbClr val="000000"/>
                </a:solidFill>
                <a:latin typeface="Arial" panose="020B0604020202020204" pitchFamily="34" charset="0"/>
                <a:cs typeface="Arial" panose="020B0604020202020204" pitchFamily="34" charset="0"/>
              </a:rPr>
              <a:t>&gt; </a:t>
            </a:r>
            <a:r>
              <a:rPr lang="vi-VN" sz="3600">
                <a:solidFill>
                  <a:srgbClr val="000000"/>
                </a:solidFill>
                <a:latin typeface="Arial" panose="020B0604020202020204" pitchFamily="34" charset="0"/>
                <a:cs typeface="Arial" panose="020B0604020202020204" pitchFamily="34" charset="0"/>
              </a:rPr>
              <a:t>phế quản </a:t>
            </a:r>
            <a:r>
              <a:rPr lang="en-US" sz="3600" smtClean="0">
                <a:solidFill>
                  <a:srgbClr val="000000"/>
                </a:solidFill>
                <a:latin typeface="Arial" panose="020B0604020202020204" pitchFamily="34" charset="0"/>
                <a:cs typeface="Arial" panose="020B0604020202020204" pitchFamily="34" charset="0"/>
              </a:rPr>
              <a:t>=</a:t>
            </a:r>
            <a:r>
              <a:rPr lang="vi-VN" sz="3600" smtClean="0">
                <a:solidFill>
                  <a:srgbClr val="000000"/>
                </a:solidFill>
                <a:latin typeface="Arial" panose="020B0604020202020204" pitchFamily="34" charset="0"/>
                <a:cs typeface="Arial" panose="020B0604020202020204" pitchFamily="34" charset="0"/>
              </a:rPr>
              <a:t>&gt; </a:t>
            </a:r>
            <a:r>
              <a:rPr lang="vi-VN" sz="3600">
                <a:solidFill>
                  <a:srgbClr val="000000"/>
                </a:solidFill>
                <a:latin typeface="Arial" panose="020B0604020202020204" pitchFamily="34" charset="0"/>
                <a:cs typeface="Arial" panose="020B0604020202020204" pitchFamily="34" charset="0"/>
              </a:rPr>
              <a:t>phổi</a:t>
            </a:r>
            <a:endParaRPr lang="en-US" sz="36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4217908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4756484-5CC6-471A-8971-326698F38C78}"/>
              </a:ext>
            </a:extLst>
          </p:cNvPr>
          <p:cNvPicPr>
            <a:picLocks noChangeAspect="1"/>
          </p:cNvPicPr>
          <p:nvPr/>
        </p:nvPicPr>
        <p:blipFill rotWithShape="1">
          <a:blip r:embed="rId2">
            <a:extLst>
              <a:ext uri="{28A0092B-C50C-407E-A947-70E740481C1C}">
                <a14:useLocalDpi xmlns:a14="http://schemas.microsoft.com/office/drawing/2010/main" val="0"/>
              </a:ext>
            </a:extLst>
          </a:blip>
          <a:srcRect l="55232" t="3686" r="1977" b="15520"/>
          <a:stretch/>
        </p:blipFill>
        <p:spPr>
          <a:xfrm>
            <a:off x="1424763" y="646238"/>
            <a:ext cx="6230679" cy="4480116"/>
          </a:xfrm>
          <a:prstGeom prst="rect">
            <a:avLst/>
          </a:prstGeom>
        </p:spPr>
      </p:pic>
      <p:sp>
        <p:nvSpPr>
          <p:cNvPr id="9" name="Rounded Rectangle 8">
            <a:extLst>
              <a:ext uri="{FF2B5EF4-FFF2-40B4-BE49-F238E27FC236}">
                <a16:creationId xmlns:a16="http://schemas.microsoft.com/office/drawing/2014/main" id="{7C43D7B9-F047-4874-A72A-C18DFD31B839}"/>
              </a:ext>
            </a:extLst>
          </p:cNvPr>
          <p:cNvSpPr/>
          <p:nvPr/>
        </p:nvSpPr>
        <p:spPr>
          <a:xfrm>
            <a:off x="280513" y="92895"/>
            <a:ext cx="8385022" cy="553343"/>
          </a:xfrm>
          <a:prstGeom prst="roundRect">
            <a:avLst/>
          </a:prstGeom>
          <a:solidFill>
            <a:schemeClr val="accent5">
              <a:lumMod val="20000"/>
              <a:lumOff val="80000"/>
            </a:schemeClr>
          </a:solidFill>
          <a:ln w="28575">
            <a:solidFill>
              <a:schemeClr val="accent1"/>
            </a:solidFill>
          </a:ln>
        </p:spPr>
        <p:txBody>
          <a:bodyPr wrap="square" lIns="68580" tIns="34290" rIns="68580" bIns="34290">
            <a:spAutoFit/>
          </a:bodyPr>
          <a:lstStyle/>
          <a:p>
            <a:pPr marL="342900" indent="-342900">
              <a:buFont typeface="Arial" panose="020B0604020202020204" pitchFamily="34" charset="0"/>
              <a:buChar char="•"/>
            </a:pPr>
            <a:r>
              <a:rPr lang="vi-VN" sz="2800">
                <a:latin typeface="Arial" panose="020B0604020202020204" pitchFamily="34" charset="0"/>
                <a:cs typeface="Arial" panose="020B0604020202020204" pitchFamily="34" charset="0"/>
              </a:rPr>
              <a:t>Chỉ đường đi của không khí khi </a:t>
            </a:r>
            <a:r>
              <a:rPr lang="en-US" sz="2800" smtClean="0">
                <a:latin typeface="Arial" panose="020B0604020202020204" pitchFamily="34" charset="0"/>
                <a:cs typeface="Arial" panose="020B0604020202020204" pitchFamily="34" charset="0"/>
              </a:rPr>
              <a:t>thở ra.</a:t>
            </a:r>
            <a:endParaRPr lang="en-US" sz="2800" dirty="0">
              <a:latin typeface="Arial" panose="020B0604020202020204" pitchFamily="34" charset="0"/>
              <a:cs typeface="Arial" panose="020B0604020202020204" pitchFamily="34" charset="0"/>
            </a:endParaRPr>
          </a:p>
        </p:txBody>
      </p:sp>
      <p:sp>
        <p:nvSpPr>
          <p:cNvPr id="11" name="Rectangle 2">
            <a:extLst>
              <a:ext uri="{FF2B5EF4-FFF2-40B4-BE49-F238E27FC236}">
                <a16:creationId xmlns:a16="http://schemas.microsoft.com/office/drawing/2014/main" id="{115BD782-DD36-4F33-8CA7-11314E56B780}"/>
              </a:ext>
            </a:extLst>
          </p:cNvPr>
          <p:cNvSpPr txBox="1">
            <a:spLocks noChangeArrowheads="1"/>
          </p:cNvSpPr>
          <p:nvPr/>
        </p:nvSpPr>
        <p:spPr bwMode="auto">
          <a:xfrm>
            <a:off x="1868046" y="4251615"/>
            <a:ext cx="1678067" cy="493775"/>
          </a:xfrm>
          <a:prstGeom prst="rect">
            <a:avLst/>
          </a:prstGeom>
          <a:ln w="57150">
            <a:headEnd/>
            <a:tailEnd/>
          </a:ln>
        </p:spPr>
        <p:style>
          <a:lnRef idx="2">
            <a:schemeClr val="accent1"/>
          </a:lnRef>
          <a:fillRef idx="1">
            <a:schemeClr val="lt1"/>
          </a:fillRef>
          <a:effectRef idx="0">
            <a:schemeClr val="accent1"/>
          </a:effectRef>
          <a:fontRef idx="minor">
            <a:schemeClr val="dk1"/>
          </a:fontRef>
        </p:style>
        <p:txBody>
          <a:bodyPr lIns="68580" tIns="34290" rIns="68580" bIns="34290" anchor="ctr"/>
          <a:lstStyle/>
          <a:p>
            <a:pPr lvl="0" algn="ctr"/>
            <a:r>
              <a:rPr lang="vi-VN" sz="2100" b="1">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Thở ra</a:t>
            </a:r>
            <a:endParaRPr lang="en-US" sz="2100" b="1">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1879413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5C545D3-5A5C-4C20-8092-160868C43EDB}"/>
              </a:ext>
            </a:extLst>
          </p:cNvPr>
          <p:cNvSpPr/>
          <p:nvPr/>
        </p:nvSpPr>
        <p:spPr>
          <a:xfrm>
            <a:off x="929843" y="103288"/>
            <a:ext cx="7761514" cy="1293374"/>
          </a:xfrm>
          <a:prstGeom prst="rect">
            <a:avLst/>
          </a:prstGeom>
          <a:solidFill>
            <a:srgbClr val="69D8FF"/>
          </a:solidFill>
          <a:ln/>
        </p:spPr>
        <p:style>
          <a:lnRef idx="1">
            <a:schemeClr val="accent1"/>
          </a:lnRef>
          <a:fillRef idx="2">
            <a:schemeClr val="accent1"/>
          </a:fillRef>
          <a:effectRef idx="1">
            <a:schemeClr val="accent1"/>
          </a:effectRef>
          <a:fontRef idx="minor">
            <a:schemeClr val="dk1"/>
          </a:fontRef>
        </p:style>
        <p:txBody>
          <a:bodyPr lIns="68580" tIns="34290" rIns="68580" bIns="34290" rtlCol="0" anchor="ctr"/>
          <a:lstStyle/>
          <a:p>
            <a:r>
              <a:rPr lang="vi-VN" sz="3600">
                <a:solidFill>
                  <a:srgbClr val="000000"/>
                </a:solidFill>
                <a:latin typeface="Arial" panose="020B0604020202020204" pitchFamily="34" charset="0"/>
                <a:cs typeface="Arial" panose="020B0604020202020204" pitchFamily="34" charset="0"/>
              </a:rPr>
              <a:t>Đường đi của không khí khi thở ra</a:t>
            </a:r>
            <a:r>
              <a:rPr lang="vi-VN" sz="3600" smtClean="0">
                <a:solidFill>
                  <a:srgbClr val="000000"/>
                </a:solidFill>
                <a:latin typeface="Arial" panose="020B0604020202020204" pitchFamily="34" charset="0"/>
                <a:cs typeface="Arial" panose="020B0604020202020204" pitchFamily="34" charset="0"/>
              </a:rPr>
              <a:t>:</a:t>
            </a:r>
            <a:endParaRPr lang="en-US" sz="3600" smtClean="0">
              <a:solidFill>
                <a:srgbClr val="000000"/>
              </a:solidFill>
              <a:latin typeface="Arial" panose="020B0604020202020204" pitchFamily="34" charset="0"/>
              <a:cs typeface="Arial" panose="020B0604020202020204" pitchFamily="34" charset="0"/>
            </a:endParaRPr>
          </a:p>
          <a:p>
            <a:pPr algn="ctr"/>
            <a:r>
              <a:rPr lang="vi-VN" sz="3600" smtClean="0">
                <a:solidFill>
                  <a:srgbClr val="000000"/>
                </a:solidFill>
                <a:latin typeface="Arial" panose="020B0604020202020204" pitchFamily="34" charset="0"/>
                <a:cs typeface="Arial" panose="020B0604020202020204" pitchFamily="34" charset="0"/>
              </a:rPr>
              <a:t>phổi </a:t>
            </a:r>
            <a:r>
              <a:rPr lang="en-US" sz="3600">
                <a:solidFill>
                  <a:srgbClr val="000000"/>
                </a:solidFill>
                <a:latin typeface="Arial" panose="020B0604020202020204" pitchFamily="34" charset="0"/>
                <a:cs typeface="Arial" panose="020B0604020202020204" pitchFamily="34" charset="0"/>
              </a:rPr>
              <a:t>=</a:t>
            </a:r>
            <a:r>
              <a:rPr lang="vi-VN" sz="3600" smtClean="0">
                <a:solidFill>
                  <a:srgbClr val="000000"/>
                </a:solidFill>
                <a:latin typeface="Arial" panose="020B0604020202020204" pitchFamily="34" charset="0"/>
                <a:cs typeface="Arial" panose="020B0604020202020204" pitchFamily="34" charset="0"/>
              </a:rPr>
              <a:t>&gt; </a:t>
            </a:r>
            <a:r>
              <a:rPr lang="vi-VN" sz="3600">
                <a:solidFill>
                  <a:srgbClr val="000000"/>
                </a:solidFill>
                <a:latin typeface="Arial" panose="020B0604020202020204" pitchFamily="34" charset="0"/>
                <a:cs typeface="Arial" panose="020B0604020202020204" pitchFamily="34" charset="0"/>
              </a:rPr>
              <a:t>phế quản </a:t>
            </a:r>
            <a:r>
              <a:rPr lang="en-US" sz="3600" smtClean="0">
                <a:solidFill>
                  <a:srgbClr val="000000"/>
                </a:solidFill>
                <a:latin typeface="Arial" panose="020B0604020202020204" pitchFamily="34" charset="0"/>
                <a:cs typeface="Arial" panose="020B0604020202020204" pitchFamily="34" charset="0"/>
              </a:rPr>
              <a:t>=</a:t>
            </a:r>
            <a:r>
              <a:rPr lang="vi-VN" sz="3600" smtClean="0">
                <a:solidFill>
                  <a:srgbClr val="000000"/>
                </a:solidFill>
                <a:latin typeface="Arial" panose="020B0604020202020204" pitchFamily="34" charset="0"/>
                <a:cs typeface="Arial" panose="020B0604020202020204" pitchFamily="34" charset="0"/>
              </a:rPr>
              <a:t>&gt; </a:t>
            </a:r>
            <a:r>
              <a:rPr lang="vi-VN" sz="3600">
                <a:solidFill>
                  <a:srgbClr val="000000"/>
                </a:solidFill>
                <a:latin typeface="Arial" panose="020B0604020202020204" pitchFamily="34" charset="0"/>
                <a:cs typeface="Arial" panose="020B0604020202020204" pitchFamily="34" charset="0"/>
              </a:rPr>
              <a:t>khí quản </a:t>
            </a:r>
            <a:r>
              <a:rPr lang="en-US" sz="3600" smtClean="0">
                <a:solidFill>
                  <a:srgbClr val="000000"/>
                </a:solidFill>
                <a:latin typeface="Arial" panose="020B0604020202020204" pitchFamily="34" charset="0"/>
                <a:cs typeface="Arial" panose="020B0604020202020204" pitchFamily="34" charset="0"/>
              </a:rPr>
              <a:t>=</a:t>
            </a:r>
            <a:r>
              <a:rPr lang="vi-VN" sz="3600" smtClean="0">
                <a:solidFill>
                  <a:srgbClr val="000000"/>
                </a:solidFill>
                <a:latin typeface="Arial" panose="020B0604020202020204" pitchFamily="34" charset="0"/>
                <a:cs typeface="Arial" panose="020B0604020202020204" pitchFamily="34" charset="0"/>
              </a:rPr>
              <a:t>&gt; </a:t>
            </a:r>
            <a:r>
              <a:rPr lang="vi-VN" sz="3600">
                <a:solidFill>
                  <a:srgbClr val="000000"/>
                </a:solidFill>
                <a:latin typeface="Arial" panose="020B0604020202020204" pitchFamily="34" charset="0"/>
                <a:cs typeface="Arial" panose="020B0604020202020204" pitchFamily="34" charset="0"/>
              </a:rPr>
              <a:t>mũi</a:t>
            </a:r>
            <a:endParaRPr lang="en-US" sz="3600">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94756484-5CC6-471A-8971-326698F38C78}"/>
              </a:ext>
            </a:extLst>
          </p:cNvPr>
          <p:cNvPicPr>
            <a:picLocks noChangeAspect="1"/>
          </p:cNvPicPr>
          <p:nvPr/>
        </p:nvPicPr>
        <p:blipFill rotWithShape="1">
          <a:blip r:embed="rId2">
            <a:extLst>
              <a:ext uri="{28A0092B-C50C-407E-A947-70E740481C1C}">
                <a14:useLocalDpi xmlns:a14="http://schemas.microsoft.com/office/drawing/2010/main" val="0"/>
              </a:ext>
            </a:extLst>
          </a:blip>
          <a:srcRect l="54623" t="3934" r="4063" b="14160"/>
          <a:stretch/>
        </p:blipFill>
        <p:spPr>
          <a:xfrm>
            <a:off x="1892595" y="1396662"/>
            <a:ext cx="5475768" cy="3711433"/>
          </a:xfrm>
          <a:prstGeom prst="rect">
            <a:avLst/>
          </a:prstGeom>
        </p:spPr>
      </p:pic>
      <p:pic>
        <p:nvPicPr>
          <p:cNvPr id="14" name="Picture 13">
            <a:extLst>
              <a:ext uri="{FF2B5EF4-FFF2-40B4-BE49-F238E27FC236}">
                <a16:creationId xmlns:a16="http://schemas.microsoft.com/office/drawing/2014/main" id="{9AD187A5-3AD7-4BF7-83A3-FAC4A37F29FE}"/>
              </a:ext>
            </a:extLst>
          </p:cNvPr>
          <p:cNvPicPr>
            <a:picLocks noChangeAspect="1"/>
          </p:cNvPicPr>
          <p:nvPr/>
        </p:nvPicPr>
        <p:blipFill>
          <a:blip r:embed="rId3"/>
          <a:stretch>
            <a:fillRect/>
          </a:stretch>
        </p:blipFill>
        <p:spPr>
          <a:xfrm>
            <a:off x="127596" y="542883"/>
            <a:ext cx="527589" cy="596321"/>
          </a:xfrm>
          <a:prstGeom prst="rect">
            <a:avLst/>
          </a:prstGeom>
        </p:spPr>
      </p:pic>
      <p:sp>
        <p:nvSpPr>
          <p:cNvPr id="15" name="Rectangle 2">
            <a:extLst>
              <a:ext uri="{FF2B5EF4-FFF2-40B4-BE49-F238E27FC236}">
                <a16:creationId xmlns:a16="http://schemas.microsoft.com/office/drawing/2014/main" id="{115BD782-DD36-4F33-8CA7-11314E56B780}"/>
              </a:ext>
            </a:extLst>
          </p:cNvPr>
          <p:cNvSpPr txBox="1">
            <a:spLocks noChangeArrowheads="1"/>
          </p:cNvSpPr>
          <p:nvPr/>
        </p:nvSpPr>
        <p:spPr bwMode="auto">
          <a:xfrm>
            <a:off x="2744185" y="4333775"/>
            <a:ext cx="1678067" cy="493775"/>
          </a:xfrm>
          <a:prstGeom prst="rect">
            <a:avLst/>
          </a:prstGeom>
          <a:ln w="57150">
            <a:headEnd/>
            <a:tailEnd/>
          </a:ln>
        </p:spPr>
        <p:style>
          <a:lnRef idx="2">
            <a:schemeClr val="accent1"/>
          </a:lnRef>
          <a:fillRef idx="1">
            <a:schemeClr val="lt1"/>
          </a:fillRef>
          <a:effectRef idx="0">
            <a:schemeClr val="accent1"/>
          </a:effectRef>
          <a:fontRef idx="minor">
            <a:schemeClr val="dk1"/>
          </a:fontRef>
        </p:style>
        <p:txBody>
          <a:bodyPr lIns="68580" tIns="34290" rIns="68580" bIns="34290" anchor="ctr"/>
          <a:lstStyle/>
          <a:p>
            <a:pPr lvl="0" algn="ctr"/>
            <a:r>
              <a:rPr lang="vi-VN" sz="2100" b="1">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Thở ra</a:t>
            </a:r>
            <a:endParaRPr lang="en-US" sz="2100" b="1">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4865198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3000" r="-2000" b="-3000"/>
          </a:stretch>
        </a:blipFill>
        <a:effectLst/>
      </p:bgPr>
    </p:bg>
    <p:spTree>
      <p:nvGrpSpPr>
        <p:cNvPr id="1" name=""/>
        <p:cNvGrpSpPr/>
        <p:nvPr/>
      </p:nvGrpSpPr>
      <p:grpSpPr>
        <a:xfrm>
          <a:off x="0" y="0"/>
          <a:ext cx="0" cy="0"/>
          <a:chOff x="0" y="0"/>
          <a:chExt cx="0" cy="0"/>
        </a:xfrm>
      </p:grpSpPr>
      <p:sp>
        <p:nvSpPr>
          <p:cNvPr id="3" name="Content Placeholder 2"/>
          <p:cNvSpPr txBox="1">
            <a:spLocks/>
          </p:cNvSpPr>
          <p:nvPr/>
        </p:nvSpPr>
        <p:spPr>
          <a:xfrm>
            <a:off x="0" y="2699654"/>
            <a:ext cx="9144000" cy="1702177"/>
          </a:xfrm>
          <a:prstGeom prst="rect">
            <a:avLst/>
          </a:prstGeom>
        </p:spPr>
        <p:txBody>
          <a:bodyPr anchor="b">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4400" b="1" smtClean="0">
                <a:solidFill>
                  <a:schemeClr val="bg1"/>
                </a:solidFill>
                <a:latin typeface="HP001 4 hàng" pitchFamily="34" charset="-93"/>
              </a:rPr>
              <a:t>Bài 23: Tìm hiểu cơ quan hô hấp</a:t>
            </a:r>
          </a:p>
          <a:p>
            <a:pPr marL="0" indent="0" algn="ctr">
              <a:buFont typeface="Arial" panose="020B0604020202020204" pitchFamily="34" charset="0"/>
              <a:buNone/>
            </a:pPr>
            <a:r>
              <a:rPr lang="en-US" sz="4400" b="1" smtClean="0">
                <a:solidFill>
                  <a:schemeClr val="bg1"/>
                </a:solidFill>
                <a:latin typeface="HP001 4 hàng" pitchFamily="34" charset="-93"/>
              </a:rPr>
              <a:t>(Tiết 1) </a:t>
            </a:r>
            <a:endParaRPr lang="en-US" sz="4400" b="1">
              <a:solidFill>
                <a:schemeClr val="bg1"/>
              </a:solidFill>
              <a:latin typeface="HP001 4 hàng" pitchFamily="34" charset="-93"/>
            </a:endParaRPr>
          </a:p>
        </p:txBody>
      </p:sp>
      <p:sp>
        <p:nvSpPr>
          <p:cNvPr id="4" name="Content Placeholder 2"/>
          <p:cNvSpPr txBox="1">
            <a:spLocks/>
          </p:cNvSpPr>
          <p:nvPr/>
        </p:nvSpPr>
        <p:spPr>
          <a:xfrm>
            <a:off x="1839685" y="1850902"/>
            <a:ext cx="5181599" cy="974122"/>
          </a:xfrm>
          <a:prstGeom prst="rect">
            <a:avLst/>
          </a:prstGeom>
        </p:spPr>
        <p:txBody>
          <a:bodyPr anchor="b">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4400" b="1" smtClean="0">
                <a:solidFill>
                  <a:schemeClr val="bg1"/>
                </a:solidFill>
                <a:latin typeface="HP001 4 hàng" pitchFamily="34" charset="-93"/>
              </a:rPr>
              <a:t>Tự nhiên và xã hội</a:t>
            </a:r>
            <a:endParaRPr lang="en-US" sz="4400" b="1">
              <a:solidFill>
                <a:schemeClr val="bg1"/>
              </a:solidFill>
              <a:latin typeface="HP001 4 hàng" pitchFamily="34" charset="-93"/>
            </a:endParaRPr>
          </a:p>
        </p:txBody>
      </p:sp>
    </p:spTree>
    <p:extLst>
      <p:ext uri="{BB962C8B-B14F-4D97-AF65-F5344CB8AC3E}">
        <p14:creationId xmlns:p14="http://schemas.microsoft.com/office/powerpoint/2010/main" val="2522042749"/>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AD187A5-3AD7-4BF7-83A3-FAC4A37F29FE}"/>
              </a:ext>
            </a:extLst>
          </p:cNvPr>
          <p:cNvPicPr>
            <a:picLocks noChangeAspect="1"/>
          </p:cNvPicPr>
          <p:nvPr/>
        </p:nvPicPr>
        <p:blipFill>
          <a:blip r:embed="rId2"/>
          <a:stretch>
            <a:fillRect/>
          </a:stretch>
        </p:blipFill>
        <p:spPr>
          <a:xfrm>
            <a:off x="78493" y="147204"/>
            <a:ext cx="527589" cy="596321"/>
          </a:xfrm>
          <a:prstGeom prst="rect">
            <a:avLst/>
          </a:prstGeom>
        </p:spPr>
      </p:pic>
      <p:sp>
        <p:nvSpPr>
          <p:cNvPr id="9" name="Explosion 1 8">
            <a:extLst>
              <a:ext uri="{FF2B5EF4-FFF2-40B4-BE49-F238E27FC236}">
                <a16:creationId xmlns:a16="http://schemas.microsoft.com/office/drawing/2014/main" id="{7C43D7B9-F047-4874-A72A-C18DFD31B839}"/>
              </a:ext>
            </a:extLst>
          </p:cNvPr>
          <p:cNvSpPr/>
          <p:nvPr/>
        </p:nvSpPr>
        <p:spPr>
          <a:xfrm>
            <a:off x="999460" y="138356"/>
            <a:ext cx="7400261" cy="2960549"/>
          </a:xfrm>
          <a:prstGeom prst="irregularSeal1">
            <a:avLst/>
          </a:prstGeom>
          <a:solidFill>
            <a:schemeClr val="accent5">
              <a:lumMod val="20000"/>
              <a:lumOff val="80000"/>
            </a:schemeClr>
          </a:solidFill>
          <a:ln w="28575">
            <a:solidFill>
              <a:schemeClr val="accent1"/>
            </a:solidFill>
          </a:ln>
        </p:spPr>
        <p:txBody>
          <a:bodyPr wrap="square" lIns="68580" tIns="34290" rIns="68580" bIns="34290">
            <a:spAutoFit/>
          </a:bodyPr>
          <a:lstStyle/>
          <a:p>
            <a:pPr algn="ctr"/>
            <a:r>
              <a:rPr lang="vi-VN" sz="3200" b="1">
                <a:latin typeface="Arial" panose="020B0604020202020204" pitchFamily="34" charset="0"/>
                <a:cs typeface="Arial" panose="020B0604020202020204" pitchFamily="34" charset="0"/>
              </a:rPr>
              <a:t>Cơ quan hô hấp có chức năng gì?</a:t>
            </a:r>
            <a:endParaRPr lang="en-US" sz="3200" b="1" dirty="0">
              <a:latin typeface="Arial" panose="020B0604020202020204" pitchFamily="34" charset="0"/>
              <a:cs typeface="Arial" panose="020B0604020202020204" pitchFamily="34" charset="0"/>
            </a:endParaRPr>
          </a:p>
        </p:txBody>
      </p:sp>
      <p:sp>
        <p:nvSpPr>
          <p:cNvPr id="13" name="Rounded Rectangle 12">
            <a:extLst>
              <a:ext uri="{FF2B5EF4-FFF2-40B4-BE49-F238E27FC236}">
                <a16:creationId xmlns:a16="http://schemas.microsoft.com/office/drawing/2014/main" id="{7C43D7B9-F047-4874-A72A-C18DFD31B839}"/>
              </a:ext>
            </a:extLst>
          </p:cNvPr>
          <p:cNvSpPr/>
          <p:nvPr/>
        </p:nvSpPr>
        <p:spPr>
          <a:xfrm>
            <a:off x="163553" y="3229412"/>
            <a:ext cx="8874122" cy="1711107"/>
          </a:xfrm>
          <a:prstGeom prst="roundRect">
            <a:avLst/>
          </a:prstGeom>
          <a:solidFill>
            <a:schemeClr val="accent2">
              <a:lumMod val="20000"/>
              <a:lumOff val="80000"/>
            </a:schemeClr>
          </a:solidFill>
          <a:ln w="28575">
            <a:solidFill>
              <a:schemeClr val="accent2">
                <a:lumMod val="75000"/>
              </a:schemeClr>
            </a:solidFill>
          </a:ln>
        </p:spPr>
        <p:txBody>
          <a:bodyPr wrap="square" lIns="68580" tIns="34290" rIns="68580" bIns="34290">
            <a:spAutoFit/>
          </a:bodyPr>
          <a:lstStyle/>
          <a:p>
            <a:pPr algn="just"/>
            <a:r>
              <a:rPr lang="vi-VN" sz="3200" b="1">
                <a:solidFill>
                  <a:srgbClr val="000000"/>
                </a:solidFill>
                <a:latin typeface="Arial" panose="020B0604020202020204" pitchFamily="34" charset="0"/>
                <a:cs typeface="Arial" panose="020B0604020202020204" pitchFamily="34" charset="0"/>
              </a:rPr>
              <a:t>Cơ quan hô hấp có chức năng giúp chúng ta luôn có đủ lượng không khí cung cấp cho các bộ phận để sống.</a:t>
            </a:r>
            <a:endParaRPr lang="en-US" sz="3200" b="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4188686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3489972" y="159489"/>
            <a:ext cx="2751340" cy="946298"/>
          </a:xfrm>
          <a:prstGeom prst="roundRect">
            <a:avLst/>
          </a:prstGeom>
          <a:solidFill>
            <a:schemeClr val="accent5">
              <a:lumMod val="20000"/>
              <a:lumOff val="80000"/>
            </a:schemeClr>
          </a:solidFill>
          <a:ln w="28575">
            <a:solidFill>
              <a:schemeClr val="accent1"/>
            </a:solidFill>
            <a:headEnd/>
            <a:tailEnd/>
          </a:ln>
        </p:spPr>
        <p:style>
          <a:lnRef idx="1">
            <a:schemeClr val="accent1"/>
          </a:lnRef>
          <a:fillRef idx="2">
            <a:schemeClr val="accent1"/>
          </a:fillRef>
          <a:effectRef idx="1">
            <a:schemeClr val="accent1"/>
          </a:effectRef>
          <a:fontRef idx="minor">
            <a:schemeClr val="dk1"/>
          </a:fontRef>
        </p:style>
        <p:txBody>
          <a:bodyPr lIns="68580" tIns="72000" rIns="68580" bIns="0" anchor="b"/>
          <a:lstStyle/>
          <a:p>
            <a:pPr lvl="0" algn="ctr"/>
            <a:r>
              <a:rPr lang="en-US" sz="4000" b="1">
                <a:solidFill>
                  <a:schemeClr val="tx1"/>
                </a:solidFill>
                <a:latin typeface="HP001 4 hàng" pitchFamily="34" charset="-93"/>
                <a:cs typeface="Arial" panose="020B0604020202020204" pitchFamily="34" charset="0"/>
              </a:rPr>
              <a:t>Kết luận</a:t>
            </a:r>
          </a:p>
        </p:txBody>
      </p:sp>
      <p:pic>
        <p:nvPicPr>
          <p:cNvPr id="3" name="Picture 2">
            <a:extLst>
              <a:ext uri="{FF2B5EF4-FFF2-40B4-BE49-F238E27FC236}">
                <a16:creationId xmlns:a16="http://schemas.microsoft.com/office/drawing/2014/main" id="{1ACDE0B6-EC5C-4C1E-9F58-CA53247127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284" y="1392865"/>
            <a:ext cx="8750595" cy="3572327"/>
          </a:xfrm>
          <a:prstGeom prst="rect">
            <a:avLst/>
          </a:prstGeom>
        </p:spPr>
      </p:pic>
    </p:spTree>
    <p:extLst>
      <p:ext uri="{BB962C8B-B14F-4D97-AF65-F5344CB8AC3E}">
        <p14:creationId xmlns:p14="http://schemas.microsoft.com/office/powerpoint/2010/main" val="338151962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946298" y="1575551"/>
            <a:ext cx="7495953" cy="2308324"/>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7200" b="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Trò chơi</a:t>
            </a:r>
          </a:p>
          <a:p>
            <a:pPr algn="ctr"/>
            <a:r>
              <a:rPr lang="en-US" sz="7200" b="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Thổi bong bóng”</a:t>
            </a:r>
            <a:endParaRPr lang="en-US" sz="7200"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37440266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Hình nền Bóng bay sinh nhật - Top Những Hình Ảnh Đẹ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txBox="1">
            <a:spLocks noChangeArrowheads="1"/>
          </p:cNvSpPr>
          <p:nvPr/>
        </p:nvSpPr>
        <p:spPr bwMode="auto">
          <a:xfrm>
            <a:off x="2718651" y="159489"/>
            <a:ext cx="3721396" cy="1116418"/>
          </a:xfrm>
          <a:prstGeom prst="roundRect">
            <a:avLst/>
          </a:prstGeom>
          <a:solidFill>
            <a:schemeClr val="accent5">
              <a:lumMod val="20000"/>
              <a:lumOff val="80000"/>
            </a:schemeClr>
          </a:solidFill>
          <a:ln w="28575">
            <a:solidFill>
              <a:schemeClr val="accent1"/>
            </a:solidFill>
            <a:headEnd/>
            <a:tailEnd/>
          </a:ln>
        </p:spPr>
        <p:style>
          <a:lnRef idx="1">
            <a:schemeClr val="accent1"/>
          </a:lnRef>
          <a:fillRef idx="2">
            <a:schemeClr val="accent1"/>
          </a:fillRef>
          <a:effectRef idx="1">
            <a:schemeClr val="accent1"/>
          </a:effectRef>
          <a:fontRef idx="minor">
            <a:schemeClr val="dk1"/>
          </a:fontRef>
        </p:style>
        <p:txBody>
          <a:bodyPr lIns="68580" tIns="72000" rIns="68580" bIns="0" anchor="b"/>
          <a:lstStyle/>
          <a:p>
            <a:pPr lvl="0" algn="ctr"/>
            <a:r>
              <a:rPr lang="en-US" sz="4800" b="1" smtClean="0">
                <a:solidFill>
                  <a:schemeClr val="tx1"/>
                </a:solidFill>
                <a:latin typeface="HP001 4 hàng" pitchFamily="34" charset="-93"/>
                <a:cs typeface="Arial" panose="020B0604020202020204" pitchFamily="34" charset="0"/>
              </a:rPr>
              <a:t>Luật chơi</a:t>
            </a:r>
            <a:endParaRPr lang="en-US" sz="4800" b="1">
              <a:solidFill>
                <a:schemeClr val="tx1"/>
              </a:solidFill>
              <a:latin typeface="HP001 4 hàng" pitchFamily="34" charset="-93"/>
              <a:cs typeface="Arial" panose="020B0604020202020204" pitchFamily="34" charset="0"/>
            </a:endParaRPr>
          </a:p>
        </p:txBody>
      </p:sp>
      <p:sp>
        <p:nvSpPr>
          <p:cNvPr id="4" name="Rounded Rectangle 3">
            <a:extLst>
              <a:ext uri="{FF2B5EF4-FFF2-40B4-BE49-F238E27FC236}">
                <a16:creationId xmlns:a16="http://schemas.microsoft.com/office/drawing/2014/main" id="{7C43D7B9-F047-4874-A72A-C18DFD31B839}"/>
              </a:ext>
            </a:extLst>
          </p:cNvPr>
          <p:cNvSpPr/>
          <p:nvPr/>
        </p:nvSpPr>
        <p:spPr>
          <a:xfrm>
            <a:off x="1304521" y="1730861"/>
            <a:ext cx="6549656" cy="2528352"/>
          </a:xfrm>
          <a:prstGeom prst="roundRect">
            <a:avLst/>
          </a:prstGeom>
          <a:solidFill>
            <a:schemeClr val="accent2">
              <a:lumMod val="20000"/>
              <a:lumOff val="80000"/>
            </a:schemeClr>
          </a:solidFill>
          <a:ln w="28575">
            <a:solidFill>
              <a:schemeClr val="accent2">
                <a:lumMod val="75000"/>
              </a:schemeClr>
            </a:solidFill>
          </a:ln>
        </p:spPr>
        <p:txBody>
          <a:bodyPr wrap="square" lIns="68580" tIns="34290" rIns="68580" bIns="34290">
            <a:spAutoFit/>
          </a:bodyPr>
          <a:lstStyle/>
          <a:p>
            <a:pPr algn="ctr"/>
            <a:r>
              <a:rPr lang="en-US" sz="3600" b="1" smtClean="0">
                <a:solidFill>
                  <a:srgbClr val="000000"/>
                </a:solidFill>
                <a:latin typeface="HP001 4 hàng" pitchFamily="34" charset="-93"/>
                <a:cs typeface="Arial" panose="020B0604020202020204" pitchFamily="34" charset="0"/>
              </a:rPr>
              <a:t>Mỗi tổ sẽ cùng thổi bong bóng. Trong vòng 1 phút, tổ nào thổi được nhiều bong bóng nhất sẽ là tổ chiến thắng.</a:t>
            </a:r>
            <a:endParaRPr lang="en-US" sz="3600" b="1">
              <a:latin typeface="HP001 4 hàng" pitchFamily="34" charset="-93"/>
              <a:cs typeface="Arial" panose="020B0604020202020204" pitchFamily="34" charset="0"/>
            </a:endParaRPr>
          </a:p>
        </p:txBody>
      </p:sp>
    </p:spTree>
    <p:extLst>
      <p:ext uri="{BB962C8B-B14F-4D97-AF65-F5344CB8AC3E}">
        <p14:creationId xmlns:p14="http://schemas.microsoft.com/office/powerpoint/2010/main" val="245880161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anim calcmode="lin" valueType="num">
                                      <p:cBhvr>
                                        <p:cTn id="11" dur="1000" fill="hold"/>
                                        <p:tgtEl>
                                          <p:spTgt spid="4"/>
                                        </p:tgtEl>
                                        <p:attrNameLst>
                                          <p:attrName>ppt_x</p:attrName>
                                        </p:attrNameLst>
                                      </p:cBhvr>
                                      <p:tavLst>
                                        <p:tav tm="0">
                                          <p:val>
                                            <p:strVal val="#ppt_x"/>
                                          </p:val>
                                        </p:tav>
                                        <p:tav tm="100000">
                                          <p:val>
                                            <p:strVal val="#ppt_x"/>
                                          </p:val>
                                        </p:tav>
                                      </p:tavLst>
                                    </p:anim>
                                    <p:anim calcmode="lin" valueType="num">
                                      <p:cBhvr>
                                        <p:cTn id="1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ĐÊM NGƯƠC 1 PHUT - BONG SÔ.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9144000" cy="5143501"/>
          </a:xfrm>
          <a:prstGeom prst="rect">
            <a:avLst/>
          </a:prstGeom>
        </p:spPr>
      </p:pic>
    </p:spTree>
    <p:extLst>
      <p:ext uri="{BB962C8B-B14F-4D97-AF65-F5344CB8AC3E}">
        <p14:creationId xmlns:p14="http://schemas.microsoft.com/office/powerpoint/2010/main" val="217641567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mediacall" presetSubtype="0" fill="hold" nodeType="withEffect">
                                  <p:stCondLst>
                                    <p:cond delay="0"/>
                                  </p:stCondLst>
                                  <p:childTnLst>
                                    <p:cmd type="call" cmd="togglePause">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ular Callout 5"/>
          <p:cNvSpPr/>
          <p:nvPr/>
        </p:nvSpPr>
        <p:spPr>
          <a:xfrm>
            <a:off x="2491565" y="212651"/>
            <a:ext cx="6280295" cy="4019107"/>
          </a:xfrm>
          <a:prstGeom prst="wedgeRoundRectCallout">
            <a:avLst>
              <a:gd name="adj1" fmla="val -63194"/>
              <a:gd name="adj2" fmla="val -917"/>
              <a:gd name="adj3" fmla="val 16667"/>
            </a:avLst>
          </a:prstGeom>
          <a:solidFill>
            <a:schemeClr val="accent1">
              <a:lumMod val="40000"/>
              <a:lumOff val="60000"/>
            </a:schemeClr>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smtClean="0">
                <a:solidFill>
                  <a:schemeClr val="tx1"/>
                </a:solidFill>
              </a:rPr>
              <a:t>- Để </a:t>
            </a:r>
            <a:r>
              <a:rPr lang="en-US" sz="2800">
                <a:solidFill>
                  <a:schemeClr val="tx1"/>
                </a:solidFill>
              </a:rPr>
              <a:t>thổi bóng bay chúng ta phải thực hiện hoạt động hít thở, chúng ta phải hít vào thật sâu và thở ra đều đặn. </a:t>
            </a:r>
            <a:endParaRPr lang="en-US" sz="2800" smtClean="0">
              <a:solidFill>
                <a:schemeClr val="tx1"/>
              </a:solidFill>
            </a:endParaRPr>
          </a:p>
          <a:p>
            <a:pPr algn="just"/>
            <a:r>
              <a:rPr lang="en-US" sz="2800" smtClean="0">
                <a:solidFill>
                  <a:schemeClr val="tx1"/>
                </a:solidFill>
              </a:rPr>
              <a:t>- Thổi </a:t>
            </a:r>
            <a:r>
              <a:rPr lang="en-US" sz="2800">
                <a:solidFill>
                  <a:schemeClr val="tx1"/>
                </a:solidFill>
              </a:rPr>
              <a:t>bong bóng là bài tập thở rất tốt cho phổi, chúng ta có thể thực hiện phương pháp này thường xuyên để cải thiện chức năng của phổi và tăng lượng oxy hít </a:t>
            </a:r>
            <a:r>
              <a:rPr lang="en-US" sz="2800" smtClean="0">
                <a:solidFill>
                  <a:schemeClr val="tx1"/>
                </a:solidFill>
              </a:rPr>
              <a:t>vào</a:t>
            </a:r>
            <a:endParaRPr lang="en-US" sz="2800">
              <a:solidFill>
                <a:schemeClr val="tx1"/>
              </a:solidFill>
              <a:latin typeface="Times New Roman" pitchFamily="18" charset="0"/>
              <a:cs typeface="Times New Roman" pitchFamily="18" charset="0"/>
            </a:endParaRPr>
          </a:p>
        </p:txBody>
      </p:sp>
      <p:sp>
        <p:nvSpPr>
          <p:cNvPr id="9" name="Rectangle 8"/>
          <p:cNvSpPr/>
          <p:nvPr/>
        </p:nvSpPr>
        <p:spPr>
          <a:xfrm>
            <a:off x="2286000" y="1986975"/>
            <a:ext cx="4572000" cy="307777"/>
          </a:xfrm>
          <a:prstGeom prst="rect">
            <a:avLst/>
          </a:prstGeom>
        </p:spPr>
        <p:txBody>
          <a:bodyPr>
            <a:spAutoFit/>
          </a:bodyPr>
          <a:lstStyle/>
          <a:p>
            <a:r>
              <a:rPr lang="en-US" smtClean="0"/>
              <a:t>.</a:t>
            </a:r>
            <a:endParaRPr lang="en-US"/>
          </a:p>
        </p:txBody>
      </p:sp>
      <p:pic>
        <p:nvPicPr>
          <p:cNvPr id="11" name="Picture 10"/>
          <p:cNvPicPr>
            <a:picLocks noChangeAspect="1"/>
          </p:cNvPicPr>
          <p:nvPr/>
        </p:nvPicPr>
        <p:blipFill rotWithShape="1">
          <a:blip r:embed="rId2">
            <a:extLst>
              <a:ext uri="{28A0092B-C50C-407E-A947-70E740481C1C}">
                <a14:useLocalDpi xmlns:a14="http://schemas.microsoft.com/office/drawing/2010/main" val="0"/>
              </a:ext>
            </a:extLst>
          </a:blip>
          <a:srcRect l="25923" t="5581" b="51788"/>
          <a:stretch/>
        </p:blipFill>
        <p:spPr>
          <a:xfrm>
            <a:off x="650123" y="2479782"/>
            <a:ext cx="1566966" cy="2604001"/>
          </a:xfrm>
          <a:prstGeom prst="rect">
            <a:avLst/>
          </a:prstGeom>
        </p:spPr>
      </p:pic>
    </p:spTree>
    <p:extLst>
      <p:ext uri="{BB962C8B-B14F-4D97-AF65-F5344CB8AC3E}">
        <p14:creationId xmlns:p14="http://schemas.microsoft.com/office/powerpoint/2010/main" val="1661526842"/>
      </p:ext>
    </p:extLst>
  </p:cSld>
  <p:clrMapOvr>
    <a:masterClrMapping/>
  </p:clrMapOvr>
  <p:transition spd="slow">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329069" y="786892"/>
            <a:ext cx="6549655" cy="3416320"/>
          </a:xfrm>
          <a:prstGeom prst="rect">
            <a:avLst/>
          </a:prstGeom>
        </p:spPr>
        <p:txBody>
          <a:bodyPr wrap="square">
            <a:spAutoFit/>
          </a:bodyPr>
          <a:lstStyle/>
          <a:p>
            <a:pPr algn="ctr"/>
            <a:r>
              <a:rPr lang="en-US" sz="5400" b="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cs typeface="Times New Roman" panose="02020603050405020304" pitchFamily="18" charset="0"/>
              </a:rPr>
              <a:t>BÀI HỌC ĐẾN ĐÂY </a:t>
            </a:r>
          </a:p>
          <a:p>
            <a:pPr algn="ctr"/>
            <a:r>
              <a:rPr lang="en-US" sz="5400" b="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cs typeface="Times New Roman" panose="02020603050405020304" pitchFamily="18" charset="0"/>
              </a:rPr>
              <a:t>LÀ KẾT THÚC</a:t>
            </a:r>
            <a:br>
              <a:rPr lang="en-US" sz="5400" b="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cs typeface="Times New Roman" panose="02020603050405020304" pitchFamily="18" charset="0"/>
              </a:rPr>
            </a:br>
            <a:r>
              <a:rPr lang="en-US" sz="5400" b="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cs typeface="Times New Roman" panose="02020603050405020304" pitchFamily="18" charset="0"/>
              </a:rPr>
              <a:t>CẢM ƠN CẢ LỚP </a:t>
            </a:r>
          </a:p>
          <a:p>
            <a:pPr algn="ctr"/>
            <a:r>
              <a:rPr lang="en-US" sz="5400" b="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cs typeface="Times New Roman" panose="02020603050405020304" pitchFamily="18" charset="0"/>
              </a:rPr>
              <a:t>ĐÃ THAM DỰ</a:t>
            </a:r>
          </a:p>
        </p:txBody>
      </p:sp>
    </p:spTree>
    <p:extLst>
      <p:ext uri="{BB962C8B-B14F-4D97-AF65-F5344CB8AC3E}">
        <p14:creationId xmlns:p14="http://schemas.microsoft.com/office/powerpoint/2010/main" val="1912007830"/>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AD187A5-3AD7-4BF7-83A3-FAC4A37F29FE}"/>
              </a:ext>
            </a:extLst>
          </p:cNvPr>
          <p:cNvPicPr>
            <a:picLocks noChangeAspect="1"/>
          </p:cNvPicPr>
          <p:nvPr/>
        </p:nvPicPr>
        <p:blipFill>
          <a:blip r:embed="rId2"/>
          <a:stretch>
            <a:fillRect/>
          </a:stretch>
        </p:blipFill>
        <p:spPr>
          <a:xfrm>
            <a:off x="78493" y="147204"/>
            <a:ext cx="527589" cy="596321"/>
          </a:xfrm>
          <a:prstGeom prst="rect">
            <a:avLst/>
          </a:prstGeom>
        </p:spPr>
      </p:pic>
      <p:sp>
        <p:nvSpPr>
          <p:cNvPr id="7" name="Rectangle 6">
            <a:extLst>
              <a:ext uri="{FF2B5EF4-FFF2-40B4-BE49-F238E27FC236}">
                <a16:creationId xmlns:a16="http://schemas.microsoft.com/office/drawing/2014/main" id="{A9B0E66E-7819-4B71-AE7B-37D2FD92BFEF}"/>
              </a:ext>
            </a:extLst>
          </p:cNvPr>
          <p:cNvSpPr/>
          <p:nvPr/>
        </p:nvSpPr>
        <p:spPr>
          <a:xfrm>
            <a:off x="696283" y="242786"/>
            <a:ext cx="4194693" cy="405155"/>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lIns="68580" tIns="34290" rIns="68580" bIns="34290" rtlCol="0" anchor="ctr"/>
          <a:lstStyle/>
          <a:p>
            <a:pPr lvl="0">
              <a:defRPr/>
            </a:pPr>
            <a:r>
              <a:rPr lang="en-US" altLang="zh-CN" sz="2800" b="1">
                <a:solidFill>
                  <a:schemeClr val="accent5">
                    <a:lumMod val="75000"/>
                  </a:schemeClr>
                </a:solidFill>
                <a:latin typeface="Arial" panose="020B0604020202020204" pitchFamily="34" charset="0"/>
                <a:ea typeface="字魂59号-创粗黑" panose="00000500000000000000" pitchFamily="2" charset="-122"/>
                <a:cs typeface="Arial" panose="020B0604020202020204" pitchFamily="34" charset="0"/>
                <a:sym typeface="字魂59号-创粗黑" panose="00000500000000000000" pitchFamily="2" charset="-122"/>
              </a:rPr>
              <a:t>Hoạt động khám phá</a:t>
            </a:r>
            <a:endParaRPr lang="zh-CN" altLang="en-US" sz="2800" b="1" dirty="0">
              <a:solidFill>
                <a:schemeClr val="accent5">
                  <a:lumMod val="75000"/>
                </a:schemeClr>
              </a:solidFill>
              <a:latin typeface="Arial" panose="020B0604020202020204" pitchFamily="34" charset="0"/>
              <a:ea typeface="字魂59号-创粗黑" panose="00000500000000000000" pitchFamily="2" charset="-122"/>
              <a:cs typeface="Arial" panose="020B0604020202020204" pitchFamily="34" charset="0"/>
              <a:sym typeface="字魂59号-创粗黑" panose="00000500000000000000" pitchFamily="2" charset="-122"/>
            </a:endParaRPr>
          </a:p>
        </p:txBody>
      </p:sp>
      <p:sp>
        <p:nvSpPr>
          <p:cNvPr id="4" name="Rounded Rectangle 3"/>
          <p:cNvSpPr/>
          <p:nvPr/>
        </p:nvSpPr>
        <p:spPr>
          <a:xfrm>
            <a:off x="342287" y="1084521"/>
            <a:ext cx="8599694" cy="3019646"/>
          </a:xfrm>
          <a:prstGeom prst="roundRect">
            <a:avLst/>
          </a:prstGeom>
          <a:solidFill>
            <a:schemeClr val="accent5">
              <a:lumMod val="20000"/>
              <a:lumOff val="80000"/>
            </a:schemeClr>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smtClean="0">
                <a:solidFill>
                  <a:schemeClr val="tx1"/>
                </a:solidFill>
                <a:latin typeface="HP001 4 hàng" pitchFamily="34" charset="-93"/>
              </a:rPr>
              <a:t>Hoạt động 1: </a:t>
            </a:r>
          </a:p>
          <a:p>
            <a:pPr algn="ctr"/>
            <a:r>
              <a:rPr lang="en-US" sz="5400" b="1" smtClean="0">
                <a:solidFill>
                  <a:schemeClr val="tx1"/>
                </a:solidFill>
                <a:latin typeface="HP001 4 hàng" pitchFamily="34" charset="-93"/>
              </a:rPr>
              <a:t>Nhận biết cơ quan hô hấp</a:t>
            </a:r>
            <a:endParaRPr lang="en-US" sz="5400" b="1">
              <a:solidFill>
                <a:schemeClr val="tx1"/>
              </a:solidFill>
              <a:latin typeface="HP001 4 hàng" pitchFamily="34" charset="-93"/>
            </a:endParaRPr>
          </a:p>
        </p:txBody>
      </p:sp>
    </p:spTree>
    <p:extLst>
      <p:ext uri="{BB962C8B-B14F-4D97-AF65-F5344CB8AC3E}">
        <p14:creationId xmlns:p14="http://schemas.microsoft.com/office/powerpoint/2010/main" val="305066691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anim calcmode="lin" valueType="num">
                                      <p:cBhvr>
                                        <p:cTn id="11" dur="1000" fill="hold"/>
                                        <p:tgtEl>
                                          <p:spTgt spid="7"/>
                                        </p:tgtEl>
                                        <p:attrNameLst>
                                          <p:attrName>ppt_x</p:attrName>
                                        </p:attrNameLst>
                                      </p:cBhvr>
                                      <p:tavLst>
                                        <p:tav tm="0">
                                          <p:val>
                                            <p:strVal val="#ppt_x"/>
                                          </p:val>
                                        </p:tav>
                                        <p:tav tm="100000">
                                          <p:val>
                                            <p:strVal val="#ppt_x"/>
                                          </p:val>
                                        </p:tav>
                                      </p:tavLst>
                                    </p:anim>
                                    <p:anim calcmode="lin" valueType="num">
                                      <p:cBhvr>
                                        <p:cTn id="12" dur="1000" fill="hold"/>
                                        <p:tgtEl>
                                          <p:spTgt spid="7"/>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AD187A5-3AD7-4BF7-83A3-FAC4A37F29FE}"/>
              </a:ext>
            </a:extLst>
          </p:cNvPr>
          <p:cNvPicPr>
            <a:picLocks noChangeAspect="1"/>
          </p:cNvPicPr>
          <p:nvPr/>
        </p:nvPicPr>
        <p:blipFill>
          <a:blip r:embed="rId2"/>
          <a:stretch>
            <a:fillRect/>
          </a:stretch>
        </p:blipFill>
        <p:spPr>
          <a:xfrm>
            <a:off x="78493" y="147204"/>
            <a:ext cx="527589" cy="596321"/>
          </a:xfrm>
          <a:prstGeom prst="rect">
            <a:avLst/>
          </a:prstGeom>
        </p:spPr>
      </p:pic>
      <p:sp>
        <p:nvSpPr>
          <p:cNvPr id="12" name="Rectangle 11">
            <a:extLst>
              <a:ext uri="{FF2B5EF4-FFF2-40B4-BE49-F238E27FC236}">
                <a16:creationId xmlns:a16="http://schemas.microsoft.com/office/drawing/2014/main" id="{5C8F52C8-7D58-449D-8B44-72497312C0C3}"/>
              </a:ext>
            </a:extLst>
          </p:cNvPr>
          <p:cNvSpPr/>
          <p:nvPr/>
        </p:nvSpPr>
        <p:spPr>
          <a:xfrm>
            <a:off x="193156" y="1208088"/>
            <a:ext cx="3159644" cy="281532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68580" tIns="34290" rIns="68580" bIns="34290" rtlCol="0" anchor="ctr"/>
          <a:lstStyle/>
          <a:p>
            <a:pPr lvl="0" algn="just">
              <a:defRPr/>
            </a:pPr>
            <a:r>
              <a:rPr lang="vi-VN" sz="3200" smtClean="0">
                <a:solidFill>
                  <a:schemeClr val="tx1"/>
                </a:solidFill>
                <a:latin typeface="Arial" panose="020B0604020202020204" pitchFamily="34" charset="0"/>
                <a:cs typeface="Arial" panose="020B0604020202020204" pitchFamily="34" charset="0"/>
              </a:rPr>
              <a:t>1. </a:t>
            </a:r>
            <a:r>
              <a:rPr lang="vi-VN" sz="3200">
                <a:solidFill>
                  <a:schemeClr val="tx1"/>
                </a:solidFill>
                <a:latin typeface="Arial" panose="020B0604020202020204" pitchFamily="34" charset="0"/>
                <a:cs typeface="Arial" panose="020B0604020202020204" pitchFamily="34" charset="0"/>
              </a:rPr>
              <a:t>Quan sát hình dưới đây, chỉ và nói tên các bộ phận chính của cơ quan hô hấp. </a:t>
            </a:r>
            <a:endParaRPr lang="en-US" sz="3200" dirty="0">
              <a:solidFill>
                <a:schemeClr val="tx1"/>
              </a:solidFill>
              <a:latin typeface="Amerigo Md BT" pitchFamily="34" charset="0"/>
              <a:cs typeface="Arial" panose="020B0604020202020204" pitchFamily="34" charset="0"/>
            </a:endParaRPr>
          </a:p>
        </p:txBody>
      </p:sp>
      <p:pic>
        <p:nvPicPr>
          <p:cNvPr id="3" name="Picture 2">
            <a:extLst>
              <a:ext uri="{FF2B5EF4-FFF2-40B4-BE49-F238E27FC236}">
                <a16:creationId xmlns:a16="http://schemas.microsoft.com/office/drawing/2014/main" id="{7D3FBEF3-B50F-4206-8438-57C40FD18132}"/>
              </a:ext>
            </a:extLst>
          </p:cNvPr>
          <p:cNvPicPr>
            <a:picLocks noChangeAspect="1"/>
          </p:cNvPicPr>
          <p:nvPr/>
        </p:nvPicPr>
        <p:blipFill rotWithShape="1">
          <a:blip r:embed="rId3">
            <a:extLst>
              <a:ext uri="{28A0092B-C50C-407E-A947-70E740481C1C}">
                <a14:useLocalDpi xmlns:a14="http://schemas.microsoft.com/office/drawing/2010/main" val="0"/>
              </a:ext>
            </a:extLst>
          </a:blip>
          <a:srcRect r="39802" b="43692"/>
          <a:stretch/>
        </p:blipFill>
        <p:spPr>
          <a:xfrm>
            <a:off x="3516087" y="0"/>
            <a:ext cx="5627914" cy="5143499"/>
          </a:xfrm>
          <a:prstGeom prst="rect">
            <a:avLst/>
          </a:prstGeom>
        </p:spPr>
      </p:pic>
      <p:sp>
        <p:nvSpPr>
          <p:cNvPr id="7" name="Rectangle 6">
            <a:extLst>
              <a:ext uri="{FF2B5EF4-FFF2-40B4-BE49-F238E27FC236}">
                <a16:creationId xmlns:a16="http://schemas.microsoft.com/office/drawing/2014/main" id="{A9B0E66E-7819-4B71-AE7B-37D2FD92BFEF}"/>
              </a:ext>
            </a:extLst>
          </p:cNvPr>
          <p:cNvSpPr/>
          <p:nvPr/>
        </p:nvSpPr>
        <p:spPr>
          <a:xfrm>
            <a:off x="696283" y="242786"/>
            <a:ext cx="4194693" cy="405155"/>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lIns="68580" tIns="34290" rIns="68580" bIns="34290" rtlCol="0" anchor="ctr"/>
          <a:lstStyle/>
          <a:p>
            <a:pPr lvl="0">
              <a:defRPr/>
            </a:pPr>
            <a:r>
              <a:rPr lang="en-US" altLang="zh-CN" sz="2800" b="1">
                <a:solidFill>
                  <a:schemeClr val="accent5">
                    <a:lumMod val="75000"/>
                  </a:schemeClr>
                </a:solidFill>
                <a:latin typeface="Arial" panose="020B0604020202020204" pitchFamily="34" charset="0"/>
                <a:ea typeface="字魂59号-创粗黑" panose="00000500000000000000" pitchFamily="2" charset="-122"/>
                <a:cs typeface="Arial" panose="020B0604020202020204" pitchFamily="34" charset="0"/>
                <a:sym typeface="字魂59号-创粗黑" panose="00000500000000000000" pitchFamily="2" charset="-122"/>
              </a:rPr>
              <a:t>Hoạt động khám phá</a:t>
            </a:r>
            <a:endParaRPr lang="zh-CN" altLang="en-US" sz="2800" b="1" dirty="0">
              <a:solidFill>
                <a:schemeClr val="accent5">
                  <a:lumMod val="75000"/>
                </a:schemeClr>
              </a:solidFill>
              <a:latin typeface="Arial" panose="020B0604020202020204" pitchFamily="34" charset="0"/>
              <a:ea typeface="字魂59号-创粗黑" panose="00000500000000000000" pitchFamily="2" charset="-122"/>
              <a:cs typeface="Arial" panose="020B0604020202020204" pitchFamily="34" charset="0"/>
              <a:sym typeface="字魂59号-创粗黑" panose="00000500000000000000" pitchFamily="2" charset="-122"/>
            </a:endParaRPr>
          </a:p>
        </p:txBody>
      </p:sp>
    </p:spTree>
    <p:extLst>
      <p:ext uri="{BB962C8B-B14F-4D97-AF65-F5344CB8AC3E}">
        <p14:creationId xmlns:p14="http://schemas.microsoft.com/office/powerpoint/2010/main" val="166551408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AD187A5-3AD7-4BF7-83A3-FAC4A37F29FE}"/>
              </a:ext>
            </a:extLst>
          </p:cNvPr>
          <p:cNvPicPr>
            <a:picLocks noChangeAspect="1"/>
          </p:cNvPicPr>
          <p:nvPr/>
        </p:nvPicPr>
        <p:blipFill>
          <a:blip r:embed="rId2"/>
          <a:stretch>
            <a:fillRect/>
          </a:stretch>
        </p:blipFill>
        <p:spPr>
          <a:xfrm>
            <a:off x="78493" y="147204"/>
            <a:ext cx="527589" cy="596321"/>
          </a:xfrm>
          <a:prstGeom prst="rect">
            <a:avLst/>
          </a:prstGeom>
        </p:spPr>
      </p:pic>
      <p:sp>
        <p:nvSpPr>
          <p:cNvPr id="7" name="Rectangle 6">
            <a:extLst>
              <a:ext uri="{FF2B5EF4-FFF2-40B4-BE49-F238E27FC236}">
                <a16:creationId xmlns:a16="http://schemas.microsoft.com/office/drawing/2014/main" id="{A9B0E66E-7819-4B71-AE7B-37D2FD92BFEF}"/>
              </a:ext>
            </a:extLst>
          </p:cNvPr>
          <p:cNvSpPr/>
          <p:nvPr/>
        </p:nvSpPr>
        <p:spPr>
          <a:xfrm>
            <a:off x="696283" y="242786"/>
            <a:ext cx="4194693" cy="405155"/>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lIns="68580" tIns="34290" rIns="68580" bIns="34290" rtlCol="0" anchor="ctr"/>
          <a:lstStyle/>
          <a:p>
            <a:pPr lvl="0">
              <a:defRPr/>
            </a:pPr>
            <a:r>
              <a:rPr lang="en-US" altLang="zh-CN" sz="2800" b="1">
                <a:solidFill>
                  <a:schemeClr val="accent5">
                    <a:lumMod val="75000"/>
                  </a:schemeClr>
                </a:solidFill>
                <a:latin typeface="Arial" panose="020B0604020202020204" pitchFamily="34" charset="0"/>
                <a:ea typeface="字魂59号-创粗黑" panose="00000500000000000000" pitchFamily="2" charset="-122"/>
                <a:cs typeface="Arial" panose="020B0604020202020204" pitchFamily="34" charset="0"/>
                <a:sym typeface="字魂59号-创粗黑" panose="00000500000000000000" pitchFamily="2" charset="-122"/>
              </a:rPr>
              <a:t>Hoạt động khám phá</a:t>
            </a:r>
            <a:endParaRPr lang="zh-CN" altLang="en-US" sz="2800" b="1" dirty="0">
              <a:solidFill>
                <a:schemeClr val="accent5">
                  <a:lumMod val="75000"/>
                </a:schemeClr>
              </a:solidFill>
              <a:latin typeface="Arial" panose="020B0604020202020204" pitchFamily="34" charset="0"/>
              <a:ea typeface="字魂59号-创粗黑" panose="00000500000000000000" pitchFamily="2" charset="-122"/>
              <a:cs typeface="Arial" panose="020B0604020202020204" pitchFamily="34" charset="0"/>
              <a:sym typeface="字魂59号-创粗黑" panose="00000500000000000000" pitchFamily="2" charset="-122"/>
            </a:endParaRPr>
          </a:p>
        </p:txBody>
      </p:sp>
      <p:sp>
        <p:nvSpPr>
          <p:cNvPr id="4" name="Rounded Rectangle 3"/>
          <p:cNvSpPr/>
          <p:nvPr/>
        </p:nvSpPr>
        <p:spPr>
          <a:xfrm>
            <a:off x="342287" y="1084521"/>
            <a:ext cx="8599694" cy="3019646"/>
          </a:xfrm>
          <a:prstGeom prst="roundRect">
            <a:avLst/>
          </a:prstGeom>
          <a:solidFill>
            <a:schemeClr val="accent5">
              <a:lumMod val="20000"/>
              <a:lumOff val="80000"/>
            </a:schemeClr>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smtClean="0">
                <a:solidFill>
                  <a:schemeClr val="tx1"/>
                </a:solidFill>
                <a:latin typeface="HP001 4 hàng" pitchFamily="34" charset="-93"/>
              </a:rPr>
              <a:t>Hoạt động 2: </a:t>
            </a:r>
          </a:p>
          <a:p>
            <a:pPr algn="ctr"/>
            <a:r>
              <a:rPr lang="en-US" sz="5400" b="1" smtClean="0">
                <a:solidFill>
                  <a:schemeClr val="tx1"/>
                </a:solidFill>
                <a:latin typeface="HP001 4 hàng" pitchFamily="34" charset="-93"/>
              </a:rPr>
              <a:t>Thực hành hít vào - thở ra</a:t>
            </a:r>
            <a:endParaRPr lang="en-US" sz="5400" b="1">
              <a:solidFill>
                <a:schemeClr val="tx1"/>
              </a:solidFill>
              <a:latin typeface="HP001 4 hàng" pitchFamily="34" charset="-93"/>
            </a:endParaRPr>
          </a:p>
        </p:txBody>
      </p:sp>
    </p:spTree>
    <p:extLst>
      <p:ext uri="{BB962C8B-B14F-4D97-AF65-F5344CB8AC3E}">
        <p14:creationId xmlns:p14="http://schemas.microsoft.com/office/powerpoint/2010/main" val="178295606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AD187A5-3AD7-4BF7-83A3-FAC4A37F29FE}"/>
              </a:ext>
            </a:extLst>
          </p:cNvPr>
          <p:cNvPicPr>
            <a:picLocks noChangeAspect="1"/>
          </p:cNvPicPr>
          <p:nvPr/>
        </p:nvPicPr>
        <p:blipFill>
          <a:blip r:embed="rId2"/>
          <a:stretch>
            <a:fillRect/>
          </a:stretch>
        </p:blipFill>
        <p:spPr>
          <a:xfrm>
            <a:off x="78493" y="147204"/>
            <a:ext cx="527589" cy="596321"/>
          </a:xfrm>
          <a:prstGeom prst="rect">
            <a:avLst/>
          </a:prstGeom>
        </p:spPr>
      </p:pic>
      <p:sp>
        <p:nvSpPr>
          <p:cNvPr id="6" name="Rectangle 5">
            <a:extLst>
              <a:ext uri="{FF2B5EF4-FFF2-40B4-BE49-F238E27FC236}">
                <a16:creationId xmlns:a16="http://schemas.microsoft.com/office/drawing/2014/main" id="{A9B0E66E-7819-4B71-AE7B-37D2FD92BFEF}"/>
              </a:ext>
            </a:extLst>
          </p:cNvPr>
          <p:cNvSpPr/>
          <p:nvPr/>
        </p:nvSpPr>
        <p:spPr>
          <a:xfrm>
            <a:off x="696283" y="242786"/>
            <a:ext cx="4194693" cy="405155"/>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lIns="68580" tIns="34290" rIns="68580" bIns="34290" rtlCol="0" anchor="ctr"/>
          <a:lstStyle/>
          <a:p>
            <a:pPr lvl="0">
              <a:defRPr/>
            </a:pPr>
            <a:r>
              <a:rPr lang="en-US" altLang="zh-CN" sz="2800" b="1">
                <a:solidFill>
                  <a:schemeClr val="accent5">
                    <a:lumMod val="75000"/>
                  </a:schemeClr>
                </a:solidFill>
                <a:latin typeface="Arial" panose="020B0604020202020204" pitchFamily="34" charset="0"/>
                <a:ea typeface="字魂59号-创粗黑" panose="00000500000000000000" pitchFamily="2" charset="-122"/>
                <a:cs typeface="Arial" panose="020B0604020202020204" pitchFamily="34" charset="0"/>
                <a:sym typeface="字魂59号-创粗黑" panose="00000500000000000000" pitchFamily="2" charset="-122"/>
              </a:rPr>
              <a:t>Hoạt động </a:t>
            </a:r>
            <a:r>
              <a:rPr lang="en-US" altLang="zh-CN" sz="2800" b="1" smtClean="0">
                <a:solidFill>
                  <a:schemeClr val="accent5">
                    <a:lumMod val="75000"/>
                  </a:schemeClr>
                </a:solidFill>
                <a:latin typeface="Arial" panose="020B0604020202020204" pitchFamily="34" charset="0"/>
                <a:ea typeface="字魂59号-创粗黑" panose="00000500000000000000" pitchFamily="2" charset="-122"/>
                <a:cs typeface="Arial" panose="020B0604020202020204" pitchFamily="34" charset="0"/>
                <a:sym typeface="字魂59号-创粗黑" panose="00000500000000000000" pitchFamily="2" charset="-122"/>
              </a:rPr>
              <a:t>khám </a:t>
            </a:r>
            <a:r>
              <a:rPr lang="en-US" altLang="zh-CN" sz="2800" b="1">
                <a:solidFill>
                  <a:schemeClr val="accent5">
                    <a:lumMod val="75000"/>
                  </a:schemeClr>
                </a:solidFill>
                <a:latin typeface="Arial" panose="020B0604020202020204" pitchFamily="34" charset="0"/>
                <a:ea typeface="字魂59号-创粗黑" panose="00000500000000000000" pitchFamily="2" charset="-122"/>
                <a:cs typeface="Arial" panose="020B0604020202020204" pitchFamily="34" charset="0"/>
                <a:sym typeface="字魂59号-创粗黑" panose="00000500000000000000" pitchFamily="2" charset="-122"/>
              </a:rPr>
              <a:t>phá</a:t>
            </a:r>
            <a:endParaRPr lang="zh-CN" altLang="en-US" sz="2800" b="1" dirty="0">
              <a:solidFill>
                <a:schemeClr val="accent5">
                  <a:lumMod val="75000"/>
                </a:schemeClr>
              </a:solidFill>
              <a:latin typeface="Arial" panose="020B0604020202020204" pitchFamily="34" charset="0"/>
              <a:ea typeface="字魂59号-创粗黑" panose="00000500000000000000" pitchFamily="2" charset="-122"/>
              <a:cs typeface="Arial" panose="020B0604020202020204" pitchFamily="34" charset="0"/>
              <a:sym typeface="字魂59号-创粗黑" panose="00000500000000000000" pitchFamily="2" charset="-122"/>
            </a:endParaRPr>
          </a:p>
        </p:txBody>
      </p:sp>
      <p:sp>
        <p:nvSpPr>
          <p:cNvPr id="12" name="Rectangle 11">
            <a:extLst>
              <a:ext uri="{FF2B5EF4-FFF2-40B4-BE49-F238E27FC236}">
                <a16:creationId xmlns:a16="http://schemas.microsoft.com/office/drawing/2014/main" id="{5C8F52C8-7D58-449D-8B44-72497312C0C3}"/>
              </a:ext>
            </a:extLst>
          </p:cNvPr>
          <p:cNvSpPr/>
          <p:nvPr/>
        </p:nvSpPr>
        <p:spPr>
          <a:xfrm>
            <a:off x="606083" y="829340"/>
            <a:ext cx="7963760" cy="149854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68580" tIns="34290" rIns="68580" bIns="34290" rtlCol="0" anchor="ctr"/>
          <a:lstStyle/>
          <a:p>
            <a:pPr lvl="0" algn="just">
              <a:defRPr/>
            </a:pPr>
            <a:r>
              <a:rPr lang="vi-VN" sz="2800">
                <a:solidFill>
                  <a:schemeClr val="tx1"/>
                </a:solidFill>
                <a:latin typeface="Arial" panose="020B0604020202020204" pitchFamily="34" charset="0"/>
                <a:cs typeface="Arial" panose="020B0604020202020204" pitchFamily="34" charset="0"/>
              </a:rPr>
              <a:t>2. Em hãy đặt tay lên ngực, thực hiện động tác hít thở sâu bằng mũi, cho biết lồng ngực thay đổi như thế nào khi hít vào và thở ra.</a:t>
            </a:r>
            <a:endParaRPr lang="en-US" sz="2800" dirty="0">
              <a:solidFill>
                <a:schemeClr val="tx1"/>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F7083082-CDDC-4962-B415-10BA8A7225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2954" y="2450727"/>
            <a:ext cx="3470017" cy="2586448"/>
          </a:xfrm>
          <a:prstGeom prst="rect">
            <a:avLst/>
          </a:prstGeom>
        </p:spPr>
      </p:pic>
    </p:spTree>
    <p:extLst>
      <p:ext uri="{BB962C8B-B14F-4D97-AF65-F5344CB8AC3E}">
        <p14:creationId xmlns:p14="http://schemas.microsoft.com/office/powerpoint/2010/main" val="76162824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7083082-CDDC-4962-B415-10BA8A7225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222" y="1010816"/>
            <a:ext cx="4306031" cy="3209588"/>
          </a:xfrm>
          <a:prstGeom prst="rect">
            <a:avLst/>
          </a:prstGeom>
        </p:spPr>
      </p:pic>
      <p:sp>
        <p:nvSpPr>
          <p:cNvPr id="2" name="Rounded Rectangular Callout 1"/>
          <p:cNvSpPr/>
          <p:nvPr/>
        </p:nvSpPr>
        <p:spPr>
          <a:xfrm>
            <a:off x="4205177" y="425301"/>
            <a:ext cx="4529470" cy="1956391"/>
          </a:xfrm>
          <a:prstGeom prst="wedgeRoundRectCallout">
            <a:avLst>
              <a:gd name="adj1" fmla="val -63159"/>
              <a:gd name="adj2" fmla="val 36083"/>
              <a:gd name="adj3" fmla="val 16667"/>
            </a:avLst>
          </a:prstGeom>
          <a:solidFill>
            <a:schemeClr val="accent1">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smtClean="0">
                <a:solidFill>
                  <a:schemeClr val="tx1"/>
                </a:solidFill>
                <a:latin typeface="Arial" panose="020B0604020202020204" pitchFamily="34" charset="0"/>
                <a:cs typeface="Arial" panose="020B0604020202020204" pitchFamily="34" charset="0"/>
              </a:rPr>
              <a:t>- </a:t>
            </a:r>
            <a:r>
              <a:rPr lang="vi-VN" sz="3400" smtClean="0">
                <a:solidFill>
                  <a:schemeClr val="tx1"/>
                </a:solidFill>
                <a:latin typeface="Arial" panose="020B0604020202020204" pitchFamily="34" charset="0"/>
                <a:cs typeface="Arial" panose="020B0604020202020204" pitchFamily="34" charset="0"/>
              </a:rPr>
              <a:t>Khi </a:t>
            </a:r>
            <a:r>
              <a:rPr lang="vi-VN" sz="3400">
                <a:solidFill>
                  <a:schemeClr val="tx1"/>
                </a:solidFill>
                <a:latin typeface="Arial" panose="020B0604020202020204" pitchFamily="34" charset="0"/>
                <a:cs typeface="Arial" panose="020B0604020202020204" pitchFamily="34" charset="0"/>
              </a:rPr>
              <a:t>hít vào lồng ngực sẽ phồng </a:t>
            </a:r>
            <a:r>
              <a:rPr lang="vi-VN" sz="3400" smtClean="0">
                <a:solidFill>
                  <a:schemeClr val="tx1"/>
                </a:solidFill>
                <a:latin typeface="Arial" panose="020B0604020202020204" pitchFamily="34" charset="0"/>
                <a:cs typeface="Arial" panose="020B0604020202020204" pitchFamily="34" charset="0"/>
              </a:rPr>
              <a:t>lên,</a:t>
            </a:r>
            <a:r>
              <a:rPr lang="en-US" sz="3400" smtClean="0">
                <a:solidFill>
                  <a:schemeClr val="tx1"/>
                </a:solidFill>
                <a:latin typeface="Arial" panose="020B0604020202020204" pitchFamily="34" charset="0"/>
                <a:cs typeface="Arial" panose="020B0604020202020204" pitchFamily="34" charset="0"/>
              </a:rPr>
              <a:t> </a:t>
            </a:r>
            <a:r>
              <a:rPr lang="vi-VN" sz="3400" smtClean="0">
                <a:solidFill>
                  <a:schemeClr val="tx1"/>
                </a:solidFill>
                <a:latin typeface="Arial" panose="020B0604020202020204" pitchFamily="34" charset="0"/>
                <a:cs typeface="Arial" panose="020B0604020202020204" pitchFamily="34" charset="0"/>
              </a:rPr>
              <a:t>to </a:t>
            </a:r>
            <a:r>
              <a:rPr lang="vi-VN" sz="3400">
                <a:solidFill>
                  <a:schemeClr val="tx1"/>
                </a:solidFill>
                <a:latin typeface="Arial" panose="020B0604020202020204" pitchFamily="34" charset="0"/>
                <a:cs typeface="Arial" panose="020B0604020202020204" pitchFamily="34" charset="0"/>
              </a:rPr>
              <a:t>ra.</a:t>
            </a:r>
          </a:p>
        </p:txBody>
      </p:sp>
      <p:sp>
        <p:nvSpPr>
          <p:cNvPr id="9" name="Rounded Rectangular Callout 8"/>
          <p:cNvSpPr/>
          <p:nvPr/>
        </p:nvSpPr>
        <p:spPr>
          <a:xfrm>
            <a:off x="4221126" y="2934587"/>
            <a:ext cx="4497572" cy="1796902"/>
          </a:xfrm>
          <a:prstGeom prst="wedgeRoundRectCallout">
            <a:avLst>
              <a:gd name="adj1" fmla="val -65007"/>
              <a:gd name="adj2" fmla="val -52053"/>
              <a:gd name="adj3" fmla="val 16667"/>
            </a:avLst>
          </a:prstGeom>
          <a:solidFill>
            <a:schemeClr val="accent1">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smtClean="0">
                <a:solidFill>
                  <a:schemeClr val="tx1"/>
                </a:solidFill>
                <a:latin typeface="Arial" panose="020B0604020202020204" pitchFamily="34" charset="0"/>
                <a:cs typeface="Arial" panose="020B0604020202020204" pitchFamily="34" charset="0"/>
              </a:rPr>
              <a:t>- </a:t>
            </a:r>
            <a:r>
              <a:rPr lang="vi-VN" sz="3400" smtClean="0">
                <a:solidFill>
                  <a:schemeClr val="tx1"/>
                </a:solidFill>
                <a:latin typeface="Arial" panose="020B0604020202020204" pitchFamily="34" charset="0"/>
                <a:cs typeface="Arial" panose="020B0604020202020204" pitchFamily="34" charset="0"/>
              </a:rPr>
              <a:t>Khi </a:t>
            </a:r>
            <a:r>
              <a:rPr lang="vi-VN" sz="3400">
                <a:solidFill>
                  <a:schemeClr val="tx1"/>
                </a:solidFill>
                <a:latin typeface="Arial" panose="020B0604020202020204" pitchFamily="34" charset="0"/>
                <a:cs typeface="Arial" panose="020B0604020202020204" pitchFamily="34" charset="0"/>
              </a:rPr>
              <a:t>thở ra lồng ngực sẽ xẹp xuống, nhỏ </a:t>
            </a:r>
            <a:r>
              <a:rPr lang="vi-VN" sz="3400" smtClean="0">
                <a:solidFill>
                  <a:schemeClr val="tx1"/>
                </a:solidFill>
                <a:latin typeface="Arial" panose="020B0604020202020204" pitchFamily="34" charset="0"/>
                <a:cs typeface="Arial" panose="020B0604020202020204" pitchFamily="34" charset="0"/>
              </a:rPr>
              <a:t>lại.</a:t>
            </a:r>
            <a:endParaRPr lang="vi-VN" sz="340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7526287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7029" b="52868"/>
          <a:stretch/>
        </p:blipFill>
        <p:spPr>
          <a:xfrm flipH="1">
            <a:off x="602553" y="2584635"/>
            <a:ext cx="1689829" cy="2436026"/>
          </a:xfrm>
          <a:prstGeom prst="rect">
            <a:avLst/>
          </a:prstGeom>
        </p:spPr>
      </p:pic>
      <p:sp>
        <p:nvSpPr>
          <p:cNvPr id="5" name="Rounded Rectangular Callout 4"/>
          <p:cNvSpPr/>
          <p:nvPr/>
        </p:nvSpPr>
        <p:spPr>
          <a:xfrm>
            <a:off x="2456121" y="202019"/>
            <a:ext cx="6400800" cy="3253561"/>
          </a:xfrm>
          <a:prstGeom prst="wedgeRoundRectCallout">
            <a:avLst>
              <a:gd name="adj1" fmla="val -56384"/>
              <a:gd name="adj2" fmla="val 37515"/>
              <a:gd name="adj3" fmla="val 16667"/>
            </a:avLst>
          </a:prstGeom>
          <a:solidFill>
            <a:schemeClr val="accent1">
              <a:lumMod val="40000"/>
              <a:lumOff val="60000"/>
            </a:schemeClr>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000">
                <a:solidFill>
                  <a:schemeClr val="tx1"/>
                </a:solidFill>
                <a:latin typeface="Arial" panose="020B0604020202020204" pitchFamily="34" charset="0"/>
                <a:cs typeface="Arial" panose="020B0604020202020204" pitchFamily="34" charset="0"/>
              </a:rPr>
              <a:t>- </a:t>
            </a:r>
            <a:r>
              <a:rPr lang="vi-VN" sz="4000">
                <a:solidFill>
                  <a:schemeClr val="tx1"/>
                </a:solidFill>
                <a:latin typeface="Arial" panose="020B0604020202020204" pitchFamily="34" charset="0"/>
                <a:cs typeface="Arial" panose="020B0604020202020204" pitchFamily="34" charset="0"/>
              </a:rPr>
              <a:t>Khi hít vào lồng ngực sẽ phồng lên,</a:t>
            </a:r>
            <a:r>
              <a:rPr lang="en-US" sz="4000">
                <a:solidFill>
                  <a:schemeClr val="tx1"/>
                </a:solidFill>
                <a:latin typeface="Arial" panose="020B0604020202020204" pitchFamily="34" charset="0"/>
                <a:cs typeface="Arial" panose="020B0604020202020204" pitchFamily="34" charset="0"/>
              </a:rPr>
              <a:t> </a:t>
            </a:r>
            <a:r>
              <a:rPr lang="vi-VN" sz="4000">
                <a:solidFill>
                  <a:schemeClr val="tx1"/>
                </a:solidFill>
                <a:latin typeface="Arial" panose="020B0604020202020204" pitchFamily="34" charset="0"/>
                <a:cs typeface="Arial" panose="020B0604020202020204" pitchFamily="34" charset="0"/>
              </a:rPr>
              <a:t>to ra</a:t>
            </a:r>
            <a:r>
              <a:rPr lang="vi-VN" sz="4000" smtClean="0">
                <a:solidFill>
                  <a:schemeClr val="tx1"/>
                </a:solidFill>
                <a:latin typeface="Arial" panose="020B0604020202020204" pitchFamily="34" charset="0"/>
                <a:cs typeface="Arial" panose="020B0604020202020204" pitchFamily="34" charset="0"/>
              </a:rPr>
              <a:t>.</a:t>
            </a:r>
            <a:endParaRPr lang="en-US" sz="4000" smtClean="0">
              <a:solidFill>
                <a:schemeClr val="tx1"/>
              </a:solidFill>
              <a:latin typeface="Arial" panose="020B0604020202020204" pitchFamily="34" charset="0"/>
              <a:cs typeface="Arial" panose="020B0604020202020204" pitchFamily="34" charset="0"/>
            </a:endParaRPr>
          </a:p>
          <a:p>
            <a:pPr algn="just"/>
            <a:r>
              <a:rPr lang="en-US" sz="4000">
                <a:solidFill>
                  <a:schemeClr val="tx1"/>
                </a:solidFill>
                <a:latin typeface="Arial" panose="020B0604020202020204" pitchFamily="34" charset="0"/>
                <a:cs typeface="Arial" panose="020B0604020202020204" pitchFamily="34" charset="0"/>
              </a:rPr>
              <a:t>- </a:t>
            </a:r>
            <a:r>
              <a:rPr lang="vi-VN" sz="4000">
                <a:solidFill>
                  <a:schemeClr val="tx1"/>
                </a:solidFill>
                <a:latin typeface="Arial" panose="020B0604020202020204" pitchFamily="34" charset="0"/>
                <a:cs typeface="Arial" panose="020B0604020202020204" pitchFamily="34" charset="0"/>
              </a:rPr>
              <a:t>Khi thở ra lồng ngực sẽ xẹp xuống, nhỏ lại</a:t>
            </a:r>
            <a:r>
              <a:rPr lang="vi-VN" sz="4000" smtClean="0">
                <a:solidFill>
                  <a:schemeClr val="tx1"/>
                </a:solidFill>
                <a:latin typeface="Arial" panose="020B0604020202020204" pitchFamily="34" charset="0"/>
                <a:cs typeface="Arial" panose="020B0604020202020204" pitchFamily="34" charset="0"/>
              </a:rPr>
              <a:t>.</a:t>
            </a:r>
            <a:endParaRPr lang="vi-VN" sz="400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71891249"/>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AD187A5-3AD7-4BF7-83A3-FAC4A37F29FE}"/>
              </a:ext>
            </a:extLst>
          </p:cNvPr>
          <p:cNvPicPr>
            <a:picLocks noChangeAspect="1"/>
          </p:cNvPicPr>
          <p:nvPr/>
        </p:nvPicPr>
        <p:blipFill>
          <a:blip r:embed="rId2"/>
          <a:stretch>
            <a:fillRect/>
          </a:stretch>
        </p:blipFill>
        <p:spPr>
          <a:xfrm>
            <a:off x="78493" y="147204"/>
            <a:ext cx="527589" cy="596321"/>
          </a:xfrm>
          <a:prstGeom prst="rect">
            <a:avLst/>
          </a:prstGeom>
        </p:spPr>
      </p:pic>
      <p:sp>
        <p:nvSpPr>
          <p:cNvPr id="7" name="Rectangle 6">
            <a:extLst>
              <a:ext uri="{FF2B5EF4-FFF2-40B4-BE49-F238E27FC236}">
                <a16:creationId xmlns:a16="http://schemas.microsoft.com/office/drawing/2014/main" id="{A9B0E66E-7819-4B71-AE7B-37D2FD92BFEF}"/>
              </a:ext>
            </a:extLst>
          </p:cNvPr>
          <p:cNvSpPr/>
          <p:nvPr/>
        </p:nvSpPr>
        <p:spPr>
          <a:xfrm>
            <a:off x="696283" y="242786"/>
            <a:ext cx="4194693" cy="405155"/>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lIns="68580" tIns="34290" rIns="68580" bIns="34290" rtlCol="0" anchor="ctr"/>
          <a:lstStyle/>
          <a:p>
            <a:pPr lvl="0">
              <a:defRPr/>
            </a:pPr>
            <a:r>
              <a:rPr lang="en-US" altLang="zh-CN" sz="2800" b="1">
                <a:solidFill>
                  <a:schemeClr val="accent5">
                    <a:lumMod val="75000"/>
                  </a:schemeClr>
                </a:solidFill>
                <a:latin typeface="Arial" panose="020B0604020202020204" pitchFamily="34" charset="0"/>
                <a:ea typeface="字魂59号-创粗黑" panose="00000500000000000000" pitchFamily="2" charset="-122"/>
                <a:cs typeface="Arial" panose="020B0604020202020204" pitchFamily="34" charset="0"/>
                <a:sym typeface="字魂59号-创粗黑" panose="00000500000000000000" pitchFamily="2" charset="-122"/>
              </a:rPr>
              <a:t>Hoạt động khám phá</a:t>
            </a:r>
            <a:endParaRPr lang="zh-CN" altLang="en-US" sz="2800" b="1" dirty="0">
              <a:solidFill>
                <a:schemeClr val="accent5">
                  <a:lumMod val="75000"/>
                </a:schemeClr>
              </a:solidFill>
              <a:latin typeface="Arial" panose="020B0604020202020204" pitchFamily="34" charset="0"/>
              <a:ea typeface="字魂59号-创粗黑" panose="00000500000000000000" pitchFamily="2" charset="-122"/>
              <a:cs typeface="Arial" panose="020B0604020202020204" pitchFamily="34" charset="0"/>
              <a:sym typeface="字魂59号-创粗黑" panose="00000500000000000000" pitchFamily="2" charset="-122"/>
            </a:endParaRPr>
          </a:p>
        </p:txBody>
      </p:sp>
      <p:sp>
        <p:nvSpPr>
          <p:cNvPr id="4" name="Rounded Rectangle 3"/>
          <p:cNvSpPr/>
          <p:nvPr/>
        </p:nvSpPr>
        <p:spPr>
          <a:xfrm>
            <a:off x="1520456" y="1084521"/>
            <a:ext cx="6134986" cy="3019646"/>
          </a:xfrm>
          <a:prstGeom prst="roundRect">
            <a:avLst/>
          </a:prstGeom>
          <a:solidFill>
            <a:schemeClr val="accent5">
              <a:lumMod val="20000"/>
              <a:lumOff val="80000"/>
            </a:schemeClr>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smtClean="0">
                <a:solidFill>
                  <a:schemeClr val="tx1"/>
                </a:solidFill>
                <a:latin typeface="HP001 4 hàng" pitchFamily="34" charset="-93"/>
              </a:rPr>
              <a:t>Hoạt động 3: </a:t>
            </a:r>
          </a:p>
          <a:p>
            <a:pPr algn="ctr"/>
            <a:r>
              <a:rPr lang="en-US" sz="5400" b="1" smtClean="0">
                <a:solidFill>
                  <a:schemeClr val="tx1"/>
                </a:solidFill>
                <a:latin typeface="HP001 4 hàng" pitchFamily="34" charset="-93"/>
              </a:rPr>
              <a:t>Chức năng của </a:t>
            </a:r>
          </a:p>
          <a:p>
            <a:pPr algn="ctr"/>
            <a:r>
              <a:rPr lang="en-US" sz="5400" b="1" smtClean="0">
                <a:solidFill>
                  <a:schemeClr val="tx1"/>
                </a:solidFill>
                <a:latin typeface="HP001 4 hàng" pitchFamily="34" charset="-93"/>
              </a:rPr>
              <a:t>cơ quan hô hấp</a:t>
            </a:r>
            <a:endParaRPr lang="en-US" sz="5400" b="1">
              <a:solidFill>
                <a:schemeClr val="tx1"/>
              </a:solidFill>
              <a:latin typeface="HP001 4 hàng" pitchFamily="34" charset="-93"/>
            </a:endParaRPr>
          </a:p>
        </p:txBody>
      </p:sp>
    </p:spTree>
    <p:extLst>
      <p:ext uri="{BB962C8B-B14F-4D97-AF65-F5344CB8AC3E}">
        <p14:creationId xmlns:p14="http://schemas.microsoft.com/office/powerpoint/2010/main" val="178295606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Hoạt độ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1842</TotalTime>
  <Words>515</Words>
  <Application>Microsoft Office PowerPoint</Application>
  <PresentationFormat>On-screen Show (16:9)</PresentationFormat>
  <Paragraphs>63</Paragraphs>
  <Slides>26</Slides>
  <Notes>0</Notes>
  <HiddenSlides>0</HiddenSlides>
  <MMClips>1</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26</vt:i4>
      </vt:variant>
    </vt:vector>
  </HeadingPairs>
  <TitlesOfParts>
    <vt:vector size="40" baseType="lpstr">
      <vt:lpstr>Amerigo Md BT</vt:lpstr>
      <vt:lpstr>Arial</vt:lpstr>
      <vt:lpstr>Arial-Rounded</vt:lpstr>
      <vt:lpstr>Arial-SGK-TV</vt:lpstr>
      <vt:lpstr>Averta Std CY Bold</vt:lpstr>
      <vt:lpstr>Calibri</vt:lpstr>
      <vt:lpstr>Calibri Light</vt:lpstr>
      <vt:lpstr>HP001 4 hàng</vt:lpstr>
      <vt:lpstr>Quicksand Medium</vt:lpstr>
      <vt:lpstr>Times New Roman</vt:lpstr>
      <vt:lpstr>字魂59号-创粗黑</vt:lpstr>
      <vt:lpstr>2_Office Theme</vt:lpstr>
      <vt:lpstr>4_Office Theme</vt:lpstr>
      <vt:lpstr>Hoạt động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hong luong</dc:creator>
  <cp:lastModifiedBy>Techsi.vn</cp:lastModifiedBy>
  <cp:revision>470</cp:revision>
  <dcterms:created xsi:type="dcterms:W3CDTF">2021-06-23T08:03:30Z</dcterms:created>
  <dcterms:modified xsi:type="dcterms:W3CDTF">2024-04-04T02:31:03Z</dcterms:modified>
</cp:coreProperties>
</file>