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57" r:id="rId4"/>
    <p:sldId id="465" r:id="rId5"/>
    <p:sldId id="462" r:id="rId6"/>
    <p:sldId id="466" r:id="rId7"/>
    <p:sldId id="258" r:id="rId8"/>
    <p:sldId id="467" r:id="rId9"/>
    <p:sldId id="452" r:id="rId10"/>
    <p:sldId id="259" r:id="rId11"/>
    <p:sldId id="260" r:id="rId12"/>
    <p:sldId id="468" r:id="rId13"/>
    <p:sldId id="469" r:id="rId14"/>
    <p:sldId id="474" r:id="rId15"/>
    <p:sldId id="265" r:id="rId16"/>
    <p:sldId id="476" r:id="rId17"/>
  </p:sldIdLst>
  <p:sldSz cx="18288000" cy="10287000"/>
  <p:notesSz cx="6858000" cy="9144000"/>
  <p:embeddedFontLst>
    <p:embeddedFont>
      <p:font typeface="TNKeyUni-Arial" panose="020B0604020202020204" pitchFamily="34" charset="0"/>
      <p:regular r:id="rId19"/>
      <p:bold r:id="rId20"/>
      <p:italic r:id="rId21"/>
      <p:boldItalic r:id="rId22"/>
    </p:embeddedFont>
    <p:embeddedFont>
      <p:font typeface="TNKeyUni-Hyper" panose="0202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2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009900"/>
    <a:srgbClr val="D6B3E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5840" autoAdjust="0"/>
  </p:normalViewPr>
  <p:slideViewPr>
    <p:cSldViewPr>
      <p:cViewPr varScale="1">
        <p:scale>
          <a:sx n="75" d="100"/>
          <a:sy n="75" d="100"/>
        </p:scale>
        <p:origin x="5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se linhsama" userId="7491e102ceaf1aef" providerId="LiveId" clId="{907C8EBE-2D6F-8C44-96FD-FC67A1B5BF62}"/>
    <pc:docChg chg="delSld">
      <pc:chgData name="linhse linhsama" userId="7491e102ceaf1aef" providerId="LiveId" clId="{907C8EBE-2D6F-8C44-96FD-FC67A1B5BF62}" dt="2024-04-16T22:17:17.923" v="2" actId="2696"/>
      <pc:docMkLst>
        <pc:docMk/>
      </pc:docMkLst>
      <pc:sldChg chg="del">
        <pc:chgData name="linhse linhsama" userId="7491e102ceaf1aef" providerId="LiveId" clId="{907C8EBE-2D6F-8C44-96FD-FC67A1B5BF62}" dt="2024-04-16T22:16:45.542" v="1" actId="2696"/>
        <pc:sldMkLst>
          <pc:docMk/>
          <pc:sldMk cId="0" sldId="421"/>
        </pc:sldMkLst>
      </pc:sldChg>
      <pc:sldChg chg="del">
        <pc:chgData name="linhse linhsama" userId="7491e102ceaf1aef" providerId="LiveId" clId="{907C8EBE-2D6F-8C44-96FD-FC67A1B5BF62}" dt="2024-04-16T22:17:17.923" v="2" actId="2696"/>
        <pc:sldMkLst>
          <pc:docMk/>
          <pc:sldMk cId="295838673" sldId="473"/>
        </pc:sldMkLst>
      </pc:sldChg>
      <pc:sldChg chg="del">
        <pc:chgData name="linhse linhsama" userId="7491e102ceaf1aef" providerId="LiveId" clId="{907C8EBE-2D6F-8C44-96FD-FC67A1B5BF62}" dt="2024-04-16T22:16:42.599" v="0" actId="2696"/>
        <pc:sldMkLst>
          <pc:docMk/>
          <pc:sldMk cId="2865439103" sldId="4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7842A-50F6-4545-8E65-1E8A8E8F9604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8ACCA-C3B5-4E97-B003-236875F8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3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ACCA-C3B5-4E97-B003-236875F84A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6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A0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A1,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ACCA-C3B5-4E97-B003-236875F84A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2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" y="756395"/>
            <a:ext cx="5668982" cy="2478473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7928" y="8335163"/>
            <a:ext cx="8292143" cy="2176688"/>
          </a:xfrm>
          <a:custGeom>
            <a:avLst/>
            <a:gdLst/>
            <a:ahLst/>
            <a:cxnLst/>
            <a:rect l="l" t="t" r="r" b="b"/>
            <a:pathLst>
              <a:path w="8292143" h="2176688">
                <a:moveTo>
                  <a:pt x="0" y="0"/>
                </a:moveTo>
                <a:lnTo>
                  <a:pt x="8292144" y="0"/>
                </a:lnTo>
                <a:lnTo>
                  <a:pt x="8292144" y="2176687"/>
                </a:lnTo>
                <a:lnTo>
                  <a:pt x="0" y="2176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6160" y="160353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322071" y="3003591"/>
            <a:ext cx="9643855" cy="84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400" dirty="0">
                <a:solidFill>
                  <a:srgbClr val="FF0000"/>
                </a:solidFill>
                <a:latin typeface="TNKeyUni-Hyper" panose="02020500000000000000" pitchFamily="18" charset="0"/>
                <a:ea typeface="TNKeyUni-Hyper" panose="02020500000000000000" pitchFamily="18" charset="0"/>
                <a:cs typeface="TNKeyUni-Hyper" panose="02020500000000000000" pitchFamily="18" charset="0"/>
              </a:rPr>
              <a:t>HOẠT ĐỘNG TRẢI NGHIỆM</a:t>
            </a:r>
          </a:p>
        </p:txBody>
      </p:sp>
      <p:sp>
        <p:nvSpPr>
          <p:cNvPr id="13" name="Freeform 13"/>
          <p:cNvSpPr/>
          <p:nvPr/>
        </p:nvSpPr>
        <p:spPr>
          <a:xfrm>
            <a:off x="-914400" y="4675035"/>
            <a:ext cx="6080888" cy="3158819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2"/>
                </a:lnTo>
                <a:lnTo>
                  <a:pt x="0" y="232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29DEFE-D417-119C-2102-D938D9294643}"/>
              </a:ext>
            </a:extLst>
          </p:cNvPr>
          <p:cNvSpPr txBox="1"/>
          <p:nvPr/>
        </p:nvSpPr>
        <p:spPr>
          <a:xfrm>
            <a:off x="5322061" y="257686"/>
            <a:ext cx="694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9F5CC-B6A0-C0BA-CA38-AAD02E26657D}"/>
              </a:ext>
            </a:extLst>
          </p:cNvPr>
          <p:cNvSpPr txBox="1"/>
          <p:nvPr/>
        </p:nvSpPr>
        <p:spPr>
          <a:xfrm>
            <a:off x="166845" y="5950192"/>
            <a:ext cx="515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Võ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6">
            <a:extLst>
              <a:ext uri="{FF2B5EF4-FFF2-40B4-BE49-F238E27FC236}">
                <a16:creationId xmlns:a16="http://schemas.microsoft.com/office/drawing/2014/main" id="{2DB0B80A-023D-4280-AB3A-1089C8A142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183" y="2059661"/>
            <a:ext cx="13544506" cy="4640868"/>
          </a:xfrm>
          <a:prstGeom prst="rect">
            <a:avLst/>
          </a:prstGeom>
        </p:spPr>
        <p:txBody>
          <a:bodyPr spcFirstLastPara="1" wrap="none" lIns="91088" tIns="45604" rIns="91088" bIns="45604" numCol="1" fromWordArt="1">
            <a:prstTxWarp prst="textArchUp">
              <a:avLst>
                <a:gd name="adj" fmla="val 10804461"/>
              </a:avLst>
            </a:prstTxWarp>
          </a:bodyPr>
          <a:lstStyle/>
          <a:p>
            <a:pPr algn="ctr" defTabSz="1213485"/>
            <a:r>
              <a:rPr lang="en-US" sz="359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50B49-6141-24AD-ADD1-9A65CD4C73B6}"/>
              </a:ext>
            </a:extLst>
          </p:cNvPr>
          <p:cNvSpPr txBox="1"/>
          <p:nvPr/>
        </p:nvSpPr>
        <p:spPr>
          <a:xfrm>
            <a:off x="5230790" y="4070470"/>
            <a:ext cx="7698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4"/>
          <p:cNvSpPr/>
          <p:nvPr/>
        </p:nvSpPr>
        <p:spPr>
          <a:xfrm>
            <a:off x="1" y="7470667"/>
            <a:ext cx="18288000" cy="2788441"/>
          </a:xfrm>
          <a:custGeom>
            <a:avLst/>
            <a:gdLst/>
            <a:ahLst/>
            <a:cxnLst/>
            <a:rect l="l" t="t" r="r" b="b"/>
            <a:pathLst>
              <a:path w="21713515" h="9118669">
                <a:moveTo>
                  <a:pt x="0" y="0"/>
                </a:moveTo>
                <a:lnTo>
                  <a:pt x="21713515" y="0"/>
                </a:lnTo>
                <a:lnTo>
                  <a:pt x="21713515" y="9118669"/>
                </a:lnTo>
                <a:lnTo>
                  <a:pt x="0" y="9118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266" r="-7464" b="-227017"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5486400" y="6078220"/>
            <a:ext cx="7315200" cy="3750703"/>
          </a:xfrm>
          <a:custGeom>
            <a:avLst/>
            <a:gdLst/>
            <a:ahLst/>
            <a:cxnLst/>
            <a:rect l="l" t="t" r="r" b="b"/>
            <a:pathLst>
              <a:path w="7315200" h="3750703">
                <a:moveTo>
                  <a:pt x="0" y="0"/>
                </a:moveTo>
                <a:lnTo>
                  <a:pt x="7315200" y="0"/>
                </a:lnTo>
                <a:lnTo>
                  <a:pt x="7315200" y="3750703"/>
                </a:lnTo>
                <a:lnTo>
                  <a:pt x="0" y="3750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/>
          <p:cNvSpPr/>
          <p:nvPr/>
        </p:nvSpPr>
        <p:spPr>
          <a:xfrm>
            <a:off x="14497836" y="6739083"/>
            <a:ext cx="4507822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1"/>
          <p:cNvSpPr/>
          <p:nvPr/>
        </p:nvSpPr>
        <p:spPr>
          <a:xfrm flipH="1">
            <a:off x="-405291" y="6739083"/>
            <a:ext cx="4685561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" descr="Gần 100 Hình động dễ thương">
            <a:extLst>
              <a:ext uri="{FF2B5EF4-FFF2-40B4-BE49-F238E27FC236}">
                <a16:creationId xmlns:a16="http://schemas.microsoft.com/office/drawing/2014/main" id="{5A87A372-F8CF-4401-146A-404D3267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21" y="656600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2CAE250E-522B-9251-5B69-C9BECE7F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469" y="7651482"/>
            <a:ext cx="3371931" cy="27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600" y="8467795"/>
            <a:ext cx="18669000" cy="1819205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1" b="-3186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79252" y="528166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97000" y="6739083"/>
            <a:ext cx="4684945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A1080-6C3C-4CAB-74DC-A97ACE2C11B2}"/>
              </a:ext>
            </a:extLst>
          </p:cNvPr>
          <p:cNvGrpSpPr/>
          <p:nvPr/>
        </p:nvGrpSpPr>
        <p:grpSpPr>
          <a:xfrm>
            <a:off x="3841284" y="513476"/>
            <a:ext cx="10668000" cy="4020195"/>
            <a:chOff x="644568" y="584926"/>
            <a:chExt cx="10668000" cy="4020195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55DCA8AC-E2E8-ED6B-9FAA-5F71A64BA690}"/>
                </a:ext>
              </a:extLst>
            </p:cNvPr>
            <p:cNvSpPr/>
            <p:nvPr/>
          </p:nvSpPr>
          <p:spPr>
            <a:xfrm>
              <a:off x="644568" y="584926"/>
              <a:ext cx="10668000" cy="4020195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7030A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38BB1E-733A-153D-D0FB-DB5D80FC124C}"/>
                </a:ext>
              </a:extLst>
            </p:cNvPr>
            <p:cNvSpPr txBox="1"/>
            <p:nvPr/>
          </p:nvSpPr>
          <p:spPr>
            <a:xfrm>
              <a:off x="1192699" y="1010886"/>
              <a:ext cx="8062298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khăn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qua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tivi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,….?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67AC251-3D61-6023-8EB4-A2623F721C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r="24277"/>
          <a:stretch/>
        </p:blipFill>
        <p:spPr>
          <a:xfrm>
            <a:off x="-147744" y="1248966"/>
            <a:ext cx="4370832" cy="9105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A78C34-282C-21D9-F361-30F8E6E8C57D}"/>
              </a:ext>
            </a:extLst>
          </p:cNvPr>
          <p:cNvSpPr txBox="1"/>
          <p:nvPr/>
        </p:nvSpPr>
        <p:spPr>
          <a:xfrm>
            <a:off x="4025600" y="773206"/>
            <a:ext cx="9944100" cy="347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hay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 đ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Tổng hợp hình nền powerpoint hoa đẹp mang đến cho bạn nhiều lựa chọn đa dạng">
            <a:extLst>
              <a:ext uri="{FF2B5EF4-FFF2-40B4-BE49-F238E27FC236}">
                <a16:creationId xmlns:a16="http://schemas.microsoft.com/office/drawing/2014/main" id="{129E14FF-D534-E7B3-BF53-71740176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622A7F-BAA1-BB08-5628-99FCACB2D646}"/>
              </a:ext>
            </a:extLst>
          </p:cNvPr>
          <p:cNvSpPr txBox="1"/>
          <p:nvPr/>
        </p:nvSpPr>
        <p:spPr>
          <a:xfrm>
            <a:off x="8763000" y="1368075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CHỦ ĐỀ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3C1AA6-F179-4FC8-93F7-20BDAE8F1442}"/>
              </a:ext>
            </a:extLst>
          </p:cNvPr>
          <p:cNvSpPr txBox="1"/>
          <p:nvPr/>
        </p:nvSpPr>
        <p:spPr>
          <a:xfrm>
            <a:off x="6629399" y="2586414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5010B31-BD7E-CFF4-FD13-F130206C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9"/>
          <a:stretch/>
        </p:blipFill>
        <p:spPr>
          <a:xfrm>
            <a:off x="5676898" y="5235913"/>
            <a:ext cx="11925301" cy="5084714"/>
          </a:xfrm>
          <a:prstGeom prst="rect">
            <a:avLst/>
          </a:prstGeom>
        </p:spPr>
      </p:pic>
      <p:sp>
        <p:nvSpPr>
          <p:cNvPr id="30" name="Star: 10 Points 29">
            <a:extLst>
              <a:ext uri="{FF2B5EF4-FFF2-40B4-BE49-F238E27FC236}">
                <a16:creationId xmlns:a16="http://schemas.microsoft.com/office/drawing/2014/main" id="{05D5A926-8C44-D57C-61E8-15060A3E6575}"/>
              </a:ext>
            </a:extLst>
          </p:cNvPr>
          <p:cNvSpPr/>
          <p:nvPr/>
        </p:nvSpPr>
        <p:spPr>
          <a:xfrm>
            <a:off x="533400" y="1875906"/>
            <a:ext cx="4991097" cy="5084714"/>
          </a:xfrm>
          <a:prstGeom prst="star10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6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1DF92F-AD08-1B45-98D4-9283D587E8D3}"/>
              </a:ext>
            </a:extLst>
          </p:cNvPr>
          <p:cNvGrpSpPr/>
          <p:nvPr/>
        </p:nvGrpSpPr>
        <p:grpSpPr>
          <a:xfrm>
            <a:off x="3505200" y="1861047"/>
            <a:ext cx="14320338" cy="1153056"/>
            <a:chOff x="5812627" y="4875523"/>
            <a:chExt cx="14538225" cy="115305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C21384F-B620-4D3B-13C7-A3BD1D322DEB}"/>
                </a:ext>
              </a:extLst>
            </p:cNvPr>
            <p:cNvSpPr/>
            <p:nvPr/>
          </p:nvSpPr>
          <p:spPr>
            <a:xfrm flipH="1">
              <a:off x="5812627" y="4875523"/>
              <a:ext cx="14538225" cy="1153056"/>
            </a:xfrm>
            <a:prstGeom prst="homePlate">
              <a:avLst/>
            </a:prstGeom>
            <a:solidFill>
              <a:srgbClr val="D6B3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721A45-4B9B-F3A6-E553-A3FCDE86AD6D}"/>
                </a:ext>
              </a:extLst>
            </p:cNvPr>
            <p:cNvSpPr txBox="1"/>
            <p:nvPr/>
          </p:nvSpPr>
          <p:spPr>
            <a:xfrm>
              <a:off x="6405562" y="5124450"/>
              <a:ext cx="11120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AEC2FD-08F4-C74C-DD37-3C22FA8E22C7}"/>
              </a:ext>
            </a:extLst>
          </p:cNvPr>
          <p:cNvGrpSpPr/>
          <p:nvPr/>
        </p:nvGrpSpPr>
        <p:grpSpPr>
          <a:xfrm>
            <a:off x="2057400" y="410352"/>
            <a:ext cx="15773400" cy="1044700"/>
            <a:chOff x="4378072" y="305275"/>
            <a:chExt cx="10210800" cy="104470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D2E5065D-0752-0B7C-FAFB-8B5B8DAE3DEE}"/>
                </a:ext>
              </a:extLst>
            </p:cNvPr>
            <p:cNvSpPr/>
            <p:nvPr/>
          </p:nvSpPr>
          <p:spPr>
            <a:xfrm flipH="1">
              <a:off x="4378072" y="305275"/>
              <a:ext cx="10210800" cy="1044700"/>
            </a:xfrm>
            <a:prstGeom prst="homePlate">
              <a:avLst/>
            </a:prstGeom>
            <a:solidFill>
              <a:srgbClr val="D6B3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FB0459-9BFF-7539-9C25-55774E6004B0}"/>
                </a:ext>
              </a:extLst>
            </p:cNvPr>
            <p:cNvSpPr txBox="1"/>
            <p:nvPr/>
          </p:nvSpPr>
          <p:spPr>
            <a:xfrm>
              <a:off x="4845142" y="528552"/>
              <a:ext cx="9740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F6FFA025-3816-9BFB-E368-08FF5BC5DDFE}"/>
              </a:ext>
            </a:extLst>
          </p:cNvPr>
          <p:cNvSpPr/>
          <p:nvPr/>
        </p:nvSpPr>
        <p:spPr>
          <a:xfrm>
            <a:off x="135728" y="424124"/>
            <a:ext cx="2243138" cy="403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C3D5FAB3-A179-BF20-8E11-F40CD7AC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23111" r="4294" b="17357"/>
          <a:stretch/>
        </p:blipFill>
        <p:spPr>
          <a:xfrm>
            <a:off x="751252" y="5545201"/>
            <a:ext cx="10167698" cy="36973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77ECFC0-B87C-9031-1F85-8E6629C1F6E3}"/>
              </a:ext>
            </a:extLst>
          </p:cNvPr>
          <p:cNvGrpSpPr/>
          <p:nvPr/>
        </p:nvGrpSpPr>
        <p:grpSpPr>
          <a:xfrm>
            <a:off x="5181600" y="3450709"/>
            <a:ext cx="12643938" cy="1153057"/>
            <a:chOff x="5506638" y="8317328"/>
            <a:chExt cx="11874104" cy="1153057"/>
          </a:xfrm>
        </p:grpSpPr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7D2D3218-BE19-8C40-C0BF-C8386CF3A1B3}"/>
                </a:ext>
              </a:extLst>
            </p:cNvPr>
            <p:cNvSpPr/>
            <p:nvPr/>
          </p:nvSpPr>
          <p:spPr>
            <a:xfrm flipH="1">
              <a:off x="5506638" y="8317328"/>
              <a:ext cx="11827672" cy="1153057"/>
            </a:xfrm>
            <a:prstGeom prst="homePlate">
              <a:avLst/>
            </a:prstGeom>
            <a:solidFill>
              <a:srgbClr val="D6B3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F75785-DC0C-B52E-5162-376C7B098AA3}"/>
                </a:ext>
              </a:extLst>
            </p:cNvPr>
            <p:cNvSpPr txBox="1"/>
            <p:nvPr/>
          </p:nvSpPr>
          <p:spPr>
            <a:xfrm>
              <a:off x="6048374" y="8570692"/>
              <a:ext cx="1133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hẹn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196" name="Picture 4" descr="Cách &quot;nuôi heo&quot; đất để tiết kiệm tiền hiệu quả không phải ai cũng biết">
            <a:extLst>
              <a:ext uri="{FF2B5EF4-FFF2-40B4-BE49-F238E27FC236}">
                <a16:creationId xmlns:a16="http://schemas.microsoft.com/office/drawing/2014/main" id="{119C62B6-0A1A-97B3-771D-72434427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046" y="5545201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honeycomb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A55F26-5FFD-DECD-A4AA-0E48D848B803}"/>
              </a:ext>
            </a:extLst>
          </p:cNvPr>
          <p:cNvSpPr txBox="1"/>
          <p:nvPr/>
        </p:nvSpPr>
        <p:spPr>
          <a:xfrm>
            <a:off x="4800600" y="492728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THẢO LUẬN NHÓM</a:t>
            </a: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88AC5CF7-66CB-52D3-5FE3-F35E09FBA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438879"/>
              </p:ext>
            </p:extLst>
          </p:nvPr>
        </p:nvGraphicFramePr>
        <p:xfrm>
          <a:off x="609600" y="1256871"/>
          <a:ext cx="17297401" cy="8727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4059758897"/>
                    </a:ext>
                  </a:extLst>
                </a:gridCol>
                <a:gridCol w="3507665">
                  <a:extLst>
                    <a:ext uri="{9D8B030D-6E8A-4147-A177-3AD203B41FA5}">
                      <a16:colId xmlns:a16="http://schemas.microsoft.com/office/drawing/2014/main" val="2483153353"/>
                    </a:ext>
                  </a:extLst>
                </a:gridCol>
                <a:gridCol w="4418368">
                  <a:extLst>
                    <a:ext uri="{9D8B030D-6E8A-4147-A177-3AD203B41FA5}">
                      <a16:colId xmlns:a16="http://schemas.microsoft.com/office/drawing/2014/main" val="2735459170"/>
                    </a:ext>
                  </a:extLst>
                </a:gridCol>
                <a:gridCol w="4418368">
                  <a:extLst>
                    <a:ext uri="{9D8B030D-6E8A-4147-A177-3AD203B41FA5}">
                      <a16:colId xmlns:a16="http://schemas.microsoft.com/office/drawing/2014/main" val="1197055795"/>
                    </a:ext>
                  </a:extLst>
                </a:gridCol>
              </a:tblGrid>
              <a:tr h="1381779"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Văn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229005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xuyên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ốm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4657"/>
                  </a:ext>
                </a:extLst>
              </a:tr>
              <a:tr h="239268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đỡ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ủng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841176"/>
                  </a:ext>
                </a:extLst>
              </a:tr>
              <a:tr h="537909">
                <a:tc rowSpan="5"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endParaRPr lang="en-US" sz="3600" dirty="0">
                        <a:solidFill>
                          <a:srgbClr val="0099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endParaRPr lang="en-US" sz="3600" dirty="0">
                        <a:solidFill>
                          <a:srgbClr val="0099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endParaRPr lang="en-US" sz="3600" dirty="0">
                        <a:solidFill>
                          <a:srgbClr val="0099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46332"/>
                  </a:ext>
                </a:extLst>
              </a:tr>
              <a:tr h="537909">
                <a:tc vMerge="1"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3/2024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36667"/>
                  </a:ext>
                </a:extLst>
              </a:tr>
              <a:tr h="537909">
                <a:tc vMerge="1"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 Văn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3/2024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356619"/>
                  </a:ext>
                </a:extLst>
              </a:tr>
              <a:tr h="537909">
                <a:tc vMerge="1"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744375"/>
                  </a:ext>
                </a:extLst>
              </a:tr>
              <a:tr h="537909">
                <a:tc vMerge="1"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35894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1A82204-C485-9051-E97B-97AF3D8A6E1B}"/>
              </a:ext>
            </a:extLst>
          </p:cNvPr>
          <p:cNvSpPr/>
          <p:nvPr/>
        </p:nvSpPr>
        <p:spPr>
          <a:xfrm>
            <a:off x="5562598" y="6795582"/>
            <a:ext cx="12344401" cy="3165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3C61F1-9157-63CF-4946-C6733C2F92FE}"/>
              </a:ext>
            </a:extLst>
          </p:cNvPr>
          <p:cNvSpPr/>
          <p:nvPr/>
        </p:nvSpPr>
        <p:spPr>
          <a:xfrm>
            <a:off x="5562598" y="4377040"/>
            <a:ext cx="12344401" cy="2438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D40EB-DA48-676D-241D-63ED8C3B345B}"/>
              </a:ext>
            </a:extLst>
          </p:cNvPr>
          <p:cNvSpPr/>
          <p:nvPr/>
        </p:nvSpPr>
        <p:spPr>
          <a:xfrm>
            <a:off x="5562600" y="2655697"/>
            <a:ext cx="12344401" cy="1752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A7D32D-3F20-27F2-EC0D-1A9AFF8F6FDD}"/>
              </a:ext>
            </a:extLst>
          </p:cNvPr>
          <p:cNvSpPr/>
          <p:nvPr/>
        </p:nvSpPr>
        <p:spPr>
          <a:xfrm>
            <a:off x="5562600" y="1281538"/>
            <a:ext cx="12344401" cy="13817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7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995BB4C4-52FF-46A3-8AC4-FDC0F8E33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43A25-6F03-ACD3-0181-65C65CB9967E}"/>
              </a:ext>
            </a:extLst>
          </p:cNvPr>
          <p:cNvSpPr txBox="1"/>
          <p:nvPr/>
        </p:nvSpPr>
        <p:spPr>
          <a:xfrm>
            <a:off x="1752600" y="-647700"/>
            <a:ext cx="15349537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  <a:p>
            <a:pPr algn="ctr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thiếp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650079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D82F68-1575-452F-A00D-C99A95C5F1BE}"/>
              </a:ext>
            </a:extLst>
          </p:cNvPr>
          <p:cNvSpPr txBox="1"/>
          <p:nvPr/>
        </p:nvSpPr>
        <p:spPr>
          <a:xfrm>
            <a:off x="4800600" y="171144"/>
            <a:ext cx="9901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F24BF-37F9-7C05-76E7-D366A51AEF2F}"/>
              </a:ext>
            </a:extLst>
          </p:cNvPr>
          <p:cNvGrpSpPr/>
          <p:nvPr/>
        </p:nvGrpSpPr>
        <p:grpSpPr>
          <a:xfrm>
            <a:off x="228600" y="876300"/>
            <a:ext cx="6284119" cy="2695053"/>
            <a:chOff x="4099469" y="3064789"/>
            <a:chExt cx="7696199" cy="269505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C3D709-35B8-D50B-04C2-640F24D9AD95}"/>
                </a:ext>
              </a:extLst>
            </p:cNvPr>
            <p:cNvSpPr/>
            <p:nvPr/>
          </p:nvSpPr>
          <p:spPr>
            <a:xfrm>
              <a:off x="4099469" y="3064789"/>
              <a:ext cx="7696199" cy="2362200"/>
            </a:xfrm>
            <a:prstGeom prst="ellips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2B8256-BADE-4C7C-9338-0F90F29227A5}"/>
                </a:ext>
              </a:extLst>
            </p:cNvPr>
            <p:cNvSpPr txBox="1"/>
            <p:nvPr/>
          </p:nvSpPr>
          <p:spPr>
            <a:xfrm>
              <a:off x="4861468" y="3328407"/>
              <a:ext cx="617220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thiếp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gửi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lũ</a:t>
              </a:r>
              <a:endPara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268" name="Picture 4" descr="Chia sẻ yêu thương với trường học vùng lũ Quảng Bình">
            <a:extLst>
              <a:ext uri="{FF2B5EF4-FFF2-40B4-BE49-F238E27FC236}">
                <a16:creationId xmlns:a16="http://schemas.microsoft.com/office/drawing/2014/main" id="{13A9BA34-9C01-BBCE-0960-1D18DB4C4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7" y="3539555"/>
            <a:ext cx="5848048" cy="438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hững cánh hạc giấy bay về miền Trung">
            <a:extLst>
              <a:ext uri="{FF2B5EF4-FFF2-40B4-BE49-F238E27FC236}">
                <a16:creationId xmlns:a16="http://schemas.microsoft.com/office/drawing/2014/main" id="{68F801AC-1AF2-C2F5-B621-9AC55F3BF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118" y="1465805"/>
            <a:ext cx="6342012" cy="421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hững cánh hạc giấy bay về miền Trung">
            <a:extLst>
              <a:ext uri="{FF2B5EF4-FFF2-40B4-BE49-F238E27FC236}">
                <a16:creationId xmlns:a16="http://schemas.microsoft.com/office/drawing/2014/main" id="{5AA3A684-F50B-FD58-2F7A-59BC4025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21" y="2771253"/>
            <a:ext cx="4353091" cy="581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Mẫu thiệp đẹp và ý nghĩa dành tặng thầy, cô giáo ngày 20/11">
            <a:extLst>
              <a:ext uri="{FF2B5EF4-FFF2-40B4-BE49-F238E27FC236}">
                <a16:creationId xmlns:a16="http://schemas.microsoft.com/office/drawing/2014/main" id="{E1F47899-F9AE-E7F7-1645-2BAA148D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503" y="6242165"/>
            <a:ext cx="6592764" cy="370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DDAD4-8B96-6F39-81CD-ECF106ABABA5}"/>
              </a:ext>
            </a:extLst>
          </p:cNvPr>
          <p:cNvSpPr txBox="1"/>
          <p:nvPr/>
        </p:nvSpPr>
        <p:spPr>
          <a:xfrm>
            <a:off x="3466098" y="8809672"/>
            <a:ext cx="7414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600" y="8467795"/>
            <a:ext cx="18669000" cy="1819205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1" b="-3186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79252" y="528166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97000" y="6739083"/>
            <a:ext cx="4684945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7AC251-3D61-6023-8EB4-A2623F721C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r="24277"/>
          <a:stretch/>
        </p:blipFill>
        <p:spPr>
          <a:xfrm>
            <a:off x="-147744" y="1248966"/>
            <a:ext cx="4370832" cy="910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D82F68-1575-452F-A00D-C99A95C5F1BE}"/>
              </a:ext>
            </a:extLst>
          </p:cNvPr>
          <p:cNvSpPr txBox="1"/>
          <p:nvPr/>
        </p:nvSpPr>
        <p:spPr>
          <a:xfrm>
            <a:off x="5181600" y="758960"/>
            <a:ext cx="6284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Cam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8F24BF-37F9-7C05-76E7-D366A51AEF2F}"/>
              </a:ext>
            </a:extLst>
          </p:cNvPr>
          <p:cNvGrpSpPr/>
          <p:nvPr/>
        </p:nvGrpSpPr>
        <p:grpSpPr>
          <a:xfrm>
            <a:off x="5296045" y="2524973"/>
            <a:ext cx="6284119" cy="2362200"/>
            <a:chOff x="4099469" y="3064789"/>
            <a:chExt cx="7696199" cy="236220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C3D709-35B8-D50B-04C2-640F24D9AD95}"/>
                </a:ext>
              </a:extLst>
            </p:cNvPr>
            <p:cNvSpPr/>
            <p:nvPr/>
          </p:nvSpPr>
          <p:spPr>
            <a:xfrm>
              <a:off x="4099469" y="3064789"/>
              <a:ext cx="7696199" cy="2362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2B8256-BADE-4C7C-9338-0F90F29227A5}"/>
                </a:ext>
              </a:extLst>
            </p:cNvPr>
            <p:cNvSpPr txBox="1"/>
            <p:nvPr/>
          </p:nvSpPr>
          <p:spPr>
            <a:xfrm>
              <a:off x="4861468" y="3882524"/>
              <a:ext cx="6172200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endPara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962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- a lĩnh">
            <a:hlinkClick r:id="" action="ppaction://media"/>
            <a:extLst>
              <a:ext uri="{FF2B5EF4-FFF2-40B4-BE49-F238E27FC236}">
                <a16:creationId xmlns:a16="http://schemas.microsoft.com/office/drawing/2014/main" id="{80F8158D-0DCE-D191-9613-108FCFC00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18288000" cy="97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81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2400" y="7936325"/>
            <a:ext cx="18440401" cy="2412605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104" t="1157" r="-4992" b="-5429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77800" y="6577030"/>
            <a:ext cx="5257800" cy="377190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394874" y="6801013"/>
            <a:ext cx="4203395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7EEC59-21F3-2671-8F80-1272BE1E7DA4}"/>
              </a:ext>
            </a:extLst>
          </p:cNvPr>
          <p:cNvGrpSpPr/>
          <p:nvPr/>
        </p:nvGrpSpPr>
        <p:grpSpPr>
          <a:xfrm>
            <a:off x="762000" y="613076"/>
            <a:ext cx="17145000" cy="1910957"/>
            <a:chOff x="304800" y="203407"/>
            <a:chExt cx="15621000" cy="191095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94CD38-58DA-FBCD-F12C-58D2790555B0}"/>
                </a:ext>
              </a:extLst>
            </p:cNvPr>
            <p:cNvSpPr/>
            <p:nvPr/>
          </p:nvSpPr>
          <p:spPr>
            <a:xfrm>
              <a:off x="304800" y="203407"/>
              <a:ext cx="15621000" cy="1910957"/>
            </a:xfrm>
            <a:custGeom>
              <a:avLst/>
              <a:gdLst>
                <a:gd name="connsiteX0" fmla="*/ 1732945 w 4294263"/>
                <a:gd name="connsiteY0" fmla="*/ 0 h 1910957"/>
                <a:gd name="connsiteX1" fmla="*/ 2158986 w 4294263"/>
                <a:gd name="connsiteY1" fmla="*/ 89814 h 1910957"/>
                <a:gd name="connsiteX2" fmla="*/ 2244010 w 4294263"/>
                <a:gd name="connsiteY2" fmla="*/ 138229 h 1910957"/>
                <a:gd name="connsiteX3" fmla="*/ 2278547 w 4294263"/>
                <a:gd name="connsiteY3" fmla="*/ 125291 h 1910957"/>
                <a:gd name="connsiteX4" fmla="*/ 2575152 w 4294263"/>
                <a:gd name="connsiteY4" fmla="*/ 83964 h 1910957"/>
                <a:gd name="connsiteX5" fmla="*/ 3207015 w 4294263"/>
                <a:gd name="connsiteY5" fmla="*/ 315825 h 1910957"/>
                <a:gd name="connsiteX6" fmla="*/ 3259396 w 4294263"/>
                <a:gd name="connsiteY6" fmla="*/ 382428 h 1910957"/>
                <a:gd name="connsiteX7" fmla="*/ 3378694 w 4294263"/>
                <a:gd name="connsiteY7" fmla="*/ 356870 h 1910957"/>
                <a:gd name="connsiteX8" fmla="*/ 3532263 w 4294263"/>
                <a:gd name="connsiteY8" fmla="*/ 346186 h 1910957"/>
                <a:gd name="connsiteX9" fmla="*/ 4294263 w 4294263"/>
                <a:gd name="connsiteY9" fmla="*/ 872079 h 1910957"/>
                <a:gd name="connsiteX10" fmla="*/ 3532263 w 4294263"/>
                <a:gd name="connsiteY10" fmla="*/ 1397972 h 1910957"/>
                <a:gd name="connsiteX11" fmla="*/ 3481706 w 4294263"/>
                <a:gd name="connsiteY11" fmla="*/ 1395771 h 1910957"/>
                <a:gd name="connsiteX12" fmla="*/ 3444714 w 4294263"/>
                <a:gd name="connsiteY12" fmla="*/ 1478016 h 1910957"/>
                <a:gd name="connsiteX13" fmla="*/ 2742595 w 4294263"/>
                <a:gd name="connsiteY13" fmla="*/ 1799207 h 1910957"/>
                <a:gd name="connsiteX14" fmla="*/ 2445990 w 4294263"/>
                <a:gd name="connsiteY14" fmla="*/ 1757880 h 1910957"/>
                <a:gd name="connsiteX15" fmla="*/ 2332052 w 4294263"/>
                <a:gd name="connsiteY15" fmla="*/ 1715199 h 1910957"/>
                <a:gd name="connsiteX16" fmla="*/ 2287027 w 4294263"/>
                <a:gd name="connsiteY16" fmla="*/ 1732065 h 1910957"/>
                <a:gd name="connsiteX17" fmla="*/ 1990422 w 4294263"/>
                <a:gd name="connsiteY17" fmla="*/ 1773392 h 1910957"/>
                <a:gd name="connsiteX18" fmla="*/ 1693817 w 4294263"/>
                <a:gd name="connsiteY18" fmla="*/ 1732065 h 1910957"/>
                <a:gd name="connsiteX19" fmla="*/ 1686112 w 4294263"/>
                <a:gd name="connsiteY19" fmla="*/ 1729178 h 1910957"/>
                <a:gd name="connsiteX20" fmla="*/ 1652938 w 4294263"/>
                <a:gd name="connsiteY20" fmla="*/ 1756927 h 1910957"/>
                <a:gd name="connsiteX21" fmla="*/ 1114123 w 4294263"/>
                <a:gd name="connsiteY21" fmla="*/ 1910957 h 1910957"/>
                <a:gd name="connsiteX22" fmla="*/ 352123 w 4294263"/>
                <a:gd name="connsiteY22" fmla="*/ 1385064 h 1910957"/>
                <a:gd name="connsiteX23" fmla="*/ 367604 w 4294263"/>
                <a:gd name="connsiteY23" fmla="*/ 1279078 h 1910957"/>
                <a:gd name="connsiteX24" fmla="*/ 373918 w 4294263"/>
                <a:gd name="connsiteY24" fmla="*/ 1265041 h 1910957"/>
                <a:gd name="connsiteX25" fmla="*/ 335959 w 4294263"/>
                <a:gd name="connsiteY25" fmla="*/ 1250822 h 1910957"/>
                <a:gd name="connsiteX26" fmla="*/ 0 w 4294263"/>
                <a:gd name="connsiteY26" fmla="*/ 814743 h 1910957"/>
                <a:gd name="connsiteX27" fmla="*/ 762000 w 4294263"/>
                <a:gd name="connsiteY27" fmla="*/ 288850 h 1910957"/>
                <a:gd name="connsiteX28" fmla="*/ 915569 w 4294263"/>
                <a:gd name="connsiteY28" fmla="*/ 299534 h 1910957"/>
                <a:gd name="connsiteX29" fmla="*/ 1029582 w 4294263"/>
                <a:gd name="connsiteY29" fmla="*/ 323959 h 1910957"/>
                <a:gd name="connsiteX30" fmla="*/ 1030827 w 4294263"/>
                <a:gd name="connsiteY30" fmla="*/ 321192 h 1910957"/>
                <a:gd name="connsiteX31" fmla="*/ 1732945 w 4294263"/>
                <a:gd name="connsiteY31" fmla="*/ 0 h 191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294263" h="1910957">
                  <a:moveTo>
                    <a:pt x="1732945" y="0"/>
                  </a:moveTo>
                  <a:cubicBezTo>
                    <a:pt x="1890760" y="0"/>
                    <a:pt x="2037370" y="33110"/>
                    <a:pt x="2158986" y="89814"/>
                  </a:cubicBezTo>
                  <a:lnTo>
                    <a:pt x="2244010" y="138229"/>
                  </a:lnTo>
                  <a:lnTo>
                    <a:pt x="2278547" y="125291"/>
                  </a:lnTo>
                  <a:cubicBezTo>
                    <a:pt x="2369712" y="98680"/>
                    <a:pt x="2469942" y="83964"/>
                    <a:pt x="2575152" y="83964"/>
                  </a:cubicBezTo>
                  <a:cubicBezTo>
                    <a:pt x="2838178" y="83964"/>
                    <a:pt x="3070078" y="175937"/>
                    <a:pt x="3207015" y="315825"/>
                  </a:cubicBezTo>
                  <a:lnTo>
                    <a:pt x="3259396" y="382428"/>
                  </a:lnTo>
                  <a:lnTo>
                    <a:pt x="3378694" y="356870"/>
                  </a:lnTo>
                  <a:cubicBezTo>
                    <a:pt x="3428298" y="349865"/>
                    <a:pt x="3479658" y="346186"/>
                    <a:pt x="3532263" y="346186"/>
                  </a:cubicBezTo>
                  <a:cubicBezTo>
                    <a:pt x="3953104" y="346186"/>
                    <a:pt x="4294263" y="581636"/>
                    <a:pt x="4294263" y="872079"/>
                  </a:cubicBezTo>
                  <a:cubicBezTo>
                    <a:pt x="4294263" y="1162522"/>
                    <a:pt x="3953104" y="1397972"/>
                    <a:pt x="3532263" y="1397972"/>
                  </a:cubicBezTo>
                  <a:lnTo>
                    <a:pt x="3481706" y="1395771"/>
                  </a:lnTo>
                  <a:lnTo>
                    <a:pt x="3444714" y="1478016"/>
                  </a:lnTo>
                  <a:cubicBezTo>
                    <a:pt x="3329036" y="1666766"/>
                    <a:pt x="3058226" y="1799207"/>
                    <a:pt x="2742595" y="1799207"/>
                  </a:cubicBezTo>
                  <a:cubicBezTo>
                    <a:pt x="2637385" y="1799207"/>
                    <a:pt x="2537155" y="1784492"/>
                    <a:pt x="2445990" y="1757880"/>
                  </a:cubicBezTo>
                  <a:lnTo>
                    <a:pt x="2332052" y="1715199"/>
                  </a:lnTo>
                  <a:lnTo>
                    <a:pt x="2287027" y="1732065"/>
                  </a:lnTo>
                  <a:cubicBezTo>
                    <a:pt x="2195862" y="1758676"/>
                    <a:pt x="2095632" y="1773392"/>
                    <a:pt x="1990422" y="1773392"/>
                  </a:cubicBezTo>
                  <a:cubicBezTo>
                    <a:pt x="1885212" y="1773392"/>
                    <a:pt x="1784982" y="1758676"/>
                    <a:pt x="1693817" y="1732065"/>
                  </a:cubicBezTo>
                  <a:lnTo>
                    <a:pt x="1686112" y="1729178"/>
                  </a:lnTo>
                  <a:lnTo>
                    <a:pt x="1652938" y="1756927"/>
                  </a:lnTo>
                  <a:cubicBezTo>
                    <a:pt x="1515043" y="1852095"/>
                    <a:pt x="1324543" y="1910957"/>
                    <a:pt x="1114123" y="1910957"/>
                  </a:cubicBezTo>
                  <a:cubicBezTo>
                    <a:pt x="693282" y="1910957"/>
                    <a:pt x="352123" y="1675507"/>
                    <a:pt x="352123" y="1385064"/>
                  </a:cubicBezTo>
                  <a:cubicBezTo>
                    <a:pt x="352123" y="1348759"/>
                    <a:pt x="357454" y="1313313"/>
                    <a:pt x="367604" y="1279078"/>
                  </a:cubicBezTo>
                  <a:lnTo>
                    <a:pt x="373918" y="1265041"/>
                  </a:lnTo>
                  <a:lnTo>
                    <a:pt x="335959" y="1250822"/>
                  </a:lnTo>
                  <a:cubicBezTo>
                    <a:pt x="133265" y="1156315"/>
                    <a:pt x="0" y="996270"/>
                    <a:pt x="0" y="814743"/>
                  </a:cubicBezTo>
                  <a:cubicBezTo>
                    <a:pt x="0" y="524300"/>
                    <a:pt x="341159" y="288850"/>
                    <a:pt x="762000" y="288850"/>
                  </a:cubicBezTo>
                  <a:cubicBezTo>
                    <a:pt x="814605" y="288850"/>
                    <a:pt x="865965" y="292529"/>
                    <a:pt x="915569" y="299534"/>
                  </a:cubicBezTo>
                  <a:lnTo>
                    <a:pt x="1029582" y="323959"/>
                  </a:lnTo>
                  <a:lnTo>
                    <a:pt x="1030827" y="321192"/>
                  </a:lnTo>
                  <a:cubicBezTo>
                    <a:pt x="1146505" y="132441"/>
                    <a:pt x="1417314" y="0"/>
                    <a:pt x="17329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TNKeyUni-Arial" panose="020B0604020202020204" pitchFamily="34" charset="0"/>
                <a:ea typeface="TNKeyUni-Arialnew" panose="020B0500000000000000" pitchFamily="34" charset="0"/>
                <a:cs typeface="TNKeyUni-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38BB52-3EFC-AB95-FFB6-16F244BD50E9}"/>
                </a:ext>
              </a:extLst>
            </p:cNvPr>
            <p:cNvSpPr txBox="1"/>
            <p:nvPr/>
          </p:nvSpPr>
          <p:spPr>
            <a:xfrm>
              <a:off x="2387600" y="790925"/>
              <a:ext cx="124783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1.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D3648FE-4F12-ECD3-05BD-4974946C1ED0}"/>
              </a:ext>
            </a:extLst>
          </p:cNvPr>
          <p:cNvSpPr txBox="1"/>
          <p:nvPr/>
        </p:nvSpPr>
        <p:spPr>
          <a:xfrm>
            <a:off x="1706823" y="3002084"/>
            <a:ext cx="15555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80DC4-B3DB-5AFB-3B75-4273AA64D4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67" t="45622" r="50833" b="27277"/>
          <a:stretch/>
        </p:blipFill>
        <p:spPr>
          <a:xfrm>
            <a:off x="762000" y="4165327"/>
            <a:ext cx="12115800" cy="410430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ọc trò vùng sâu lội lũ đến lớp - Tuổi Trẻ Online">
            <a:extLst>
              <a:ext uri="{FF2B5EF4-FFF2-40B4-BE49-F238E27FC236}">
                <a16:creationId xmlns:a16="http://schemas.microsoft.com/office/drawing/2014/main" id="{A484BB75-FBE8-2EB9-9027-276F7C9C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9100"/>
            <a:ext cx="15392400" cy="863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69757-8154-26BF-382C-FCFC382E7B61}"/>
              </a:ext>
            </a:extLst>
          </p:cNvPr>
          <p:cNvSpPr txBox="1"/>
          <p:nvPr/>
        </p:nvSpPr>
        <p:spPr>
          <a:xfrm>
            <a:off x="3352800" y="9160014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lũ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8" name="Picture 10" descr="ĐBSCL tổ chức đưa rước học sinh vì sợ lũ lớn">
            <a:extLst>
              <a:ext uri="{FF2B5EF4-FFF2-40B4-BE49-F238E27FC236}">
                <a16:creationId xmlns:a16="http://schemas.microsoft.com/office/drawing/2014/main" id="{0F3BB3DE-2579-E82E-2799-8D615CE5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"/>
            <a:ext cx="12858750" cy="860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72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ùm ảnh cảm động của học sinh trong mùa lũ">
            <a:extLst>
              <a:ext uri="{FF2B5EF4-FFF2-40B4-BE49-F238E27FC236}">
                <a16:creationId xmlns:a16="http://schemas.microsoft.com/office/drawing/2014/main" id="{9AC3A8C6-6E8E-BBC8-E271-72457247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567"/>
            <a:ext cx="7696200" cy="97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0A731F-9667-A70B-8D8F-A56D44A92A66}"/>
              </a:ext>
            </a:extLst>
          </p:cNvPr>
          <p:cNvSpPr txBox="1"/>
          <p:nvPr/>
        </p:nvSpPr>
        <p:spPr>
          <a:xfrm>
            <a:off x="8248650" y="9088507"/>
            <a:ext cx="963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thấm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nước</a:t>
            </a:r>
            <a:endParaRPr lang="en-US" sz="4000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Nghệ An: Học sinh vùng lũ thiếu đồ dùng học tập sau những thiệt hại nặng">
            <a:extLst>
              <a:ext uri="{FF2B5EF4-FFF2-40B4-BE49-F238E27FC236}">
                <a16:creationId xmlns:a16="http://schemas.microsoft.com/office/drawing/2014/main" id="{176D8100-C0C5-0137-AEBC-3BA7DC91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993453"/>
            <a:ext cx="9682335" cy="74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9 tỉ đồng được trao đến học sinh 5 tỉnh vùng lũ miền Trung">
            <a:extLst>
              <a:ext uri="{FF2B5EF4-FFF2-40B4-BE49-F238E27FC236}">
                <a16:creationId xmlns:a16="http://schemas.microsoft.com/office/drawing/2014/main" id="{75C7AF0D-238C-5130-17A9-CA7AA750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5567"/>
            <a:ext cx="11201400" cy="84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24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25 -1.23457E-6 " pathEditMode="relative" rAng="0" ptsTypes="AA">
                                      <p:cBhvr>
                                        <p:cTn id="22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65A4B5-501E-1DD8-D98C-AA9FE16B7A2C}"/>
              </a:ext>
            </a:extLst>
          </p:cNvPr>
          <p:cNvSpPr txBox="1"/>
          <p:nvPr/>
        </p:nvSpPr>
        <p:spPr>
          <a:xfrm>
            <a:off x="4343399" y="9445764"/>
            <a:ext cx="11534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dọn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lũ</a:t>
            </a:r>
            <a:endParaRPr lang="en-US" sz="4000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Khẩn trương ứng phó và khắc phục hậu quả sau mưa lũ | Báo Dân tộc và Phát  triển">
            <a:extLst>
              <a:ext uri="{FF2B5EF4-FFF2-40B4-BE49-F238E27FC236}">
                <a16:creationId xmlns:a16="http://schemas.microsoft.com/office/drawing/2014/main" id="{5A9320D2-059F-B9B8-5FF8-FE85DD178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3868"/>
            <a:ext cx="13201650" cy="91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ảm bảo vệ sinh môi trường, an toàn sau lũ">
            <a:extLst>
              <a:ext uri="{FF2B5EF4-FFF2-40B4-BE49-F238E27FC236}">
                <a16:creationId xmlns:a16="http://schemas.microsoft.com/office/drawing/2014/main" id="{F9832A00-5ECD-509D-6692-73EEAA52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825"/>
            <a:ext cx="17526000" cy="920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871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8" y="8467795"/>
            <a:ext cx="18134245" cy="1791313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1" b="-3251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874945" y="6739083"/>
            <a:ext cx="5155216" cy="3520025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779AC6-1A8B-BF11-23CD-D6DA6F2876D0}"/>
              </a:ext>
            </a:extLst>
          </p:cNvPr>
          <p:cNvGrpSpPr/>
          <p:nvPr/>
        </p:nvGrpSpPr>
        <p:grpSpPr>
          <a:xfrm>
            <a:off x="2736852" y="1880118"/>
            <a:ext cx="8866749" cy="3642042"/>
            <a:chOff x="416668" y="315427"/>
            <a:chExt cx="8866749" cy="3642042"/>
          </a:xfrm>
        </p:grpSpPr>
        <p:sp>
          <p:nvSpPr>
            <p:cNvPr id="7" name="Freeform 7"/>
            <p:cNvSpPr/>
            <p:nvPr/>
          </p:nvSpPr>
          <p:spPr>
            <a:xfrm>
              <a:off x="416668" y="315427"/>
              <a:ext cx="8866749" cy="3642042"/>
            </a:xfrm>
            <a:custGeom>
              <a:avLst/>
              <a:gdLst/>
              <a:ahLst/>
              <a:cxnLst/>
              <a:rect l="l" t="t" r="r" b="b"/>
              <a:pathLst>
                <a:path w="4690448" h="2321772">
                  <a:moveTo>
                    <a:pt x="0" y="0"/>
                  </a:moveTo>
                  <a:lnTo>
                    <a:pt x="4690448" y="0"/>
                  </a:lnTo>
                  <a:lnTo>
                    <a:pt x="4690448" y="2321772"/>
                  </a:lnTo>
                  <a:lnTo>
                    <a:pt x="0" y="232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336230" y="1322977"/>
              <a:ext cx="657201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ảnh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nghe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liệu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video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Freeform 9"/>
          <p:cNvSpPr/>
          <p:nvPr/>
        </p:nvSpPr>
        <p:spPr>
          <a:xfrm>
            <a:off x="12868855" y="3431135"/>
            <a:ext cx="3073921" cy="5932316"/>
          </a:xfrm>
          <a:custGeom>
            <a:avLst/>
            <a:gdLst/>
            <a:ahLst/>
            <a:cxnLst/>
            <a:rect l="l" t="t" r="r" b="b"/>
            <a:pathLst>
              <a:path w="4384157" h="8897736">
                <a:moveTo>
                  <a:pt x="0" y="0"/>
                </a:moveTo>
                <a:lnTo>
                  <a:pt x="4384157" y="0"/>
                </a:lnTo>
                <a:lnTo>
                  <a:pt x="4384157" y="8897736"/>
                </a:lnTo>
                <a:lnTo>
                  <a:pt x="0" y="8897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B93137-B49F-D1DF-218D-DFF473A6B409}"/>
              </a:ext>
            </a:extLst>
          </p:cNvPr>
          <p:cNvSpPr txBox="1"/>
          <p:nvPr/>
        </p:nvSpPr>
        <p:spPr>
          <a:xfrm>
            <a:off x="2057400" y="9069795"/>
            <a:ext cx="1508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Vận động quyên góp ủng hộ em học sinh mắc bệnh hiểm nghèo">
            <a:extLst>
              <a:ext uri="{FF2B5EF4-FFF2-40B4-BE49-F238E27FC236}">
                <a16:creationId xmlns:a16="http://schemas.microsoft.com/office/drawing/2014/main" id="{31F7FDEB-0A19-56E2-9922-3F5574DB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1219"/>
            <a:ext cx="11125200" cy="83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a đình chật vật vì các con đều mắc bệnh hiểm nghèo">
            <a:extLst>
              <a:ext uri="{FF2B5EF4-FFF2-40B4-BE49-F238E27FC236}">
                <a16:creationId xmlns:a16="http://schemas.microsoft.com/office/drawing/2014/main" id="{1A3534B5-DFBF-659E-8B31-5E4125DC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5" y="178443"/>
            <a:ext cx="8496335" cy="62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hát vọng sống của cô bé lớp 6 mắc bệnh hiểm nghèo">
            <a:extLst>
              <a:ext uri="{FF2B5EF4-FFF2-40B4-BE49-F238E27FC236}">
                <a16:creationId xmlns:a16="http://schemas.microsoft.com/office/drawing/2014/main" id="{1A7B1099-FE57-B575-CAD9-9B89B682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552700"/>
            <a:ext cx="9224511" cy="577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E6F6A-7738-49A9-A6B8-D1AD05ED9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8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D5B48-2765-430E-BB58-91ED4729D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"/>
            <a:ext cx="9144000" cy="5287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CF8A5-0CCD-42AC-BCCC-95D0C2009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4212"/>
            <a:ext cx="8970747" cy="4663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91CE95-B535-456F-9CA0-E3D89D2C07D9}"/>
              </a:ext>
            </a:extLst>
          </p:cNvPr>
          <p:cNvSpPr txBox="1"/>
          <p:nvPr/>
        </p:nvSpPr>
        <p:spPr>
          <a:xfrm>
            <a:off x="9317255" y="6591769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Em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thử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vị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trí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ra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4275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574</Words>
  <Application>Microsoft Macintosh PowerPoint</Application>
  <PresentationFormat>Custom</PresentationFormat>
  <Paragraphs>57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TNKeyUni-Arial</vt:lpstr>
      <vt:lpstr>TNKeyUni-Hyper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Cute Illustrative Shapes Trivia Quiz Presentation</dc:title>
  <cp:lastModifiedBy>linhse linhsama</cp:lastModifiedBy>
  <cp:revision>87</cp:revision>
  <dcterms:created xsi:type="dcterms:W3CDTF">2006-08-16T00:00:00Z</dcterms:created>
  <dcterms:modified xsi:type="dcterms:W3CDTF">2024-04-16T22:17:22Z</dcterms:modified>
  <dc:identifier>DAF_xd-dyj0</dc:identifier>
</cp:coreProperties>
</file>