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37"/>
  </p:notesMasterIdLst>
  <p:sldIdLst>
    <p:sldId id="872" r:id="rId7"/>
    <p:sldId id="736" r:id="rId8"/>
    <p:sldId id="866" r:id="rId9"/>
    <p:sldId id="943" r:id="rId10"/>
    <p:sldId id="852" r:id="rId11"/>
    <p:sldId id="920" r:id="rId12"/>
    <p:sldId id="921" r:id="rId13"/>
    <p:sldId id="922" r:id="rId14"/>
    <p:sldId id="923" r:id="rId15"/>
    <p:sldId id="925" r:id="rId16"/>
    <p:sldId id="928" r:id="rId17"/>
    <p:sldId id="896" r:id="rId18"/>
    <p:sldId id="929" r:id="rId19"/>
    <p:sldId id="898" r:id="rId20"/>
    <p:sldId id="897" r:id="rId21"/>
    <p:sldId id="915" r:id="rId22"/>
    <p:sldId id="899" r:id="rId23"/>
    <p:sldId id="931" r:id="rId24"/>
    <p:sldId id="932" r:id="rId25"/>
    <p:sldId id="934" r:id="rId26"/>
    <p:sldId id="937" r:id="rId27"/>
    <p:sldId id="936" r:id="rId28"/>
    <p:sldId id="939" r:id="rId29"/>
    <p:sldId id="908" r:id="rId30"/>
    <p:sldId id="909" r:id="rId31"/>
    <p:sldId id="940" r:id="rId32"/>
    <p:sldId id="941" r:id="rId33"/>
    <p:sldId id="942" r:id="rId34"/>
    <p:sldId id="765" r:id="rId35"/>
    <p:sldId id="439" r:id="rId36"/>
  </p:sldIdLst>
  <p:sldSz cx="9144000" cy="5143500" type="screen16x9"/>
  <p:notesSz cx="6858000" cy="9144000"/>
  <p:custDataLst>
    <p:tags r:id="rId38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736"/>
            <p14:sldId id="866"/>
            <p14:sldId id="943"/>
            <p14:sldId id="852"/>
            <p14:sldId id="920"/>
            <p14:sldId id="921"/>
            <p14:sldId id="922"/>
            <p14:sldId id="923"/>
            <p14:sldId id="925"/>
            <p14:sldId id="928"/>
            <p14:sldId id="896"/>
            <p14:sldId id="929"/>
            <p14:sldId id="898"/>
            <p14:sldId id="897"/>
            <p14:sldId id="915"/>
            <p14:sldId id="899"/>
            <p14:sldId id="931"/>
            <p14:sldId id="932"/>
            <p14:sldId id="934"/>
            <p14:sldId id="937"/>
            <p14:sldId id="936"/>
            <p14:sldId id="939"/>
            <p14:sldId id="908"/>
            <p14:sldId id="909"/>
            <p14:sldId id="940"/>
            <p14:sldId id="941"/>
            <p14:sldId id="942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4" autoAdjust="0"/>
    <p:restoredTop sz="79407" autoAdjust="0"/>
  </p:normalViewPr>
  <p:slideViewPr>
    <p:cSldViewPr>
      <p:cViewPr varScale="1">
        <p:scale>
          <a:sx n="77" d="100"/>
          <a:sy n="77" d="100"/>
        </p:scale>
        <p:origin x="115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Bích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- TH Kim Long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03941"/>
      </p:ext>
    </p:extLst>
  </p:cSld>
  <p:clrMapOvr>
    <a:masterClrMapping/>
  </p:clrMapOvr>
  <p:transition spd="med" advClick="0" advTm="10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40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eg"/><Relationship Id="rId5" Type="http://schemas.openxmlformats.org/officeDocument/2006/relationships/image" Target="../media/image18.jpg"/><Relationship Id="rId10" Type="http://schemas.openxmlformats.org/officeDocument/2006/relationships/image" Target="../media/image41.jpeg"/><Relationship Id="rId4" Type="http://schemas.openxmlformats.org/officeDocument/2006/relationships/image" Target="../media/image17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7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5" Type="http://schemas.openxmlformats.org/officeDocument/2006/relationships/image" Target="../media/image5.jpe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4" Type="http://schemas.openxmlformats.org/officeDocument/2006/relationships/image" Target="../media/image18.jp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7.jpe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jpg"/><Relationship Id="rId5" Type="http://schemas.openxmlformats.org/officeDocument/2006/relationships/image" Target="../media/image5.jpeg"/><Relationship Id="rId10" Type="http://schemas.openxmlformats.org/officeDocument/2006/relationships/image" Target="../media/image61.png"/><Relationship Id="rId4" Type="http://schemas.openxmlformats.org/officeDocument/2006/relationships/image" Target="../media/image18.jp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3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3.wav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jpe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4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.emf"/><Relationship Id="rId11" Type="http://schemas.openxmlformats.org/officeDocument/2006/relationships/audio" Target="../media/audio40.wav"/><Relationship Id="rId5" Type="http://schemas.openxmlformats.org/officeDocument/2006/relationships/image" Target="../media/image9.emf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jpeg"/><Relationship Id="rId11" Type="http://schemas.openxmlformats.org/officeDocument/2006/relationships/image" Target="../media/image23.gif"/><Relationship Id="rId5" Type="http://schemas.openxmlformats.org/officeDocument/2006/relationships/image" Target="../media/image18.jpg"/><Relationship Id="rId10" Type="http://schemas.openxmlformats.org/officeDocument/2006/relationships/image" Target="../media/image22.jpg"/><Relationship Id="rId4" Type="http://schemas.openxmlformats.org/officeDocument/2006/relationships/image" Target="../media/image17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eg"/><Relationship Id="rId11" Type="http://schemas.openxmlformats.org/officeDocument/2006/relationships/image" Target="../media/image29.jpeg"/><Relationship Id="rId5" Type="http://schemas.openxmlformats.org/officeDocument/2006/relationships/image" Target="../media/image2.jpeg"/><Relationship Id="rId10" Type="http://schemas.openxmlformats.org/officeDocument/2006/relationships/image" Target="../media/image28.jpeg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0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 + 2 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SáchTiếng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2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77 +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78</a:t>
            </a: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079530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844639" y="1655594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78321" y="2355726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386943" y="1419622"/>
            <a:ext cx="89702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90937" y="141962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506446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Ma-ô-ri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32429" y="3938494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Niu Di-lân</a:t>
            </a:r>
            <a:endParaRPr lang="en-US" sz="2200" b="1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3074398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076056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140240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742774" y="2601092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344545" y="2660977"/>
            <a:ext cx="232138" cy="354854"/>
            <a:chOff x="6952973" y="2932952"/>
            <a:chExt cx="232138" cy="354854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42"/>
          <p:cNvSpPr/>
          <p:nvPr/>
        </p:nvSpPr>
        <p:spPr>
          <a:xfrm>
            <a:off x="1158817" y="2638643"/>
            <a:ext cx="320514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96925" y="2936978"/>
            <a:ext cx="3070825" cy="1689452"/>
            <a:chOff x="5696925" y="2936978"/>
            <a:chExt cx="3070825" cy="1689452"/>
          </a:xfrm>
        </p:grpSpPr>
        <p:pic>
          <p:nvPicPr>
            <p:cNvPr id="8195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47" y="2936978"/>
              <a:ext cx="2984503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696925" y="2936978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FCFDCF"/>
                  </a:solidFill>
                  <a:latin typeface="UTM Avo" pitchFamily="18" charset="0"/>
                </a:rPr>
                <a:t>Ma-ô-ri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07553" y="2936978"/>
            <a:ext cx="2163177" cy="1723004"/>
            <a:chOff x="6507553" y="2936978"/>
            <a:chExt cx="2163177" cy="1723004"/>
          </a:xfrm>
        </p:grpSpPr>
        <p:pic>
          <p:nvPicPr>
            <p:cNvPr id="8196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553" y="2936978"/>
              <a:ext cx="1535890" cy="165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516216" y="4229097"/>
              <a:ext cx="2154514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002060"/>
                  </a:solidFill>
                  <a:latin typeface="UTM Avo" pitchFamily="18" charset="0"/>
                </a:rPr>
                <a:t>Niu Di-lân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076056" y="2355726"/>
            <a:ext cx="143149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221586" y="4301105"/>
            <a:ext cx="291836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Dim-ba-bu-ê</a:t>
            </a:r>
            <a:endParaRPr lang="en-US" sz="2200" b="1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63161" y="2859782"/>
            <a:ext cx="3138289" cy="1757806"/>
            <a:chOff x="6005711" y="2859782"/>
            <a:chExt cx="3138289" cy="1757806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711" y="2931790"/>
              <a:ext cx="2598737" cy="1685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6225635" y="2859782"/>
              <a:ext cx="291836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FDFEDA"/>
                  </a:solidFill>
                  <a:latin typeface="UTM Avo" pitchFamily="18" charset="0"/>
                </a:rPr>
                <a:t>Dim-ba-bu-ê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2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6" grpId="1" animBg="1"/>
      <p:bldP spid="31" grpId="0"/>
      <p:bldP spid="32" grpId="0"/>
      <p:bldP spid="43" grpId="0" animBg="1"/>
      <p:bldP spid="43" grpId="1" animBg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113159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898823" y="1060401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662097" y="1131590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36121" y="10604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51920" y="1122136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5460228" y="1134592"/>
            <a:ext cx="232138" cy="354854"/>
            <a:chOff x="6952973" y="2932952"/>
            <a:chExt cx="232138" cy="354854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87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Niu Di-lân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851787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Đại Dương.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Ấn Độ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5792" y="3880949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Á.</a:t>
            </a: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Mỹ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Mỹ.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Dim-ba-bu-ê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Phi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1229659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82904" y="2139702"/>
            <a:ext cx="115266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ular Callout 32"/>
          <p:cNvSpPr/>
          <p:nvPr/>
        </p:nvSpPr>
        <p:spPr>
          <a:xfrm>
            <a:off x="3491880" y="2741796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29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37756"/>
            <a:ext cx="2520281" cy="18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2150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3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4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Chúng ta đọc nối  tiếp đoạn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24" name="Oval Callout 2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2</a:t>
              </a:r>
              <a:endParaRPr lang="en-US" sz="200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5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cả bài: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rõ ràng, ngắt nghỉ hơi đúng, dừng hơi l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u hơn sau mỗi đoạn của bài đọc. </a:t>
            </a:r>
            <a:endParaRPr lang="en-US" sz="2200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393033" y="1949054"/>
            <a:ext cx="6129338" cy="899160"/>
          </a:xfrm>
          <a:prstGeom prst="rect">
            <a:avLst/>
          </a:prstGeom>
          <a:noFill/>
          <a:ln w="9525">
            <a:noFill/>
          </a:ln>
        </p:spPr>
        <p:txBody>
          <a:bodyPr lIns="68573" tIns="34289" rIns="68573" bIns="3428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defTabSz="685715">
              <a:spcBef>
                <a:spcPct val="0"/>
              </a:spcBef>
              <a:buNone/>
            </a:pPr>
            <a:r>
              <a:rPr lang="en-US" altLang="x-none" sz="5400" dirty="0">
                <a:solidFill>
                  <a:srgbClr val="FFFFFF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797373897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555776" y="1884263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Bắt tay</a:t>
            </a: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6335"/>
            <a:ext cx="2760076" cy="17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vẫy tay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cúi chào</a:t>
            </a: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/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611097" y="2283718"/>
            <a:ext cx="6211975" cy="1167875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52918" y="2283718"/>
            <a:ext cx="5928332" cy="1042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Bắt tay</a:t>
            </a:r>
            <a:r>
              <a:rPr lang="vi-VN" sz="2200" b="1">
                <a:latin typeface="UTM Avo" pitchFamily="18" charset="0"/>
              </a:rPr>
              <a:t>,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vẫy tay </a:t>
            </a:r>
            <a:r>
              <a:rPr lang="vi-VN" sz="2200" b="1">
                <a:latin typeface="UTM Avo" pitchFamily="18" charset="0"/>
              </a:rPr>
              <a:t>và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cúi chào </a:t>
            </a:r>
            <a:r>
              <a:rPr lang="vi-VN" sz="2200" b="1">
                <a:latin typeface="UTM Avo" pitchFamily="18" charset="0"/>
              </a:rPr>
              <a:t>là cách chào phổ biến trên thế giới.</a:t>
            </a:r>
            <a:endParaRPr lang="en-US" sz="2200" b="1">
              <a:latin typeface="UTM Avo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27271"/>
              </p:ext>
            </p:extLst>
          </p:nvPr>
        </p:nvGraphicFramePr>
        <p:xfrm>
          <a:off x="251520" y="1995686"/>
          <a:ext cx="364033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Ma-ô-ri ở Niu Di-lân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Ấn Độ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Nhiều</a:t>
                      </a:r>
                      <a:r>
                        <a:rPr lang="en-US" sz="2200" baseline="0"/>
                        <a:t> người ở Mỹ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Dim-ba-bu-ê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6950"/>
              </p:ext>
            </p:extLst>
          </p:nvPr>
        </p:nvGraphicFramePr>
        <p:xfrm>
          <a:off x="4572000" y="1995686"/>
          <a:ext cx="439248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chắp</a:t>
                      </a:r>
                      <a:r>
                        <a:rPr lang="en-US" sz="2200" baseline="0"/>
                        <a:t> hai tay, cúi đầu.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chạm</a:t>
                      </a:r>
                      <a:r>
                        <a:rPr lang="en-US" sz="2200" baseline="0"/>
                        <a:t> nhẹ mũi và trán.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vỗ</a:t>
                      </a:r>
                      <a:r>
                        <a:rPr lang="en-US" sz="2200" baseline="0"/>
                        <a:t> tay.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đấm</a:t>
                      </a:r>
                      <a:r>
                        <a:rPr lang="en-US" sz="2200" baseline="0"/>
                        <a:t> nhẹ vào nắm tay của nhau.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3923928" y="271576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42183" y="379588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05672" y="379588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380207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2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63594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ocess 51"/>
          <p:cNvSpPr/>
          <p:nvPr/>
        </p:nvSpPr>
        <p:spPr>
          <a:xfrm>
            <a:off x="4620328" y="3003798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256539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Process 55"/>
          <p:cNvSpPr/>
          <p:nvPr/>
        </p:nvSpPr>
        <p:spPr>
          <a:xfrm>
            <a:off x="462032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263594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Process 57"/>
          <p:cNvSpPr/>
          <p:nvPr/>
        </p:nvSpPr>
        <p:spPr>
          <a:xfrm>
            <a:off x="4620328" y="4083918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Process 58"/>
          <p:cNvSpPr/>
          <p:nvPr/>
        </p:nvSpPr>
        <p:spPr>
          <a:xfrm>
            <a:off x="251520" y="408391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Process 59"/>
          <p:cNvSpPr/>
          <p:nvPr/>
        </p:nvSpPr>
        <p:spPr>
          <a:xfrm>
            <a:off x="4615309" y="358267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127742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17</a:t>
              </a: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157710"/>
            <a:ext cx="4643670" cy="286405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110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17: Những các chào độc đáo 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1+ 2  (trang  77 + 78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157710"/>
            <a:ext cx="4464496" cy="28623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50000"/>
              </a:lnSpc>
            </a:pPr>
            <a:r>
              <a:rPr lang="vi-VN" sz="2000" b="1" dirty="0">
                <a:latin typeface="Arial (Body)"/>
              </a:rPr>
              <a:t>- </a:t>
            </a:r>
            <a:r>
              <a:rPr lang="vi-VN" sz="2000" b="1" dirty="0" err="1">
                <a:latin typeface="Arial (Body)"/>
              </a:rPr>
              <a:t>Đọc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đúng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các</a:t>
            </a:r>
            <a:r>
              <a:rPr lang="vi-VN" sz="2000" b="1" dirty="0">
                <a:latin typeface="Arial (Body)"/>
              </a:rPr>
              <a:t> tên phiên âm </a:t>
            </a:r>
            <a:r>
              <a:rPr lang="vi-VN" sz="2000" b="1" dirty="0" err="1">
                <a:latin typeface="Arial (Body)"/>
              </a:rPr>
              <a:t>nước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ngoài</a:t>
            </a:r>
            <a:r>
              <a:rPr lang="vi-VN" sz="2000" b="1" dirty="0">
                <a:latin typeface="Arial (Body)"/>
              </a:rPr>
              <a:t>.</a:t>
            </a:r>
          </a:p>
          <a:p>
            <a:pPr indent="290478" algn="just">
              <a:lnSpc>
                <a:spcPct val="150000"/>
              </a:lnSpc>
            </a:pPr>
            <a:r>
              <a:rPr lang="vi-VN" sz="2000" b="1" dirty="0">
                <a:latin typeface="Arial (Body)"/>
              </a:rPr>
              <a:t>-  </a:t>
            </a:r>
            <a:r>
              <a:rPr lang="vi-VN" sz="2000" b="1" dirty="0" err="1">
                <a:latin typeface="Arial (Body)"/>
              </a:rPr>
              <a:t>Đọc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rõ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ràng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một</a:t>
            </a:r>
            <a:r>
              <a:rPr lang="vi-VN" sz="2000" b="1" dirty="0">
                <a:latin typeface="Arial (Body)"/>
              </a:rPr>
              <a:t> văn </a:t>
            </a:r>
            <a:r>
              <a:rPr lang="vi-VN" sz="2000" b="1" dirty="0" err="1">
                <a:latin typeface="Arial (Body)"/>
              </a:rPr>
              <a:t>bản</a:t>
            </a:r>
            <a:r>
              <a:rPr lang="vi-VN" sz="2000" b="1" dirty="0">
                <a:latin typeface="Arial (Body)"/>
              </a:rPr>
              <a:t> thông tin </a:t>
            </a:r>
            <a:r>
              <a:rPr lang="vi-VN" sz="2000" b="1" dirty="0" err="1">
                <a:latin typeface="Arial (Body)"/>
              </a:rPr>
              <a:t>ngắn</a:t>
            </a:r>
            <a:r>
              <a:rPr lang="vi-VN" sz="2000" b="1" dirty="0">
                <a:latin typeface="Arial (Body)"/>
              </a:rPr>
              <a:t>. </a:t>
            </a:r>
          </a:p>
          <a:p>
            <a:pPr indent="290478" algn="just">
              <a:lnSpc>
                <a:spcPct val="150000"/>
              </a:lnSpc>
            </a:pPr>
            <a:r>
              <a:rPr lang="vi-VN" sz="2000" b="1" dirty="0">
                <a:latin typeface="Arial (Body)"/>
              </a:rPr>
              <a:t>- </a:t>
            </a:r>
            <a:r>
              <a:rPr lang="vi-VN" sz="2000" b="1" dirty="0" err="1">
                <a:latin typeface="Arial (Body)"/>
              </a:rPr>
              <a:t>Nhận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biết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được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cách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chào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của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người</a:t>
            </a:r>
            <a:r>
              <a:rPr lang="vi-VN" sz="2000" b="1" dirty="0">
                <a:latin typeface="Arial (Body)"/>
              </a:rPr>
              <a:t> dân </a:t>
            </a:r>
            <a:r>
              <a:rPr lang="vi-VN" sz="2000" b="1" dirty="0" err="1">
                <a:latin typeface="Arial (Body)"/>
              </a:rPr>
              <a:t>một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số</a:t>
            </a:r>
            <a:r>
              <a:rPr lang="vi-VN" sz="2000" b="1" dirty="0">
                <a:latin typeface="Arial (Body)"/>
              </a:rPr>
              <a:t> </a:t>
            </a:r>
            <a:r>
              <a:rPr lang="vi-VN" sz="2000" b="1" dirty="0" err="1">
                <a:latin typeface="Arial (Body)"/>
              </a:rPr>
              <a:t>nước</a:t>
            </a:r>
            <a:r>
              <a:rPr lang="vi-VN" sz="2000" b="1" dirty="0">
                <a:latin typeface="Arial (Body)"/>
              </a:rPr>
              <a:t> 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latin typeface="UTM Avo" pitchFamily="18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latin typeface="UTM Avo" pitchFamily="18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84798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8490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Cách chào nào dưới đây không được nói đến trong bài?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62473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1522491" y="931411"/>
            <a:ext cx="1455411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15361" y="931411"/>
            <a:ext cx="30610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444208" y="1524221"/>
            <a:ext cx="475670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6951" y="2028279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cả bài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0040" y="1462108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a.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bắt tay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	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chạm mũi và chán   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nói lời chào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6840760" y="2041954"/>
            <a:ext cx="2339752" cy="26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" y="2642171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139952" y="1075160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3" y="584428"/>
            <a:ext cx="6921501" cy="3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4. Luyện đọc lại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- Bài đọc này cho em biết điều gì?</a:t>
            </a: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cho em </a:t>
            </a:r>
            <a:r>
              <a:rPr lang="vi-VN" sz="2000" b="1">
                <a:solidFill>
                  <a:srgbClr val="002060"/>
                </a:solidFill>
              </a:rPr>
              <a:t>biết được cách chào của người dân một số nước trên 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21702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217135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Trong bài đọc, câu nào là câu hỏi ? 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563888" y="1687969"/>
            <a:ext cx="26642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21702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1979712" y="1876730"/>
            <a:ext cx="5086962" cy="1128614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002060"/>
                </a:solidFill>
              </a:rPr>
              <a:t>Câu: </a:t>
            </a:r>
          </a:p>
          <a:p>
            <a:r>
              <a:rPr lang="en-US" sz="2000" b="1">
                <a:solidFill>
                  <a:srgbClr val="C00000"/>
                </a:solidFill>
              </a:rPr>
              <a:t>Còn em, em chào bạn bằng cách nào?</a:t>
            </a:r>
            <a:r>
              <a:rPr lang="en-US" sz="2000" b="1">
                <a:solidFill>
                  <a:srgbClr val="002060"/>
                </a:solidFill>
              </a:rPr>
              <a:t> </a:t>
            </a:r>
          </a:p>
          <a:p>
            <a:r>
              <a:rPr lang="en-US" sz="2000" b="1">
                <a:solidFill>
                  <a:srgbClr val="002060"/>
                </a:solidFill>
              </a:rPr>
              <a:t>là câu hỏi.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1937118" y="3795886"/>
            <a:ext cx="5097708" cy="720080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C00000"/>
                </a:solidFill>
              </a:rPr>
              <a:t>Dấu hiện nào </a:t>
            </a:r>
            <a:r>
              <a:rPr lang="en-US" sz="2000" b="1">
                <a:solidFill>
                  <a:srgbClr val="002060"/>
                </a:solidFill>
              </a:rPr>
              <a:t>cho biết  câu này là  câu hỏi?</a:t>
            </a: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025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66" y="837471"/>
            <a:ext cx="2864849" cy="40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6588224" y="2203202"/>
            <a:ext cx="237835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855752" y="2571750"/>
            <a:ext cx="1732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48235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8235" y="333974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50374" y="3723878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3131840" y="2783344"/>
            <a:ext cx="4002891" cy="1512168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en-US" b="1">
                <a:solidFill>
                  <a:srgbClr val="002060"/>
                </a:solidFill>
              </a:rPr>
              <a:t>Người Ấn Độ chào bằng cách chắp hai tay trước ngực và cúi đầu nhẹ.</a:t>
            </a: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730"/>
            <a:ext cx="1483346" cy="22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Người Ấn Độ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590255" y="2283718"/>
            <a:ext cx="3595433" cy="1728192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Người Ma-ô-ri ở Niu Di-lân chào bằng cách chạm nhẹ mũi và trán</a:t>
            </a:r>
            <a:r>
              <a:rPr lang="en-US" b="1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Người Ma-ô-ri ở Niu Di-lân</a:t>
            </a:r>
          </a:p>
          <a:p>
            <a:pPr algn="ctr"/>
            <a:r>
              <a:rPr lang="en-US" b="1">
                <a:solidFill>
                  <a:srgbClr val="C00000"/>
                </a:solidFill>
              </a:rPr>
              <a:t>chào thế nào?</a:t>
            </a: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19335" y="1561044"/>
            <a:ext cx="3783025" cy="1341782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Người Dim-ba-bu-ê</a:t>
            </a:r>
            <a:r>
              <a:rPr lang="en-US" b="1">
                <a:solidFill>
                  <a:srgbClr val="002060"/>
                </a:solidFill>
              </a:rPr>
              <a:t>  chào bằng cách vỗ tay.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4427935" y="1027519"/>
            <a:ext cx="3768570" cy="1138553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Người Dim-ba-bu-ê</a:t>
            </a:r>
            <a:r>
              <a:rPr lang="en-US" b="1">
                <a:solidFill>
                  <a:srgbClr val="C00000"/>
                </a:solidFill>
              </a:rPr>
              <a:t>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158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Đọc đúng các tên phiên âm nước ngoài.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2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Đọc rõ ràng một văn bản thông tin ngắn.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Nhận biết được cách chào của người dân một số nước 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17 ( tiêt 4) - Nói và nghe: Lớp học viết thư </a:t>
            </a:r>
            <a:r>
              <a:rPr lang="en-US" altLang="en-US" sz="2400" b="1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>
                <a:cs typeface="Arial" pitchFamily="34" charset="0"/>
              </a:rPr>
              <a:t>( trang 79)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>
                <a:latin typeface="UTM Avo" pitchFamily="18" charset="0"/>
              </a:rPr>
              <a:t>Hàng ngày, em thường chào và đáp lời chào của mọi  người  như thế nào?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exagon 33"/>
          <p:cNvSpPr/>
          <p:nvPr/>
        </p:nvSpPr>
        <p:spPr>
          <a:xfrm>
            <a:off x="5163185" y="2690300"/>
            <a:ext cx="2001103" cy="1725089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51520" y="1742731"/>
            <a:ext cx="2001103" cy="1725089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1907704" y="2692324"/>
            <a:ext cx="2001103" cy="1725089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3509405" y="1773170"/>
            <a:ext cx="2001103" cy="1725089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6766647" y="1742731"/>
            <a:ext cx="2001103" cy="1725089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075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>
                <a:latin typeface="UTM Avo" pitchFamily="18" charset="0"/>
              </a:rPr>
              <a:t>Hàng ngày, em thường chào và đáp lời chào của mọi  người  như thế nào?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5" y="2216990"/>
            <a:ext cx="1690451" cy="17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9077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7079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5081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308304" y="2095818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5" name="Picture 9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68EBB5"/>
              </a:clrFrom>
              <a:clrTo>
                <a:srgbClr val="68EB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98" y="2371762"/>
            <a:ext cx="1499662" cy="15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49" y="2282403"/>
            <a:ext cx="1482160" cy="17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ople Greeting With Feet And Feet Stock Illustration - Download Image Now  - iStock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072"/>
          <a:stretch/>
        </p:blipFill>
        <p:spPr bwMode="auto">
          <a:xfrm>
            <a:off x="5491923" y="2408360"/>
            <a:ext cx="1672961" cy="1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94" y="2282403"/>
            <a:ext cx="1496445" cy="16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80714" y="1563638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>
                <a:solidFill>
                  <a:srgbClr val="C00000"/>
                </a:solidFill>
                <a:latin typeface="UTM Avo" pitchFamily="18" charset="0"/>
              </a:rPr>
              <a:t>Một số  kiểu chào khác nhau</a:t>
            </a:r>
          </a:p>
        </p:txBody>
      </p:sp>
    </p:spTree>
    <p:extLst>
      <p:ext uri="{BB962C8B-B14F-4D97-AF65-F5344CB8AC3E}">
        <p14:creationId xmlns:p14="http://schemas.microsoft.com/office/powerpoint/2010/main" val="22159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9" grpId="0" animBg="1"/>
      <p:bldP spid="40" grpId="0" animBg="1"/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555526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435847"/>
            <a:ext cx="3672408" cy="539154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0754" y="3539792"/>
            <a:ext cx="4999598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>
                <a:solidFill>
                  <a:srgbClr val="C00000"/>
                </a:solidFill>
                <a:latin typeface="UTM Avo" pitchFamily="18" charset="0"/>
              </a:rPr>
              <a:t>NHỮNG CÁCH CHÀO ĐỘC ĐÁO</a:t>
            </a:r>
          </a:p>
        </p:txBody>
      </p:sp>
    </p:spTree>
    <p:extLst>
      <p:ext uri="{BB962C8B-B14F-4D97-AF65-F5344CB8AC3E}">
        <p14:creationId xmlns:p14="http://schemas.microsoft.com/office/powerpoint/2010/main" val="5289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03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67113" y="1138621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7020272" y="1707654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48264" y="1435304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2428" y="2932953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v</a:t>
            </a:r>
            <a:r>
              <a:rPr lang="en-US" sz="2200" b="1">
                <a:solidFill>
                  <a:srgbClr val="FF0000"/>
                </a:solidFill>
                <a:latin typeface="UTM Avo" pitchFamily="18" charset="0"/>
              </a:rPr>
              <a:t>ẫy</a:t>
            </a:r>
            <a:r>
              <a:rPr lang="en-US" sz="2200" b="1">
                <a:latin typeface="UTM Avo" pitchFamily="18" charset="0"/>
              </a:rPr>
              <a:t> tay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2429" y="336500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đ</a:t>
            </a:r>
            <a:r>
              <a:rPr lang="en-US" sz="2200" b="1">
                <a:solidFill>
                  <a:srgbClr val="FF0000"/>
                </a:solidFill>
                <a:latin typeface="UTM Avo" pitchFamily="18" charset="0"/>
              </a:rPr>
              <a:t>ặc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>
                <a:latin typeface="UTM Avo" pitchFamily="18" charset="0"/>
              </a:rPr>
              <a:t>biệt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06623" y="2355726"/>
            <a:ext cx="3921361" cy="504056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833396" y="111671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52120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788134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767113" y="1398456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232429" y="1449299"/>
            <a:ext cx="79114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40604</TotalTime>
  <Words>1097</Words>
  <Application>Microsoft Office PowerPoint</Application>
  <PresentationFormat>On-screen Show (16:9)</PresentationFormat>
  <Paragraphs>201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Microsoft YaHei</vt:lpstr>
      <vt:lpstr>宋体</vt:lpstr>
      <vt:lpstr>Arial</vt:lpstr>
      <vt:lpstr>Arial (Body)</vt:lpstr>
      <vt:lpstr>Arial Rounded MT Bold</vt:lpstr>
      <vt:lpstr>Arial-Rounded</vt:lpstr>
      <vt:lpstr>Calibri</vt:lpstr>
      <vt:lpstr>Calibri Light</vt:lpstr>
      <vt:lpstr>等线</vt:lpstr>
      <vt:lpstr>Tahoma</vt:lpstr>
      <vt:lpstr>Times New Roman</vt:lpstr>
      <vt:lpstr>UTM Avo</vt:lpstr>
      <vt:lpstr>Wingdings</vt:lpstr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Techsi.vn</cp:lastModifiedBy>
  <cp:revision>942</cp:revision>
  <dcterms:created xsi:type="dcterms:W3CDTF">2015-04-15T03:07:00Z</dcterms:created>
  <dcterms:modified xsi:type="dcterms:W3CDTF">2024-03-04T06:55:28Z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