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latsi" panose="020B0604020202020204" charset="0"/>
      <p:regular r:id="rId16"/>
    </p:embeddedFont>
    <p:embeddedFont>
      <p:font typeface="Apricots" panose="020B0604020202020204" charset="0"/>
      <p:regular r:id="rId17"/>
    </p:embeddedFont>
    <p:embeddedFont>
      <p:font typeface="Bahnschrift SemiBold" panose="020B0502040204020203" pitchFamily="34" charset="0"/>
      <p:bold r:id="rId18"/>
    </p:embeddedFont>
    <p:embeddedFont>
      <p:font typeface="Bakerie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mfortaa Bold" panose="020B0604020202020204" charset="0"/>
      <p:regular r:id="rId24"/>
    </p:embeddedFont>
    <p:embeddedFont>
      <p:font typeface="Concert One" panose="020B0604020202020204" charset="0"/>
      <p:regular r:id="rId25"/>
    </p:embeddedFont>
    <p:embeddedFont>
      <p:font typeface="DejaVu Serif Bold" panose="020B0604020202020204" charset="0"/>
      <p:regular r:id="rId26"/>
    </p:embeddedFont>
    <p:embeddedFont>
      <p:font typeface="Dekko" panose="020B0604020202020204" charset="0"/>
      <p:regular r:id="rId27"/>
    </p:embeddedFont>
    <p:embeddedFont>
      <p:font typeface="Moonjelly Bold" panose="020B0604020202020204" charset="0"/>
      <p:regular r:id="rId28"/>
    </p:embeddedFont>
    <p:embeddedFont>
      <p:font typeface="Noto Sans Bold" panose="020B0604020202020204" charset="0"/>
      <p:regular r:id="rId29"/>
    </p:embeddedFont>
    <p:embeddedFont>
      <p:font typeface="Noto Serif Display Bold" panose="020B0604020202020204"/>
      <p:regular r:id="rId30"/>
    </p:embeddedFont>
    <p:embeddedFont>
      <p:font typeface="Paytone One" panose="020B0604020202020204" charset="0"/>
      <p:regular r:id="rId31"/>
    </p:embeddedFont>
    <p:embeddedFont>
      <p:font typeface="Varela Round" panose="020B0604020202020204" charset="-79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svg"/><Relationship Id="rId3" Type="http://schemas.openxmlformats.org/officeDocument/2006/relationships/image" Target="../media/image94.pn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0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gi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4" Type="http://schemas.openxmlformats.org/officeDocument/2006/relationships/image" Target="../media/image16.sv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17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34.svg"/><Relationship Id="rId4" Type="http://schemas.openxmlformats.org/officeDocument/2006/relationships/image" Target="../media/image18.svg"/><Relationship Id="rId9" Type="http://schemas.openxmlformats.org/officeDocument/2006/relationships/image" Target="../media/image33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39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40.sv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0.pn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11.svg"/><Relationship Id="rId9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11351">
            <a:off x="-2200832" y="7673061"/>
            <a:ext cx="4686021" cy="4473020"/>
          </a:xfrm>
          <a:custGeom>
            <a:avLst/>
            <a:gdLst/>
            <a:ahLst/>
            <a:cxnLst/>
            <a:rect l="l" t="t" r="r" b="b"/>
            <a:pathLst>
              <a:path w="4686021" h="4473020">
                <a:moveTo>
                  <a:pt x="0" y="0"/>
                </a:moveTo>
                <a:lnTo>
                  <a:pt x="4686022" y="0"/>
                </a:lnTo>
                <a:lnTo>
                  <a:pt x="4686022" y="4473021"/>
                </a:lnTo>
                <a:lnTo>
                  <a:pt x="0" y="4473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3844">
            <a:off x="15223342" y="-1647089"/>
            <a:ext cx="5338151" cy="5017862"/>
          </a:xfrm>
          <a:custGeom>
            <a:avLst/>
            <a:gdLst/>
            <a:ahLst/>
            <a:cxnLst/>
            <a:rect l="l" t="t" r="r" b="b"/>
            <a:pathLst>
              <a:path w="5338151" h="5017862">
                <a:moveTo>
                  <a:pt x="0" y="0"/>
                </a:moveTo>
                <a:lnTo>
                  <a:pt x="5338151" y="0"/>
                </a:lnTo>
                <a:lnTo>
                  <a:pt x="5338151" y="5017862"/>
                </a:lnTo>
                <a:lnTo>
                  <a:pt x="0" y="5017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65238">
            <a:off x="-583217" y="-215153"/>
            <a:ext cx="4682588" cy="2153990"/>
          </a:xfrm>
          <a:custGeom>
            <a:avLst/>
            <a:gdLst/>
            <a:ahLst/>
            <a:cxnLst/>
            <a:rect l="l" t="t" r="r" b="b"/>
            <a:pathLst>
              <a:path w="4682588" h="2153990">
                <a:moveTo>
                  <a:pt x="0" y="0"/>
                </a:moveTo>
                <a:lnTo>
                  <a:pt x="4682587" y="0"/>
                </a:lnTo>
                <a:lnTo>
                  <a:pt x="4682587" y="2153990"/>
                </a:lnTo>
                <a:lnTo>
                  <a:pt x="0" y="2153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61395" y="271154"/>
            <a:ext cx="3153998" cy="2235396"/>
          </a:xfrm>
          <a:custGeom>
            <a:avLst/>
            <a:gdLst/>
            <a:ahLst/>
            <a:cxnLst/>
            <a:rect l="l" t="t" r="r" b="b"/>
            <a:pathLst>
              <a:path w="3153998" h="2235396">
                <a:moveTo>
                  <a:pt x="0" y="0"/>
                </a:moveTo>
                <a:lnTo>
                  <a:pt x="3153998" y="0"/>
                </a:lnTo>
                <a:lnTo>
                  <a:pt x="3153998" y="2235396"/>
                </a:lnTo>
                <a:lnTo>
                  <a:pt x="0" y="22353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38394" y="6832320"/>
            <a:ext cx="3449606" cy="3551337"/>
          </a:xfrm>
          <a:custGeom>
            <a:avLst/>
            <a:gdLst/>
            <a:ahLst/>
            <a:cxnLst/>
            <a:rect l="l" t="t" r="r" b="b"/>
            <a:pathLst>
              <a:path w="3449606" h="3551337">
                <a:moveTo>
                  <a:pt x="0" y="0"/>
                </a:moveTo>
                <a:lnTo>
                  <a:pt x="3449606" y="0"/>
                </a:lnTo>
                <a:lnTo>
                  <a:pt x="3449606" y="3551337"/>
                </a:lnTo>
                <a:lnTo>
                  <a:pt x="0" y="3551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179" y="1522740"/>
            <a:ext cx="2560984" cy="3397657"/>
          </a:xfrm>
          <a:custGeom>
            <a:avLst/>
            <a:gdLst/>
            <a:ahLst/>
            <a:cxnLst/>
            <a:rect l="l" t="t" r="r" b="b"/>
            <a:pathLst>
              <a:path w="2560984" h="3397657">
                <a:moveTo>
                  <a:pt x="0" y="0"/>
                </a:moveTo>
                <a:lnTo>
                  <a:pt x="2560984" y="0"/>
                </a:lnTo>
                <a:lnTo>
                  <a:pt x="2560984" y="3397657"/>
                </a:lnTo>
                <a:lnTo>
                  <a:pt x="0" y="33976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77997" y="2306179"/>
            <a:ext cx="8008565" cy="7980821"/>
          </a:xfrm>
          <a:custGeom>
            <a:avLst/>
            <a:gdLst/>
            <a:ahLst/>
            <a:cxnLst/>
            <a:rect l="l" t="t" r="r" b="b"/>
            <a:pathLst>
              <a:path w="8008565" h="7980821">
                <a:moveTo>
                  <a:pt x="0" y="0"/>
                </a:moveTo>
                <a:lnTo>
                  <a:pt x="8008564" y="0"/>
                </a:lnTo>
                <a:lnTo>
                  <a:pt x="8008564" y="7980821"/>
                </a:lnTo>
                <a:lnTo>
                  <a:pt x="0" y="79808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3517" y="-171450"/>
            <a:ext cx="1433369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BF6161"/>
                </a:solidFill>
                <a:latin typeface="Alatsi"/>
              </a:rPr>
              <a:t>Tuần</a:t>
            </a:r>
            <a:r>
              <a:rPr lang="en-US" sz="9200" dirty="0">
                <a:solidFill>
                  <a:srgbClr val="BF6161"/>
                </a:solidFill>
                <a:latin typeface="Alatsi"/>
              </a:rPr>
              <a:t> 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77592" y="1284077"/>
            <a:ext cx="9883803" cy="947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93"/>
              </a:lnSpc>
            </a:pPr>
            <a:r>
              <a:rPr lang="en-US" sz="5709" dirty="0">
                <a:solidFill>
                  <a:srgbClr val="2C8B3A"/>
                </a:solidFill>
                <a:latin typeface="Paytone One"/>
              </a:rPr>
              <a:t>HÀNH TINH XANH CỦA 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8361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8518" y="7760487"/>
            <a:ext cx="3485812" cy="2526513"/>
          </a:xfrm>
          <a:custGeom>
            <a:avLst/>
            <a:gdLst/>
            <a:ahLst/>
            <a:cxnLst/>
            <a:rect l="l" t="t" r="r" b="b"/>
            <a:pathLst>
              <a:path w="3485812" h="2526513">
                <a:moveTo>
                  <a:pt x="0" y="0"/>
                </a:moveTo>
                <a:lnTo>
                  <a:pt x="3485812" y="0"/>
                </a:lnTo>
                <a:lnTo>
                  <a:pt x="3485812" y="2526513"/>
                </a:lnTo>
                <a:lnTo>
                  <a:pt x="0" y="252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42887" y="7156168"/>
            <a:ext cx="3012023" cy="3365388"/>
          </a:xfrm>
          <a:custGeom>
            <a:avLst/>
            <a:gdLst/>
            <a:ahLst/>
            <a:cxnLst/>
            <a:rect l="l" t="t" r="r" b="b"/>
            <a:pathLst>
              <a:path w="3012023" h="3365388">
                <a:moveTo>
                  <a:pt x="0" y="0"/>
                </a:moveTo>
                <a:lnTo>
                  <a:pt x="3012023" y="0"/>
                </a:lnTo>
                <a:lnTo>
                  <a:pt x="3012023" y="3365388"/>
                </a:lnTo>
                <a:lnTo>
                  <a:pt x="0" y="336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73200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4697281" cy="2493829"/>
          </a:xfrm>
          <a:custGeom>
            <a:avLst/>
            <a:gdLst/>
            <a:ahLst/>
            <a:cxnLst/>
            <a:rect l="l" t="t" r="r" b="b"/>
            <a:pathLst>
              <a:path w="4697281" h="2493829">
                <a:moveTo>
                  <a:pt x="0" y="0"/>
                </a:moveTo>
                <a:lnTo>
                  <a:pt x="4697281" y="0"/>
                </a:lnTo>
                <a:lnTo>
                  <a:pt x="4697281" y="2493829"/>
                </a:lnTo>
                <a:lnTo>
                  <a:pt x="0" y="2493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2534" y="1339695"/>
            <a:ext cx="17595466" cy="174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dirty="0">
                <a:solidFill>
                  <a:srgbClr val="000000"/>
                </a:solidFill>
                <a:latin typeface="Moonjelly Bold"/>
              </a:rPr>
              <a:t>4.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Dựa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vào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nội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dung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bài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vè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và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hiểu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biết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của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em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,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giới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thiệu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về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loài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chim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6158" y="2988806"/>
            <a:ext cx="16723142" cy="2393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  <a:spcBef>
                <a:spcPct val="0"/>
              </a:spcBef>
            </a:pP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VD:Em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thích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bác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cú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mèo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nhất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,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vì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trong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bài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vè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,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hình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ảnh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của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bác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hiện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lên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rất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ngộ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nghĩnh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,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hài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hước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,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lúc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nào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cũng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gật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gù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buồn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 </a:t>
            </a:r>
            <a:r>
              <a:rPr lang="en-US" sz="4545" dirty="0" err="1">
                <a:solidFill>
                  <a:srgbClr val="AF2539"/>
                </a:solidFill>
                <a:latin typeface="Comfortaa Bold"/>
              </a:rPr>
              <a:t>ngủ</a:t>
            </a:r>
            <a:r>
              <a:rPr lang="en-US" sz="4545" dirty="0">
                <a:solidFill>
                  <a:srgbClr val="AF2539"/>
                </a:solidFill>
                <a:latin typeface="Comforta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910" y="0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6910" y="-198612"/>
            <a:ext cx="2826680" cy="2788504"/>
          </a:xfrm>
          <a:custGeom>
            <a:avLst/>
            <a:gdLst/>
            <a:ahLst/>
            <a:cxnLst/>
            <a:rect l="l" t="t" r="r" b="b"/>
            <a:pathLst>
              <a:path w="2826680" h="2788504">
                <a:moveTo>
                  <a:pt x="0" y="0"/>
                </a:moveTo>
                <a:lnTo>
                  <a:pt x="2826681" y="0"/>
                </a:lnTo>
                <a:lnTo>
                  <a:pt x="2826681" y="2788504"/>
                </a:lnTo>
                <a:lnTo>
                  <a:pt x="0" y="2788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1813" b="-114713"/>
            </a:stretch>
          </a:blipFill>
        </p:spPr>
      </p:sp>
      <p:sp>
        <p:nvSpPr>
          <p:cNvPr id="4" name="Freeform 4"/>
          <p:cNvSpPr/>
          <p:nvPr/>
        </p:nvSpPr>
        <p:spPr>
          <a:xfrm rot="-3224525">
            <a:off x="14437110" y="7494418"/>
            <a:ext cx="6364603" cy="4934478"/>
          </a:xfrm>
          <a:custGeom>
            <a:avLst/>
            <a:gdLst/>
            <a:ahLst/>
            <a:cxnLst/>
            <a:rect l="l" t="t" r="r" b="b"/>
            <a:pathLst>
              <a:path w="6364603" h="4934478">
                <a:moveTo>
                  <a:pt x="0" y="0"/>
                </a:moveTo>
                <a:lnTo>
                  <a:pt x="6364603" y="0"/>
                </a:lnTo>
                <a:lnTo>
                  <a:pt x="6364603" y="4934477"/>
                </a:lnTo>
                <a:lnTo>
                  <a:pt x="0" y="493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30885" y="0"/>
            <a:ext cx="4157115" cy="2872188"/>
          </a:xfrm>
          <a:custGeom>
            <a:avLst/>
            <a:gdLst/>
            <a:ahLst/>
            <a:cxnLst/>
            <a:rect l="l" t="t" r="r" b="b"/>
            <a:pathLst>
              <a:path w="4157115" h="2872188">
                <a:moveTo>
                  <a:pt x="0" y="0"/>
                </a:moveTo>
                <a:lnTo>
                  <a:pt x="4157115" y="0"/>
                </a:lnTo>
                <a:lnTo>
                  <a:pt x="4157115" y="2872188"/>
                </a:lnTo>
                <a:lnTo>
                  <a:pt x="0" y="2872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098105">
            <a:off x="-2628900" y="7954864"/>
            <a:ext cx="7315200" cy="2606871"/>
          </a:xfrm>
          <a:custGeom>
            <a:avLst/>
            <a:gdLst/>
            <a:ahLst/>
            <a:cxnLst/>
            <a:rect l="l" t="t" r="r" b="b"/>
            <a:pathLst>
              <a:path w="7315200" h="2606871">
                <a:moveTo>
                  <a:pt x="0" y="0"/>
                </a:moveTo>
                <a:lnTo>
                  <a:pt x="7315200" y="0"/>
                </a:lnTo>
                <a:lnTo>
                  <a:pt x="7315200" y="2606872"/>
                </a:lnTo>
                <a:lnTo>
                  <a:pt x="0" y="2606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275791"/>
            <a:ext cx="1535592" cy="2025361"/>
          </a:xfrm>
          <a:custGeom>
            <a:avLst/>
            <a:gdLst/>
            <a:ahLst/>
            <a:cxnLst/>
            <a:rect l="l" t="t" r="r" b="b"/>
            <a:pathLst>
              <a:path w="1535592" h="2025361">
                <a:moveTo>
                  <a:pt x="0" y="0"/>
                </a:moveTo>
                <a:lnTo>
                  <a:pt x="1535592" y="0"/>
                </a:lnTo>
                <a:lnTo>
                  <a:pt x="1535592" y="2025361"/>
                </a:lnTo>
                <a:lnTo>
                  <a:pt x="0" y="2025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86063" y="4960172"/>
            <a:ext cx="480717" cy="1436927"/>
          </a:xfrm>
          <a:custGeom>
            <a:avLst/>
            <a:gdLst/>
            <a:ahLst/>
            <a:cxnLst/>
            <a:rect l="l" t="t" r="r" b="b"/>
            <a:pathLst>
              <a:path w="480717" h="1436927">
                <a:moveTo>
                  <a:pt x="0" y="0"/>
                </a:moveTo>
                <a:lnTo>
                  <a:pt x="480717" y="0"/>
                </a:lnTo>
                <a:lnTo>
                  <a:pt x="480717" y="1436927"/>
                </a:lnTo>
                <a:lnTo>
                  <a:pt x="0" y="14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46431" y="1901326"/>
            <a:ext cx="17619412" cy="68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</a:pPr>
            <a:r>
              <a:rPr lang="en-US" sz="4016" dirty="0">
                <a:solidFill>
                  <a:srgbClr val="000000"/>
                </a:solidFill>
                <a:latin typeface="Comfortaa Bold"/>
              </a:rPr>
              <a:t>1.Tìm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những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từ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được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dùng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để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gọi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các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loài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chim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dưới</a:t>
            </a:r>
            <a:r>
              <a:rPr lang="en-US" sz="4016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4016" dirty="0" err="1">
                <a:solidFill>
                  <a:srgbClr val="000000"/>
                </a:solidFill>
                <a:latin typeface="Comfortaa Bold"/>
              </a:rPr>
              <a:t>đây</a:t>
            </a:r>
            <a:endParaRPr lang="en-US" sz="4016" dirty="0">
              <a:solidFill>
                <a:srgbClr val="000000"/>
              </a:solidFill>
              <a:latin typeface="Comforta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98263" y="3383373"/>
            <a:ext cx="3251597" cy="86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bác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cú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mèo</a:t>
            </a:r>
            <a:endParaRPr lang="en-US" sz="4960" dirty="0">
              <a:solidFill>
                <a:srgbClr val="000000"/>
              </a:solidFill>
              <a:latin typeface="Moonjelly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02385" y="3382443"/>
            <a:ext cx="3390156" cy="86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em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sáo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xinh</a:t>
            </a:r>
            <a:endParaRPr lang="en-US" sz="4960" dirty="0">
              <a:solidFill>
                <a:srgbClr val="000000"/>
              </a:solidFill>
              <a:latin typeface="Moonjelly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03867" y="3692499"/>
            <a:ext cx="3474541" cy="86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cậu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chìa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vôi</a:t>
            </a:r>
            <a:endParaRPr lang="en-US" sz="4960" dirty="0">
              <a:solidFill>
                <a:srgbClr val="000000"/>
              </a:solidFill>
              <a:latin typeface="Moonjelly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376959" y="3719373"/>
            <a:ext cx="2354610" cy="86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cô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tu</a:t>
            </a:r>
            <a:r>
              <a:rPr lang="en-US" sz="4960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960" dirty="0" err="1">
                <a:solidFill>
                  <a:srgbClr val="000000"/>
                </a:solidFill>
                <a:latin typeface="Moonjelly Bold"/>
              </a:rPr>
              <a:t>hú</a:t>
            </a:r>
            <a:endParaRPr lang="en-US" sz="4960" dirty="0">
              <a:solidFill>
                <a:srgbClr val="000000"/>
              </a:solidFill>
              <a:latin typeface="Moonjelly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0768" y="6578074"/>
            <a:ext cx="274698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Nhấp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nhem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buồn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ngủ</a:t>
            </a:r>
            <a:endParaRPr lang="en-US" sz="3399" dirty="0">
              <a:solidFill>
                <a:srgbClr val="000000"/>
              </a:solidFill>
              <a:latin typeface="Noto Serif Display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57105" y="4960172"/>
            <a:ext cx="480717" cy="1436927"/>
          </a:xfrm>
          <a:custGeom>
            <a:avLst/>
            <a:gdLst/>
            <a:ahLst/>
            <a:cxnLst/>
            <a:rect l="l" t="t" r="r" b="b"/>
            <a:pathLst>
              <a:path w="480717" h="1436927">
                <a:moveTo>
                  <a:pt x="0" y="0"/>
                </a:moveTo>
                <a:lnTo>
                  <a:pt x="480717" y="0"/>
                </a:lnTo>
                <a:lnTo>
                  <a:pt x="480717" y="1436927"/>
                </a:lnTo>
                <a:lnTo>
                  <a:pt x="0" y="14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41978" y="4960172"/>
            <a:ext cx="480717" cy="1436927"/>
          </a:xfrm>
          <a:custGeom>
            <a:avLst/>
            <a:gdLst/>
            <a:ahLst/>
            <a:cxnLst/>
            <a:rect l="l" t="t" r="r" b="b"/>
            <a:pathLst>
              <a:path w="480717" h="1436927">
                <a:moveTo>
                  <a:pt x="0" y="0"/>
                </a:moveTo>
                <a:lnTo>
                  <a:pt x="480718" y="0"/>
                </a:lnTo>
                <a:lnTo>
                  <a:pt x="480718" y="1436927"/>
                </a:lnTo>
                <a:lnTo>
                  <a:pt x="0" y="14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522668" y="4960172"/>
            <a:ext cx="480717" cy="1436927"/>
          </a:xfrm>
          <a:custGeom>
            <a:avLst/>
            <a:gdLst/>
            <a:ahLst/>
            <a:cxnLst/>
            <a:rect l="l" t="t" r="r" b="b"/>
            <a:pathLst>
              <a:path w="480717" h="1436927">
                <a:moveTo>
                  <a:pt x="0" y="0"/>
                </a:moveTo>
                <a:lnTo>
                  <a:pt x="480717" y="0"/>
                </a:lnTo>
                <a:lnTo>
                  <a:pt x="480717" y="1436927"/>
                </a:lnTo>
                <a:lnTo>
                  <a:pt x="0" y="14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323974" y="6578074"/>
            <a:ext cx="274698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Vừa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đi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vừa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nhảy</a:t>
            </a:r>
            <a:endParaRPr lang="en-US" sz="3399" dirty="0">
              <a:solidFill>
                <a:srgbClr val="000000"/>
              </a:solidFill>
              <a:latin typeface="Noto Serif Display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04503" y="6578074"/>
            <a:ext cx="274698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Hay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nghịch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hay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tếu</a:t>
            </a:r>
            <a:endParaRPr lang="en-US" sz="3399" dirty="0">
              <a:solidFill>
                <a:srgbClr val="000000"/>
              </a:solidFill>
              <a:latin typeface="Noto Serif Display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345363" y="6578074"/>
            <a:ext cx="274698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Giục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hè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đến</a:t>
            </a:r>
            <a:r>
              <a:rPr lang="en-US" sz="3399" dirty="0">
                <a:solidFill>
                  <a:srgbClr val="000000"/>
                </a:solidFill>
                <a:latin typeface="Noto Serif Display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Noto Serif Display Bold"/>
              </a:rPr>
              <a:t>mau</a:t>
            </a:r>
            <a:endParaRPr lang="en-US" sz="3399" dirty="0">
              <a:solidFill>
                <a:srgbClr val="000000"/>
              </a:solidFill>
              <a:latin typeface="Noto Serif Display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55" y="-160007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3455" y="5991630"/>
            <a:ext cx="4378429" cy="4329172"/>
          </a:xfrm>
          <a:custGeom>
            <a:avLst/>
            <a:gdLst/>
            <a:ahLst/>
            <a:cxnLst/>
            <a:rect l="l" t="t" r="r" b="b"/>
            <a:pathLst>
              <a:path w="4378429" h="4329172">
                <a:moveTo>
                  <a:pt x="0" y="0"/>
                </a:moveTo>
                <a:lnTo>
                  <a:pt x="4378430" y="0"/>
                </a:lnTo>
                <a:lnTo>
                  <a:pt x="4378430" y="4329172"/>
                </a:lnTo>
                <a:lnTo>
                  <a:pt x="0" y="4329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48938" y="-160007"/>
            <a:ext cx="3739062" cy="3856744"/>
          </a:xfrm>
          <a:custGeom>
            <a:avLst/>
            <a:gdLst/>
            <a:ahLst/>
            <a:cxnLst/>
            <a:rect l="l" t="t" r="r" b="b"/>
            <a:pathLst>
              <a:path w="3739062" h="3856744">
                <a:moveTo>
                  <a:pt x="0" y="0"/>
                </a:moveTo>
                <a:lnTo>
                  <a:pt x="3739062" y="0"/>
                </a:lnTo>
                <a:lnTo>
                  <a:pt x="3739062" y="3856744"/>
                </a:lnTo>
                <a:lnTo>
                  <a:pt x="0" y="3856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35742" y="6206002"/>
            <a:ext cx="3647116" cy="4114800"/>
          </a:xfrm>
          <a:custGeom>
            <a:avLst/>
            <a:gdLst/>
            <a:ahLst/>
            <a:cxnLst/>
            <a:rect l="l" t="t" r="r" b="b"/>
            <a:pathLst>
              <a:path w="3647116" h="4114800">
                <a:moveTo>
                  <a:pt x="0" y="0"/>
                </a:moveTo>
                <a:lnTo>
                  <a:pt x="3647116" y="0"/>
                </a:lnTo>
                <a:lnTo>
                  <a:pt x="3647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7587" y="-628617"/>
            <a:ext cx="3784128" cy="3703424"/>
          </a:xfrm>
          <a:custGeom>
            <a:avLst/>
            <a:gdLst/>
            <a:ahLst/>
            <a:cxnLst/>
            <a:rect l="l" t="t" r="r" b="b"/>
            <a:pathLst>
              <a:path w="3784128" h="3703424">
                <a:moveTo>
                  <a:pt x="0" y="0"/>
                </a:moveTo>
                <a:lnTo>
                  <a:pt x="3784128" y="0"/>
                </a:lnTo>
                <a:lnTo>
                  <a:pt x="3784128" y="3703424"/>
                </a:lnTo>
                <a:lnTo>
                  <a:pt x="0" y="3703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297894"/>
            <a:ext cx="15897706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omfortaa Bold"/>
              </a:rPr>
              <a:t>2.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Đặt</a:t>
            </a:r>
            <a:r>
              <a:rPr lang="en-US" sz="5199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câu</a:t>
            </a:r>
            <a:r>
              <a:rPr lang="en-US" sz="5199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với</a:t>
            </a:r>
            <a:r>
              <a:rPr lang="en-US" sz="5199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từ</a:t>
            </a:r>
            <a:r>
              <a:rPr lang="en-US" sz="5199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ngữ</a:t>
            </a:r>
            <a:r>
              <a:rPr lang="en-US" sz="5199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bài</a:t>
            </a:r>
            <a:r>
              <a:rPr lang="en-US" sz="5199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tập</a:t>
            </a:r>
            <a:r>
              <a:rPr lang="en-US" sz="5199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Comfortaa Bold"/>
              </a:rPr>
              <a:t>trên</a:t>
            </a:r>
            <a:endParaRPr lang="en-US" sz="5199" dirty="0">
              <a:solidFill>
                <a:srgbClr val="000000"/>
              </a:solidFill>
              <a:latin typeface="Comfortaa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20949" y="1028700"/>
            <a:ext cx="1535592" cy="2025361"/>
          </a:xfrm>
          <a:custGeom>
            <a:avLst/>
            <a:gdLst/>
            <a:ahLst/>
            <a:cxnLst/>
            <a:rect l="l" t="t" r="r" b="b"/>
            <a:pathLst>
              <a:path w="1535592" h="2025361">
                <a:moveTo>
                  <a:pt x="0" y="0"/>
                </a:moveTo>
                <a:lnTo>
                  <a:pt x="1535592" y="0"/>
                </a:lnTo>
                <a:lnTo>
                  <a:pt x="1535592" y="2025361"/>
                </a:lnTo>
                <a:lnTo>
                  <a:pt x="0" y="20253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93550" y="2880232"/>
            <a:ext cx="11674078" cy="326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7099" lvl="1" indent="-498549">
              <a:lnSpc>
                <a:spcPts val="6465"/>
              </a:lnSpc>
              <a:buFont typeface="Arial"/>
              <a:buChar char="•"/>
            </a:pP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Bác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cú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mèo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đôi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mắt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rất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tinh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.</a:t>
            </a:r>
          </a:p>
          <a:p>
            <a:pPr marL="997099" lvl="1" indent="-498549">
              <a:lnSpc>
                <a:spcPts val="6465"/>
              </a:lnSpc>
              <a:buFont typeface="Arial"/>
              <a:buChar char="•"/>
            </a:pP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Em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sáo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xinh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vừa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đi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vừa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nhảy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.</a:t>
            </a:r>
          </a:p>
          <a:p>
            <a:pPr marL="997099" lvl="1" indent="-498549">
              <a:lnSpc>
                <a:spcPts val="6465"/>
              </a:lnSpc>
              <a:buFont typeface="Arial"/>
              <a:buChar char="•"/>
            </a:pP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Cậu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chìa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vôi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hay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nghịch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hay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tếu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.</a:t>
            </a:r>
          </a:p>
          <a:p>
            <a:pPr marL="997099" lvl="1" indent="-498549" algn="l">
              <a:lnSpc>
                <a:spcPts val="6465"/>
              </a:lnSpc>
              <a:buFont typeface="Arial"/>
              <a:buChar char="•"/>
            </a:pP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Cô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tu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hú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báo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hiệu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mùa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vải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618" dirty="0" err="1">
                <a:solidFill>
                  <a:srgbClr val="000000"/>
                </a:solidFill>
                <a:latin typeface="DejaVu Serif Bold"/>
              </a:rPr>
              <a:t>đến</a:t>
            </a:r>
            <a:r>
              <a:rPr lang="en-US" sz="4618" dirty="0">
                <a:solidFill>
                  <a:srgbClr val="000000"/>
                </a:solidFill>
                <a:latin typeface="DejaVu Serif Bold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910" y="-297699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817">
            <a:off x="13883579" y="7171793"/>
            <a:ext cx="5898491" cy="4906472"/>
          </a:xfrm>
          <a:custGeom>
            <a:avLst/>
            <a:gdLst/>
            <a:ahLst/>
            <a:cxnLst/>
            <a:rect l="l" t="t" r="r" b="b"/>
            <a:pathLst>
              <a:path w="5898491" h="4906472">
                <a:moveTo>
                  <a:pt x="0" y="0"/>
                </a:moveTo>
                <a:lnTo>
                  <a:pt x="5898490" y="0"/>
                </a:lnTo>
                <a:lnTo>
                  <a:pt x="5898490" y="4906472"/>
                </a:lnTo>
                <a:lnTo>
                  <a:pt x="0" y="4906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15930" y="-297699"/>
            <a:ext cx="3150753" cy="3187676"/>
          </a:xfrm>
          <a:custGeom>
            <a:avLst/>
            <a:gdLst/>
            <a:ahLst/>
            <a:cxnLst/>
            <a:rect l="l" t="t" r="r" b="b"/>
            <a:pathLst>
              <a:path w="3150753" h="3187676">
                <a:moveTo>
                  <a:pt x="0" y="0"/>
                </a:moveTo>
                <a:lnTo>
                  <a:pt x="3150753" y="0"/>
                </a:lnTo>
                <a:lnTo>
                  <a:pt x="3150753" y="3187676"/>
                </a:lnTo>
                <a:lnTo>
                  <a:pt x="0" y="318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6910" y="5853938"/>
            <a:ext cx="4779158" cy="4825238"/>
          </a:xfrm>
          <a:custGeom>
            <a:avLst/>
            <a:gdLst/>
            <a:ahLst/>
            <a:cxnLst/>
            <a:rect l="l" t="t" r="r" b="b"/>
            <a:pathLst>
              <a:path w="4779158" h="4825238">
                <a:moveTo>
                  <a:pt x="0" y="0"/>
                </a:moveTo>
                <a:lnTo>
                  <a:pt x="4779158" y="0"/>
                </a:lnTo>
                <a:lnTo>
                  <a:pt x="4779158" y="4825237"/>
                </a:lnTo>
                <a:lnTo>
                  <a:pt x="0" y="4825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6910" y="-297699"/>
            <a:ext cx="4687759" cy="318767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2176970" y="2060969"/>
            <a:ext cx="11614138" cy="6862900"/>
          </a:xfrm>
          <a:custGeom>
            <a:avLst/>
            <a:gdLst/>
            <a:ahLst/>
            <a:cxnLst/>
            <a:rect l="l" t="t" r="r" b="b"/>
            <a:pathLst>
              <a:path w="11614138" h="6862900">
                <a:moveTo>
                  <a:pt x="0" y="0"/>
                </a:moveTo>
                <a:lnTo>
                  <a:pt x="11614138" y="0"/>
                </a:lnTo>
                <a:lnTo>
                  <a:pt x="11614138" y="6862900"/>
                </a:lnTo>
                <a:lnTo>
                  <a:pt x="0" y="6862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30458" y="159703"/>
            <a:ext cx="5547141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B54F5B"/>
                </a:solidFill>
                <a:latin typeface="Noto Sans Bold"/>
              </a:rPr>
              <a:t>Dặn</a:t>
            </a:r>
            <a:r>
              <a:rPr lang="en-US" sz="9200" dirty="0">
                <a:solidFill>
                  <a:srgbClr val="F9B347"/>
                </a:solidFill>
                <a:latin typeface="Noto Sans Bold"/>
              </a:rPr>
              <a:t> </a:t>
            </a:r>
            <a:r>
              <a:rPr lang="en-US" sz="9200" dirty="0" err="1">
                <a:solidFill>
                  <a:srgbClr val="F9B347"/>
                </a:solidFill>
                <a:latin typeface="Noto Sans Bold"/>
              </a:rPr>
              <a:t>dò</a:t>
            </a:r>
            <a:endParaRPr lang="en-US" sz="9200" dirty="0">
              <a:solidFill>
                <a:srgbClr val="F9B347"/>
              </a:solidFill>
              <a:latin typeface="Noto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70445" y="4553076"/>
            <a:ext cx="8827188" cy="371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4" lvl="1" indent="-572132" algn="ctr">
              <a:lnSpc>
                <a:spcPts val="7419"/>
              </a:lnSpc>
              <a:buFont typeface="Arial"/>
              <a:buChar char="•"/>
            </a:pPr>
            <a:r>
              <a:rPr lang="en-US" sz="5299" dirty="0" err="1">
                <a:solidFill>
                  <a:srgbClr val="000000"/>
                </a:solidFill>
                <a:latin typeface="Alatsi"/>
              </a:rPr>
              <a:t>Về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nhà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các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con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học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thuộc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lòng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bài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Vè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Chim</a:t>
            </a:r>
            <a:endParaRPr lang="en-US" sz="5299" dirty="0">
              <a:solidFill>
                <a:srgbClr val="000000"/>
              </a:solidFill>
              <a:latin typeface="Alatsi"/>
            </a:endParaRPr>
          </a:p>
          <a:p>
            <a:pPr marL="1144264" lvl="1" indent="-572132" algn="ctr">
              <a:lnSpc>
                <a:spcPts val="7419"/>
              </a:lnSpc>
              <a:buFont typeface="Arial"/>
              <a:buChar char="•"/>
            </a:pPr>
            <a:r>
              <a:rPr lang="en-US" sz="5299" dirty="0" err="1">
                <a:solidFill>
                  <a:srgbClr val="000000"/>
                </a:solidFill>
                <a:latin typeface="Alatsi"/>
              </a:rPr>
              <a:t>Chuẩn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bị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Tiết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Tiếng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Việt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tiếp</a:t>
            </a:r>
            <a:r>
              <a:rPr lang="en-US" sz="5299" dirty="0">
                <a:solidFill>
                  <a:srgbClr val="000000"/>
                </a:solidFill>
                <a:latin typeface="Alatsi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Alatsi"/>
              </a:rPr>
              <a:t>theo.</a:t>
            </a:r>
            <a:endParaRPr lang="en-US" sz="5299" dirty="0">
              <a:solidFill>
                <a:srgbClr val="000000"/>
              </a:solidFill>
              <a:latin typeface="Alats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10" y="-145299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2987" y="-711852"/>
            <a:ext cx="4212626" cy="4114800"/>
          </a:xfrm>
          <a:custGeom>
            <a:avLst/>
            <a:gdLst/>
            <a:ahLst/>
            <a:cxnLst/>
            <a:rect l="l" t="t" r="r" b="b"/>
            <a:pathLst>
              <a:path w="4212626" h="4114800">
                <a:moveTo>
                  <a:pt x="0" y="0"/>
                </a:moveTo>
                <a:lnTo>
                  <a:pt x="4212626" y="0"/>
                </a:lnTo>
                <a:lnTo>
                  <a:pt x="421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951504">
            <a:off x="13537160" y="7485779"/>
            <a:ext cx="6878648" cy="4148218"/>
          </a:xfrm>
          <a:custGeom>
            <a:avLst/>
            <a:gdLst/>
            <a:ahLst/>
            <a:cxnLst/>
            <a:rect l="l" t="t" r="r" b="b"/>
            <a:pathLst>
              <a:path w="6878648" h="4148218">
                <a:moveTo>
                  <a:pt x="0" y="0"/>
                </a:moveTo>
                <a:lnTo>
                  <a:pt x="6878648" y="0"/>
                </a:lnTo>
                <a:lnTo>
                  <a:pt x="6878648" y="4148217"/>
                </a:lnTo>
                <a:lnTo>
                  <a:pt x="0" y="4148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3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6910" y="-297699"/>
            <a:ext cx="1734706" cy="5465568"/>
          </a:xfrm>
          <a:custGeom>
            <a:avLst/>
            <a:gdLst/>
            <a:ahLst/>
            <a:cxnLst/>
            <a:rect l="l" t="t" r="r" b="b"/>
            <a:pathLst>
              <a:path w="1734706" h="5465568">
                <a:moveTo>
                  <a:pt x="0" y="0"/>
                </a:moveTo>
                <a:lnTo>
                  <a:pt x="1734706" y="0"/>
                </a:lnTo>
                <a:lnTo>
                  <a:pt x="1734706" y="5465568"/>
                </a:lnTo>
                <a:lnTo>
                  <a:pt x="0" y="5465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01168"/>
            <a:ext cx="4554642" cy="4685832"/>
          </a:xfrm>
          <a:custGeom>
            <a:avLst/>
            <a:gdLst/>
            <a:ahLst/>
            <a:cxnLst/>
            <a:rect l="l" t="t" r="r" b="b"/>
            <a:pathLst>
              <a:path w="4554642" h="4685832">
                <a:moveTo>
                  <a:pt x="0" y="0"/>
                </a:moveTo>
                <a:lnTo>
                  <a:pt x="4554642" y="0"/>
                </a:lnTo>
                <a:lnTo>
                  <a:pt x="4554642" y="4685832"/>
                </a:lnTo>
                <a:lnTo>
                  <a:pt x="0" y="468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1570" y="3147528"/>
            <a:ext cx="16198230" cy="4913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dirty="0">
                <a:solidFill>
                  <a:srgbClr val="558BBA"/>
                </a:solidFill>
                <a:latin typeface="Bahnschrift SemiBold" panose="020B0502040204020203" pitchFamily="34" charset="0"/>
              </a:rPr>
              <a:t>Xin</a:t>
            </a:r>
            <a:r>
              <a:rPr lang="en-US" sz="144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14400" dirty="0" err="1">
                <a:solidFill>
                  <a:srgbClr val="B54F5B"/>
                </a:solidFill>
                <a:latin typeface="Bahnschrift SemiBold" panose="020B0502040204020203" pitchFamily="34" charset="0"/>
              </a:rPr>
              <a:t>chào</a:t>
            </a:r>
            <a:r>
              <a:rPr lang="en-US" sz="144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14400" dirty="0" err="1">
                <a:solidFill>
                  <a:srgbClr val="8C6694"/>
                </a:solidFill>
                <a:latin typeface="Bahnschrift SemiBold" panose="020B0502040204020203" pitchFamily="34" charset="0"/>
              </a:rPr>
              <a:t>tạm</a:t>
            </a:r>
            <a:r>
              <a:rPr lang="en-US" sz="14400" dirty="0">
                <a:solidFill>
                  <a:srgbClr val="8C6694"/>
                </a:solidFill>
                <a:latin typeface="Bahnschrift SemiBold" panose="020B0502040204020203" pitchFamily="34" charset="0"/>
              </a:rPr>
              <a:t> </a:t>
            </a:r>
            <a:r>
              <a:rPr lang="en-US" sz="14400" dirty="0" err="1">
                <a:solidFill>
                  <a:srgbClr val="F9B347"/>
                </a:solidFill>
                <a:latin typeface="Bahnschrift SemiBold" panose="020B0502040204020203" pitchFamily="34" charset="0"/>
              </a:rPr>
              <a:t>biệt</a:t>
            </a:r>
            <a:r>
              <a:rPr lang="en-US" sz="144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14400" dirty="0" err="1">
                <a:solidFill>
                  <a:srgbClr val="9FAF90"/>
                </a:solidFill>
                <a:latin typeface="Bahnschrift SemiBold" panose="020B0502040204020203" pitchFamily="34" charset="0"/>
              </a:rPr>
              <a:t>các</a:t>
            </a:r>
            <a:r>
              <a:rPr lang="en-US" sz="14400" dirty="0">
                <a:solidFill>
                  <a:srgbClr val="00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14400" dirty="0" err="1">
                <a:solidFill>
                  <a:srgbClr val="C39B7F"/>
                </a:solidFill>
                <a:latin typeface="Bahnschrift SemiBold" panose="020B0502040204020203" pitchFamily="34" charset="0"/>
              </a:rPr>
              <a:t>bạn</a:t>
            </a:r>
            <a:r>
              <a:rPr lang="en-US" sz="14400" dirty="0">
                <a:solidFill>
                  <a:srgbClr val="C39B7F"/>
                </a:solidFill>
                <a:latin typeface="Bahnschrift SemiBold" panose="020B0502040204020203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09584" y="7615998"/>
            <a:ext cx="5944611" cy="5944611"/>
          </a:xfrm>
          <a:custGeom>
            <a:avLst/>
            <a:gdLst/>
            <a:ahLst/>
            <a:cxnLst/>
            <a:rect l="l" t="t" r="r" b="b"/>
            <a:pathLst>
              <a:path w="5944611" h="5944611">
                <a:moveTo>
                  <a:pt x="0" y="0"/>
                </a:moveTo>
                <a:lnTo>
                  <a:pt x="5944611" y="0"/>
                </a:lnTo>
                <a:lnTo>
                  <a:pt x="5944611" y="5944611"/>
                </a:lnTo>
                <a:lnTo>
                  <a:pt x="0" y="5944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2917" y="-1489020"/>
            <a:ext cx="4686021" cy="4473020"/>
          </a:xfrm>
          <a:custGeom>
            <a:avLst/>
            <a:gdLst/>
            <a:ahLst/>
            <a:cxnLst/>
            <a:rect l="l" t="t" r="r" b="b"/>
            <a:pathLst>
              <a:path w="4686021" h="4473020">
                <a:moveTo>
                  <a:pt x="0" y="0"/>
                </a:moveTo>
                <a:lnTo>
                  <a:pt x="4686021" y="0"/>
                </a:lnTo>
                <a:lnTo>
                  <a:pt x="4686021" y="4473021"/>
                </a:lnTo>
                <a:lnTo>
                  <a:pt x="0" y="4473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02917" y="781683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88411">
            <a:off x="-69437" y="-1502152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0" y="0"/>
                </a:moveTo>
                <a:lnTo>
                  <a:pt x="2196274" y="0"/>
                </a:lnTo>
                <a:lnTo>
                  <a:pt x="21962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97885">
            <a:off x="12441939" y="288527"/>
            <a:ext cx="4186120" cy="3019239"/>
          </a:xfrm>
          <a:custGeom>
            <a:avLst/>
            <a:gdLst/>
            <a:ahLst/>
            <a:cxnLst/>
            <a:rect l="l" t="t" r="r" b="b"/>
            <a:pathLst>
              <a:path w="4186120" h="3019239">
                <a:moveTo>
                  <a:pt x="0" y="0"/>
                </a:moveTo>
                <a:lnTo>
                  <a:pt x="4186119" y="0"/>
                </a:lnTo>
                <a:lnTo>
                  <a:pt x="4186119" y="3019239"/>
                </a:lnTo>
                <a:lnTo>
                  <a:pt x="0" y="3019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03535" y="3255930"/>
            <a:ext cx="13837693" cy="456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61"/>
              </a:lnSpc>
            </a:pPr>
            <a:r>
              <a:rPr lang="en-US" sz="12972" dirty="0" err="1">
                <a:solidFill>
                  <a:srgbClr val="000000"/>
                </a:solidFill>
                <a:latin typeface="Bakerie Bold"/>
              </a:rPr>
              <a:t>Tiếng</a:t>
            </a:r>
            <a:r>
              <a:rPr lang="en-US" sz="12972" dirty="0">
                <a:solidFill>
                  <a:srgbClr val="000000"/>
                </a:solidFill>
                <a:latin typeface="Bakerie Bold"/>
              </a:rPr>
              <a:t> </a:t>
            </a:r>
            <a:r>
              <a:rPr lang="en-US" sz="12972" dirty="0" err="1">
                <a:solidFill>
                  <a:srgbClr val="000000"/>
                </a:solidFill>
                <a:latin typeface="Bakerie Bold"/>
              </a:rPr>
              <a:t>Việt</a:t>
            </a:r>
            <a:r>
              <a:rPr lang="en-US" sz="12972" dirty="0">
                <a:solidFill>
                  <a:srgbClr val="000000"/>
                </a:solidFill>
                <a:latin typeface="Bakerie Bold"/>
              </a:rPr>
              <a:t> : </a:t>
            </a:r>
            <a:r>
              <a:rPr lang="en-US" sz="12972" dirty="0" err="1">
                <a:solidFill>
                  <a:srgbClr val="000000"/>
                </a:solidFill>
                <a:latin typeface="Bakerie Bold"/>
              </a:rPr>
              <a:t>Đọc</a:t>
            </a:r>
            <a:endParaRPr lang="en-US" sz="12972" dirty="0">
              <a:solidFill>
                <a:srgbClr val="000000"/>
              </a:solidFill>
              <a:latin typeface="Bakerie Bold"/>
            </a:endParaRPr>
          </a:p>
          <a:p>
            <a:pPr algn="ctr">
              <a:lnSpc>
                <a:spcPts val="18611"/>
              </a:lnSpc>
              <a:spcBef>
                <a:spcPct val="0"/>
              </a:spcBef>
            </a:pPr>
            <a:r>
              <a:rPr lang="en-US" sz="13294" dirty="0" err="1">
                <a:solidFill>
                  <a:srgbClr val="789171"/>
                </a:solidFill>
                <a:latin typeface="Apricots"/>
              </a:rPr>
              <a:t>Vè</a:t>
            </a:r>
            <a:r>
              <a:rPr lang="en-US" sz="13294" dirty="0">
                <a:solidFill>
                  <a:srgbClr val="789171"/>
                </a:solidFill>
                <a:latin typeface="Apricots"/>
              </a:rPr>
              <a:t> </a:t>
            </a:r>
            <a:r>
              <a:rPr lang="en-US" sz="13294" dirty="0" err="1">
                <a:solidFill>
                  <a:srgbClr val="789171"/>
                </a:solidFill>
                <a:latin typeface="Apricots"/>
              </a:rPr>
              <a:t>chim</a:t>
            </a:r>
            <a:r>
              <a:rPr lang="en-US" sz="13294" dirty="0">
                <a:solidFill>
                  <a:srgbClr val="789171"/>
                </a:solidFill>
                <a:latin typeface="Apricots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62722" y="3494055"/>
            <a:ext cx="3461204" cy="346119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24919" r="-24919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644532" y="3598043"/>
            <a:ext cx="3643468" cy="4114800"/>
          </a:xfrm>
          <a:custGeom>
            <a:avLst/>
            <a:gdLst/>
            <a:ahLst/>
            <a:cxnLst/>
            <a:rect l="l" t="t" r="r" b="b"/>
            <a:pathLst>
              <a:path w="3643468" h="4114800">
                <a:moveTo>
                  <a:pt x="0" y="0"/>
                </a:moveTo>
                <a:lnTo>
                  <a:pt x="3643468" y="0"/>
                </a:lnTo>
                <a:lnTo>
                  <a:pt x="3643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35572" y="1504776"/>
            <a:ext cx="1037845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000000"/>
                </a:solidFill>
                <a:latin typeface="Dekko"/>
              </a:rPr>
              <a:t>Thứ</a:t>
            </a:r>
            <a:r>
              <a:rPr lang="en-US" sz="6399" dirty="0">
                <a:solidFill>
                  <a:srgbClr val="000000"/>
                </a:solidFill>
                <a:latin typeface="Dekko"/>
              </a:rPr>
              <a:t>   </a:t>
            </a:r>
            <a:r>
              <a:rPr lang="en-US" sz="6399" dirty="0" err="1">
                <a:solidFill>
                  <a:srgbClr val="000000"/>
                </a:solidFill>
                <a:latin typeface="Dekko"/>
              </a:rPr>
              <a:t>ngày</a:t>
            </a:r>
            <a:r>
              <a:rPr lang="en-US" sz="6399" dirty="0">
                <a:solidFill>
                  <a:srgbClr val="000000"/>
                </a:solidFill>
                <a:latin typeface="Dekko"/>
              </a:rPr>
              <a:t>   </a:t>
            </a:r>
            <a:r>
              <a:rPr lang="en-US" sz="6399" dirty="0" err="1">
                <a:solidFill>
                  <a:srgbClr val="000000"/>
                </a:solidFill>
                <a:latin typeface="Dekko"/>
              </a:rPr>
              <a:t>tháng</a:t>
            </a:r>
            <a:r>
              <a:rPr lang="en-US" sz="6399" dirty="0">
                <a:solidFill>
                  <a:srgbClr val="000000"/>
                </a:solidFill>
                <a:latin typeface="Dekko"/>
              </a:rPr>
              <a:t>  </a:t>
            </a:r>
            <a:r>
              <a:rPr lang="en-US" sz="6399" dirty="0" err="1">
                <a:solidFill>
                  <a:srgbClr val="000000"/>
                </a:solidFill>
                <a:latin typeface="Dekko"/>
              </a:rPr>
              <a:t>năm</a:t>
            </a:r>
            <a:r>
              <a:rPr lang="en-US" sz="6399" dirty="0">
                <a:solidFill>
                  <a:srgbClr val="000000"/>
                </a:solidFill>
                <a:latin typeface="Dekko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007" y="-566822"/>
            <a:ext cx="18931695" cy="12621130"/>
          </a:xfrm>
          <a:custGeom>
            <a:avLst/>
            <a:gdLst/>
            <a:ahLst/>
            <a:cxnLst/>
            <a:rect l="l" t="t" r="r" b="b"/>
            <a:pathLst>
              <a:path w="18931695" h="12621130">
                <a:moveTo>
                  <a:pt x="0" y="0"/>
                </a:moveTo>
                <a:lnTo>
                  <a:pt x="18931696" y="0"/>
                </a:lnTo>
                <a:lnTo>
                  <a:pt x="18931696" y="12621130"/>
                </a:lnTo>
                <a:lnTo>
                  <a:pt x="0" y="12621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53910">
            <a:off x="15588446" y="-2978877"/>
            <a:ext cx="5822160" cy="6469066"/>
          </a:xfrm>
          <a:custGeom>
            <a:avLst/>
            <a:gdLst/>
            <a:ahLst/>
            <a:cxnLst/>
            <a:rect l="l" t="t" r="r" b="b"/>
            <a:pathLst>
              <a:path w="5822160" h="6469066">
                <a:moveTo>
                  <a:pt x="0" y="0"/>
                </a:moveTo>
                <a:lnTo>
                  <a:pt x="5822160" y="0"/>
                </a:lnTo>
                <a:lnTo>
                  <a:pt x="5822160" y="6469066"/>
                </a:lnTo>
                <a:lnTo>
                  <a:pt x="0" y="646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11019" y="7970779"/>
            <a:ext cx="3514067" cy="3533340"/>
          </a:xfrm>
          <a:custGeom>
            <a:avLst/>
            <a:gdLst/>
            <a:ahLst/>
            <a:cxnLst/>
            <a:rect l="l" t="t" r="r" b="b"/>
            <a:pathLst>
              <a:path w="3514067" h="3533340">
                <a:moveTo>
                  <a:pt x="0" y="0"/>
                </a:moveTo>
                <a:lnTo>
                  <a:pt x="3514067" y="0"/>
                </a:lnTo>
                <a:lnTo>
                  <a:pt x="3514067" y="3533339"/>
                </a:lnTo>
                <a:lnTo>
                  <a:pt x="0" y="3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32584">
            <a:off x="-666085" y="-1439129"/>
            <a:ext cx="3389570" cy="3389570"/>
          </a:xfrm>
          <a:custGeom>
            <a:avLst/>
            <a:gdLst/>
            <a:ahLst/>
            <a:cxnLst/>
            <a:rect l="l" t="t" r="r" b="b"/>
            <a:pathLst>
              <a:path w="3389570" h="3389570">
                <a:moveTo>
                  <a:pt x="0" y="0"/>
                </a:moveTo>
                <a:lnTo>
                  <a:pt x="3389570" y="0"/>
                </a:lnTo>
                <a:lnTo>
                  <a:pt x="3389570" y="3389570"/>
                </a:lnTo>
                <a:lnTo>
                  <a:pt x="0" y="338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7414" y="3492894"/>
            <a:ext cx="3530586" cy="2908320"/>
          </a:xfrm>
          <a:custGeom>
            <a:avLst/>
            <a:gdLst/>
            <a:ahLst/>
            <a:cxnLst/>
            <a:rect l="l" t="t" r="r" b="b"/>
            <a:pathLst>
              <a:path w="3530586" h="2908320">
                <a:moveTo>
                  <a:pt x="0" y="0"/>
                </a:moveTo>
                <a:lnTo>
                  <a:pt x="3530586" y="0"/>
                </a:lnTo>
                <a:lnTo>
                  <a:pt x="3530586" y="2908320"/>
                </a:lnTo>
                <a:lnTo>
                  <a:pt x="0" y="2908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35514" y="1742"/>
            <a:ext cx="2446572" cy="2312433"/>
          </a:xfrm>
          <a:custGeom>
            <a:avLst/>
            <a:gdLst/>
            <a:ahLst/>
            <a:cxnLst/>
            <a:rect l="l" t="t" r="r" b="b"/>
            <a:pathLst>
              <a:path w="2446572" h="2312433">
                <a:moveTo>
                  <a:pt x="0" y="0"/>
                </a:moveTo>
                <a:lnTo>
                  <a:pt x="2446572" y="0"/>
                </a:lnTo>
                <a:lnTo>
                  <a:pt x="2446572" y="2312433"/>
                </a:lnTo>
                <a:lnTo>
                  <a:pt x="0" y="2312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11019" y="-382163"/>
            <a:ext cx="3122858" cy="2026536"/>
          </a:xfrm>
          <a:custGeom>
            <a:avLst/>
            <a:gdLst/>
            <a:ahLst/>
            <a:cxnLst/>
            <a:rect l="l" t="t" r="r" b="b"/>
            <a:pathLst>
              <a:path w="3122858" h="2026536">
                <a:moveTo>
                  <a:pt x="0" y="0"/>
                </a:moveTo>
                <a:lnTo>
                  <a:pt x="3122858" y="0"/>
                </a:lnTo>
                <a:lnTo>
                  <a:pt x="3122858" y="2026536"/>
                </a:lnTo>
                <a:lnTo>
                  <a:pt x="0" y="20265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82086" y="260627"/>
            <a:ext cx="5763782" cy="138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7"/>
              </a:lnSpc>
            </a:pPr>
            <a:r>
              <a:rPr lang="en-US" sz="8140" dirty="0">
                <a:solidFill>
                  <a:srgbClr val="DB903B"/>
                </a:solidFill>
                <a:latin typeface="Concert One"/>
              </a:rPr>
              <a:t>VÈ CHIM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66753" y="2077130"/>
            <a:ext cx="5319953" cy="785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50"/>
              </a:lnSpc>
            </a:pP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Hay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chạy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lon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xon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gà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mới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nở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Vừa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đi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vừa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nhảy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em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sáo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xinh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Hay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nói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linh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tinh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con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liếu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điếu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Hay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nghịch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hay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tếu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cậu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chìa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vôi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Hay chao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đớp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mồi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chim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chèo</a:t>
            </a:r>
            <a:r>
              <a:rPr lang="en-US" sz="4913" spc="-167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13" spc="-167" dirty="0" err="1">
                <a:solidFill>
                  <a:srgbClr val="000000"/>
                </a:solidFill>
                <a:latin typeface="Varela Round"/>
              </a:rPr>
              <a:t>bẻo</a:t>
            </a:r>
            <a:endParaRPr lang="en-US" sz="4913" spc="-167" dirty="0">
              <a:solidFill>
                <a:srgbClr val="000000"/>
              </a:solidFill>
              <a:latin typeface="Varela Round"/>
            </a:endParaRPr>
          </a:p>
          <a:p>
            <a:pPr algn="just">
              <a:lnSpc>
                <a:spcPts val="5650"/>
              </a:lnSpc>
            </a:pPr>
            <a:endParaRPr lang="en-US" sz="4913" spc="-167" dirty="0">
              <a:solidFill>
                <a:srgbClr val="000000"/>
              </a:solidFill>
              <a:latin typeface="Varela Roun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72199" y="2490389"/>
            <a:ext cx="7671" cy="716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5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8700333" y="2086951"/>
            <a:ext cx="6098530" cy="780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Tính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hay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mách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lẻo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Thím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khách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trước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nhà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Hay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nhặt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lân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la</a:t>
            </a: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bà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chim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sẻ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Có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tình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có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nghĩa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mẹ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chim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sâu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Giục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hè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đến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mau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cô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tu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hú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Nhấp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nhem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buồn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ngủ</a:t>
            </a:r>
            <a:endParaRPr lang="en-US" sz="4909" spc="-166" dirty="0">
              <a:solidFill>
                <a:srgbClr val="000000"/>
              </a:solidFill>
              <a:latin typeface="Varela Round"/>
            </a:endParaRPr>
          </a:p>
          <a:p>
            <a:pPr>
              <a:lnSpc>
                <a:spcPts val="5646"/>
              </a:lnSpc>
            </a:pP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Là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bác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cú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909" spc="-166" dirty="0" err="1">
                <a:solidFill>
                  <a:srgbClr val="000000"/>
                </a:solidFill>
                <a:latin typeface="Varela Round"/>
              </a:rPr>
              <a:t>mèo</a:t>
            </a:r>
            <a:r>
              <a:rPr lang="en-US" sz="4909" spc="-166" dirty="0">
                <a:solidFill>
                  <a:srgbClr val="000000"/>
                </a:solidFill>
                <a:latin typeface="Varela Round"/>
              </a:rPr>
              <a:t>...</a:t>
            </a:r>
          </a:p>
          <a:p>
            <a:pPr>
              <a:lnSpc>
                <a:spcPts val="5186"/>
              </a:lnSpc>
            </a:pPr>
            <a:r>
              <a:rPr lang="en-US" sz="4510" spc="-153" dirty="0">
                <a:solidFill>
                  <a:srgbClr val="000000"/>
                </a:solidFill>
                <a:latin typeface="Varela Round"/>
              </a:rPr>
              <a:t>                    ( </a:t>
            </a:r>
            <a:r>
              <a:rPr lang="en-US" sz="4510" spc="-153" dirty="0" err="1">
                <a:solidFill>
                  <a:srgbClr val="000000"/>
                </a:solidFill>
                <a:latin typeface="Varela Round"/>
              </a:rPr>
              <a:t>Đồng</a:t>
            </a:r>
            <a:r>
              <a:rPr lang="en-US" sz="4510" spc="-153" dirty="0">
                <a:solidFill>
                  <a:srgbClr val="000000"/>
                </a:solidFill>
                <a:latin typeface="Varela Round"/>
              </a:rPr>
              <a:t> </a:t>
            </a:r>
            <a:r>
              <a:rPr lang="en-US" sz="4510" spc="-153" dirty="0" err="1">
                <a:solidFill>
                  <a:srgbClr val="000000"/>
                </a:solidFill>
                <a:latin typeface="Varela Round"/>
              </a:rPr>
              <a:t>dao</a:t>
            </a:r>
            <a:r>
              <a:rPr lang="en-US" sz="4510" spc="-153" dirty="0">
                <a:solidFill>
                  <a:srgbClr val="000000"/>
                </a:solidFill>
                <a:latin typeface="Varela Round"/>
              </a:rPr>
              <a:t>)</a:t>
            </a:r>
          </a:p>
        </p:txBody>
      </p:sp>
      <p:pic>
        <p:nvPicPr>
          <p:cNvPr id="13" name="ve-chim">
            <a:hlinkClick r:id="" action="ppaction://media"/>
            <a:extLst>
              <a:ext uri="{FF2B5EF4-FFF2-40B4-BE49-F238E27FC236}">
                <a16:creationId xmlns:a16="http://schemas.microsoft.com/office/drawing/2014/main" id="{44456185-7C9A-4B66-9FE0-B0E78ABFC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7314" y="2113414"/>
            <a:ext cx="1287087" cy="1287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5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7276" y="-1655096"/>
            <a:ext cx="18595276" cy="12396851"/>
          </a:xfrm>
          <a:custGeom>
            <a:avLst/>
            <a:gdLst/>
            <a:ahLst/>
            <a:cxnLst/>
            <a:rect l="l" t="t" r="r" b="b"/>
            <a:pathLst>
              <a:path w="18595276" h="12396851">
                <a:moveTo>
                  <a:pt x="0" y="0"/>
                </a:moveTo>
                <a:lnTo>
                  <a:pt x="18595276" y="0"/>
                </a:lnTo>
                <a:lnTo>
                  <a:pt x="18595276" y="12396851"/>
                </a:lnTo>
                <a:lnTo>
                  <a:pt x="0" y="12396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5164295">
            <a:off x="15632410" y="-1480967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32497" y="-1376958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0" y="0"/>
                </a:moveTo>
                <a:lnTo>
                  <a:pt x="3840064" y="0"/>
                </a:lnTo>
                <a:lnTo>
                  <a:pt x="3840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63171" y="8062294"/>
            <a:ext cx="5936447" cy="6114318"/>
          </a:xfrm>
          <a:custGeom>
            <a:avLst/>
            <a:gdLst/>
            <a:ahLst/>
            <a:cxnLst/>
            <a:rect l="l" t="t" r="r" b="b"/>
            <a:pathLst>
              <a:path w="5936447" h="6114318">
                <a:moveTo>
                  <a:pt x="0" y="0"/>
                </a:moveTo>
                <a:lnTo>
                  <a:pt x="5936447" y="0"/>
                </a:lnTo>
                <a:lnTo>
                  <a:pt x="5936447" y="6114318"/>
                </a:lnTo>
                <a:lnTo>
                  <a:pt x="0" y="6114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4586" y="7974567"/>
            <a:ext cx="2446572" cy="2312433"/>
          </a:xfrm>
          <a:custGeom>
            <a:avLst/>
            <a:gdLst/>
            <a:ahLst/>
            <a:cxnLst/>
            <a:rect l="l" t="t" r="r" b="b"/>
            <a:pathLst>
              <a:path w="2446572" h="2312433">
                <a:moveTo>
                  <a:pt x="0" y="0"/>
                </a:moveTo>
                <a:lnTo>
                  <a:pt x="2446572" y="0"/>
                </a:lnTo>
                <a:lnTo>
                  <a:pt x="2446572" y="2312433"/>
                </a:lnTo>
                <a:lnTo>
                  <a:pt x="0" y="2312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63812" y="2109322"/>
            <a:ext cx="7098771" cy="4620997"/>
          </a:xfrm>
          <a:custGeom>
            <a:avLst/>
            <a:gdLst/>
            <a:ahLst/>
            <a:cxnLst/>
            <a:rect l="l" t="t" r="r" b="b"/>
            <a:pathLst>
              <a:path w="7098771" h="4620997">
                <a:moveTo>
                  <a:pt x="0" y="0"/>
                </a:moveTo>
                <a:lnTo>
                  <a:pt x="7098770" y="0"/>
                </a:lnTo>
                <a:lnTo>
                  <a:pt x="7098770" y="4620997"/>
                </a:lnTo>
                <a:lnTo>
                  <a:pt x="0" y="46209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37042" y="1219778"/>
            <a:ext cx="65545" cy="7115261"/>
          </a:xfrm>
          <a:custGeom>
            <a:avLst/>
            <a:gdLst/>
            <a:ahLst/>
            <a:cxnLst/>
            <a:rect l="l" t="t" r="r" b="b"/>
            <a:pathLst>
              <a:path w="65545" h="7115261">
                <a:moveTo>
                  <a:pt x="0" y="0"/>
                </a:moveTo>
                <a:lnTo>
                  <a:pt x="65545" y="0"/>
                </a:lnTo>
                <a:lnTo>
                  <a:pt x="65545" y="7115261"/>
                </a:lnTo>
                <a:lnTo>
                  <a:pt x="0" y="7115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661101" y="989420"/>
            <a:ext cx="7309309" cy="1818542"/>
          </a:xfrm>
          <a:custGeom>
            <a:avLst/>
            <a:gdLst/>
            <a:ahLst/>
            <a:cxnLst/>
            <a:rect l="l" t="t" r="r" b="b"/>
            <a:pathLst>
              <a:path w="7309309" h="1818542">
                <a:moveTo>
                  <a:pt x="0" y="0"/>
                </a:moveTo>
                <a:lnTo>
                  <a:pt x="7309310" y="0"/>
                </a:lnTo>
                <a:lnTo>
                  <a:pt x="7309310" y="1818542"/>
                </a:lnTo>
                <a:lnTo>
                  <a:pt x="0" y="18185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61101" y="2807962"/>
            <a:ext cx="6986650" cy="1938655"/>
          </a:xfrm>
          <a:custGeom>
            <a:avLst/>
            <a:gdLst/>
            <a:ahLst/>
            <a:cxnLst/>
            <a:rect l="l" t="t" r="r" b="b"/>
            <a:pathLst>
              <a:path w="6986650" h="1938655">
                <a:moveTo>
                  <a:pt x="0" y="0"/>
                </a:moveTo>
                <a:lnTo>
                  <a:pt x="6986650" y="0"/>
                </a:lnTo>
                <a:lnTo>
                  <a:pt x="6986650" y="1938655"/>
                </a:lnTo>
                <a:lnTo>
                  <a:pt x="0" y="1938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61101" y="4746617"/>
            <a:ext cx="7309309" cy="1688646"/>
          </a:xfrm>
          <a:custGeom>
            <a:avLst/>
            <a:gdLst/>
            <a:ahLst/>
            <a:cxnLst/>
            <a:rect l="l" t="t" r="r" b="b"/>
            <a:pathLst>
              <a:path w="7309309" h="1688646">
                <a:moveTo>
                  <a:pt x="0" y="0"/>
                </a:moveTo>
                <a:lnTo>
                  <a:pt x="7309310" y="0"/>
                </a:lnTo>
                <a:lnTo>
                  <a:pt x="7309310" y="1688646"/>
                </a:lnTo>
                <a:lnTo>
                  <a:pt x="0" y="16886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61101" y="6425871"/>
            <a:ext cx="8033261" cy="1909168"/>
          </a:xfrm>
          <a:custGeom>
            <a:avLst/>
            <a:gdLst/>
            <a:ahLst/>
            <a:cxnLst/>
            <a:rect l="l" t="t" r="r" b="b"/>
            <a:pathLst>
              <a:path w="8033261" h="1909168">
                <a:moveTo>
                  <a:pt x="0" y="0"/>
                </a:moveTo>
                <a:lnTo>
                  <a:pt x="8033262" y="0"/>
                </a:lnTo>
                <a:lnTo>
                  <a:pt x="8033262" y="1909168"/>
                </a:lnTo>
                <a:lnTo>
                  <a:pt x="0" y="19091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06" y="4746617"/>
            <a:ext cx="3696159" cy="3160216"/>
          </a:xfrm>
          <a:custGeom>
            <a:avLst/>
            <a:gdLst/>
            <a:ahLst/>
            <a:cxnLst/>
            <a:rect l="l" t="t" r="r" b="b"/>
            <a:pathLst>
              <a:path w="3696159" h="3160216">
                <a:moveTo>
                  <a:pt x="0" y="0"/>
                </a:moveTo>
                <a:lnTo>
                  <a:pt x="3696159" y="0"/>
                </a:lnTo>
                <a:lnTo>
                  <a:pt x="3696159" y="3160216"/>
                </a:lnTo>
                <a:lnTo>
                  <a:pt x="0" y="3160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10585" y="1313219"/>
            <a:ext cx="2966397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84589F"/>
                </a:solidFill>
                <a:latin typeface="Comfortaa Bold"/>
              </a:rPr>
              <a:t>LUYỆN ĐỌC TỪ KHÓ.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910" y="-320014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355417"/>
            <a:ext cx="2314935" cy="2768233"/>
          </a:xfrm>
          <a:custGeom>
            <a:avLst/>
            <a:gdLst/>
            <a:ahLst/>
            <a:cxnLst/>
            <a:rect l="l" t="t" r="r" b="b"/>
            <a:pathLst>
              <a:path w="2314935" h="2768233">
                <a:moveTo>
                  <a:pt x="0" y="0"/>
                </a:moveTo>
                <a:lnTo>
                  <a:pt x="2314935" y="0"/>
                </a:lnTo>
                <a:lnTo>
                  <a:pt x="2314935" y="2768234"/>
                </a:lnTo>
                <a:lnTo>
                  <a:pt x="0" y="2768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278910">
            <a:off x="14731110" y="-1474189"/>
            <a:ext cx="4089082" cy="4114800"/>
          </a:xfrm>
          <a:custGeom>
            <a:avLst/>
            <a:gdLst/>
            <a:ahLst/>
            <a:cxnLst/>
            <a:rect l="l" t="t" r="r" b="b"/>
            <a:pathLst>
              <a:path w="4089082" h="4114800">
                <a:moveTo>
                  <a:pt x="0" y="0"/>
                </a:moveTo>
                <a:lnTo>
                  <a:pt x="4089083" y="0"/>
                </a:lnTo>
                <a:lnTo>
                  <a:pt x="40890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19096">
            <a:off x="-1537499" y="84826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07872" y="82296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98936" y="2223145"/>
            <a:ext cx="14323218" cy="3394070"/>
          </a:xfrm>
          <a:custGeom>
            <a:avLst/>
            <a:gdLst/>
            <a:ahLst/>
            <a:cxnLst/>
            <a:rect l="l" t="t" r="r" b="b"/>
            <a:pathLst>
              <a:path w="14323218" h="3394070">
                <a:moveTo>
                  <a:pt x="0" y="0"/>
                </a:moveTo>
                <a:lnTo>
                  <a:pt x="14323218" y="0"/>
                </a:lnTo>
                <a:lnTo>
                  <a:pt x="14323218" y="3394070"/>
                </a:lnTo>
                <a:lnTo>
                  <a:pt x="0" y="3394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0" r="-33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59969" y="364136"/>
            <a:ext cx="6909643" cy="161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004AAD"/>
                </a:solidFill>
                <a:latin typeface="Moonjelly Bold"/>
              </a:rPr>
              <a:t>Giải</a:t>
            </a:r>
            <a:r>
              <a:rPr lang="en-US" sz="9200" dirty="0">
                <a:solidFill>
                  <a:srgbClr val="004AAD"/>
                </a:solidFill>
                <a:latin typeface="Moonjelly Bold"/>
              </a:rPr>
              <a:t> </a:t>
            </a:r>
            <a:r>
              <a:rPr lang="en-US" sz="9200" dirty="0" err="1">
                <a:solidFill>
                  <a:srgbClr val="004AAD"/>
                </a:solidFill>
                <a:latin typeface="Moonjelly Bold"/>
              </a:rPr>
              <a:t>nghĩa</a:t>
            </a:r>
            <a:r>
              <a:rPr lang="en-US" sz="9200" dirty="0">
                <a:solidFill>
                  <a:srgbClr val="004AAD"/>
                </a:solidFill>
                <a:latin typeface="Moonjelly Bold"/>
              </a:rPr>
              <a:t> </a:t>
            </a:r>
            <a:r>
              <a:rPr lang="en-US" sz="9200" dirty="0" err="1">
                <a:solidFill>
                  <a:srgbClr val="004AAD"/>
                </a:solidFill>
                <a:latin typeface="Moonjelly Bold"/>
              </a:rPr>
              <a:t>từ</a:t>
            </a:r>
            <a:endParaRPr lang="en-US" sz="9200" dirty="0">
              <a:solidFill>
                <a:srgbClr val="004AAD"/>
              </a:solidFill>
              <a:latin typeface="Moonjelly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455895" y="2190786"/>
            <a:ext cx="3532519" cy="3458789"/>
          </a:xfrm>
          <a:custGeom>
            <a:avLst/>
            <a:gdLst/>
            <a:ahLst/>
            <a:cxnLst/>
            <a:rect l="l" t="t" r="r" b="b"/>
            <a:pathLst>
              <a:path w="3532519" h="3458789">
                <a:moveTo>
                  <a:pt x="0" y="0"/>
                </a:moveTo>
                <a:lnTo>
                  <a:pt x="3532519" y="0"/>
                </a:lnTo>
                <a:lnTo>
                  <a:pt x="3532519" y="3458789"/>
                </a:lnTo>
                <a:lnTo>
                  <a:pt x="0" y="34587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89054" t="-30884" b="-3798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231" y="-32238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596439">
            <a:off x="14313224" y="-2003238"/>
            <a:ext cx="5595763" cy="5057562"/>
          </a:xfrm>
          <a:custGeom>
            <a:avLst/>
            <a:gdLst/>
            <a:ahLst/>
            <a:cxnLst/>
            <a:rect l="l" t="t" r="r" b="b"/>
            <a:pathLst>
              <a:path w="5595763" h="5057562">
                <a:moveTo>
                  <a:pt x="0" y="0"/>
                </a:moveTo>
                <a:lnTo>
                  <a:pt x="5595763" y="0"/>
                </a:lnTo>
                <a:lnTo>
                  <a:pt x="5595763" y="5057562"/>
                </a:lnTo>
                <a:lnTo>
                  <a:pt x="0" y="505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55159" y="-388931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8"/>
                </a:lnTo>
                <a:lnTo>
                  <a:pt x="0" y="3604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69078" y="7140385"/>
            <a:ext cx="4684054" cy="4508402"/>
          </a:xfrm>
          <a:custGeom>
            <a:avLst/>
            <a:gdLst/>
            <a:ahLst/>
            <a:cxnLst/>
            <a:rect l="l" t="t" r="r" b="b"/>
            <a:pathLst>
              <a:path w="4684054" h="4508402">
                <a:moveTo>
                  <a:pt x="0" y="0"/>
                </a:moveTo>
                <a:lnTo>
                  <a:pt x="4684054" y="0"/>
                </a:lnTo>
                <a:lnTo>
                  <a:pt x="4684054" y="4508401"/>
                </a:lnTo>
                <a:lnTo>
                  <a:pt x="0" y="4508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81918" y="8849740"/>
            <a:ext cx="2484358" cy="2117915"/>
          </a:xfrm>
          <a:custGeom>
            <a:avLst/>
            <a:gdLst/>
            <a:ahLst/>
            <a:cxnLst/>
            <a:rect l="l" t="t" r="r" b="b"/>
            <a:pathLst>
              <a:path w="2484358" h="2117915">
                <a:moveTo>
                  <a:pt x="0" y="0"/>
                </a:moveTo>
                <a:lnTo>
                  <a:pt x="2484359" y="0"/>
                </a:lnTo>
                <a:lnTo>
                  <a:pt x="2484359" y="2117915"/>
                </a:lnTo>
                <a:lnTo>
                  <a:pt x="0" y="21179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3994" y="3461494"/>
            <a:ext cx="17308205" cy="1866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sz="17000" b="1" dirty="0" err="1">
                <a:solidFill>
                  <a:srgbClr val="789171"/>
                </a:solidFill>
                <a:latin typeface="Comfortaa Bold" panose="020B0604020202020204" charset="0"/>
              </a:rPr>
              <a:t>Tìm</a:t>
            </a:r>
            <a:r>
              <a:rPr lang="en-US" sz="17000" b="1" dirty="0">
                <a:solidFill>
                  <a:srgbClr val="8CCDB0"/>
                </a:solidFill>
                <a:latin typeface="Comfortaa Bold" panose="020B0604020202020204" charset="0"/>
              </a:rPr>
              <a:t> </a:t>
            </a:r>
            <a:r>
              <a:rPr lang="en-US" sz="17000" b="1" dirty="0" err="1">
                <a:solidFill>
                  <a:srgbClr val="BF6161"/>
                </a:solidFill>
                <a:latin typeface="Comfortaa Bold" panose="020B0604020202020204" charset="0"/>
              </a:rPr>
              <a:t>hiểu</a:t>
            </a:r>
            <a:r>
              <a:rPr lang="en-US" sz="17000" b="1" dirty="0">
                <a:solidFill>
                  <a:srgbClr val="000000"/>
                </a:solidFill>
                <a:latin typeface="Comfortaa Bold" panose="020B0604020202020204" charset="0"/>
              </a:rPr>
              <a:t> </a:t>
            </a:r>
            <a:r>
              <a:rPr lang="en-US" sz="17000" b="1" dirty="0" err="1">
                <a:solidFill>
                  <a:srgbClr val="DB903B"/>
                </a:solidFill>
                <a:latin typeface="Comfortaa Bold" panose="020B0604020202020204" charset="0"/>
              </a:rPr>
              <a:t>bài</a:t>
            </a:r>
            <a:endParaRPr lang="en-US" sz="17000" b="1" dirty="0">
              <a:solidFill>
                <a:srgbClr val="DB903B"/>
              </a:solidFill>
              <a:latin typeface="Comfortaa 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55" y="-866978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77704" y="-2532816"/>
            <a:ext cx="5936447" cy="6114318"/>
          </a:xfrm>
          <a:custGeom>
            <a:avLst/>
            <a:gdLst/>
            <a:ahLst/>
            <a:cxnLst/>
            <a:rect l="l" t="t" r="r" b="b"/>
            <a:pathLst>
              <a:path w="5936447" h="6114318">
                <a:moveTo>
                  <a:pt x="0" y="0"/>
                </a:moveTo>
                <a:lnTo>
                  <a:pt x="5936447" y="0"/>
                </a:lnTo>
                <a:lnTo>
                  <a:pt x="5936447" y="6114318"/>
                </a:lnTo>
                <a:lnTo>
                  <a:pt x="0" y="6114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44944" y="754905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09098">
            <a:off x="-3102764" y="187452"/>
            <a:ext cx="7315200" cy="1682496"/>
          </a:xfrm>
          <a:custGeom>
            <a:avLst/>
            <a:gdLst/>
            <a:ahLst/>
            <a:cxnLst/>
            <a:rect l="l" t="t" r="r" b="b"/>
            <a:pathLst>
              <a:path w="7315200" h="1682496">
                <a:moveTo>
                  <a:pt x="0" y="0"/>
                </a:moveTo>
                <a:lnTo>
                  <a:pt x="7315200" y="0"/>
                </a:lnTo>
                <a:lnTo>
                  <a:pt x="7315200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51254" y="7787548"/>
            <a:ext cx="3436746" cy="2499452"/>
          </a:xfrm>
          <a:custGeom>
            <a:avLst/>
            <a:gdLst/>
            <a:ahLst/>
            <a:cxnLst/>
            <a:rect l="l" t="t" r="r" b="b"/>
            <a:pathLst>
              <a:path w="3436746" h="2499452">
                <a:moveTo>
                  <a:pt x="0" y="0"/>
                </a:moveTo>
                <a:lnTo>
                  <a:pt x="3436746" y="0"/>
                </a:lnTo>
                <a:lnTo>
                  <a:pt x="3436746" y="2499452"/>
                </a:lnTo>
                <a:lnTo>
                  <a:pt x="0" y="2499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33348">
            <a:off x="16385087" y="3744939"/>
            <a:ext cx="2521680" cy="2411643"/>
          </a:xfrm>
          <a:custGeom>
            <a:avLst/>
            <a:gdLst/>
            <a:ahLst/>
            <a:cxnLst/>
            <a:rect l="l" t="t" r="r" b="b"/>
            <a:pathLst>
              <a:path w="2521680" h="2411643">
                <a:moveTo>
                  <a:pt x="0" y="0"/>
                </a:moveTo>
                <a:lnTo>
                  <a:pt x="2521681" y="0"/>
                </a:lnTo>
                <a:lnTo>
                  <a:pt x="2521681" y="2411644"/>
                </a:lnTo>
                <a:lnTo>
                  <a:pt x="0" y="2411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1621" y="1947580"/>
            <a:ext cx="16904306" cy="102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1"/>
              </a:lnSpc>
              <a:spcBef>
                <a:spcPct val="0"/>
              </a:spcBef>
            </a:pPr>
            <a:r>
              <a:rPr lang="en-US" sz="5837" dirty="0">
                <a:solidFill>
                  <a:srgbClr val="000000"/>
                </a:solidFill>
                <a:latin typeface="Moonjelly Bold"/>
              </a:rPr>
              <a:t>1.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Kể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tên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các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loài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chim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được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nhắc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đến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trong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5837" dirty="0" err="1">
                <a:solidFill>
                  <a:srgbClr val="000000"/>
                </a:solidFill>
                <a:latin typeface="Moonjelly Bold"/>
              </a:rPr>
              <a:t>bài</a:t>
            </a:r>
            <a:r>
              <a:rPr lang="en-US" sz="5837" dirty="0">
                <a:solidFill>
                  <a:srgbClr val="000000"/>
                </a:solidFill>
                <a:latin typeface="Moonjelly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840986"/>
            <a:ext cx="15087572" cy="292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20"/>
              </a:lnSpc>
              <a:spcBef>
                <a:spcPct val="0"/>
              </a:spcBef>
            </a:pP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Gà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chim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sáo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liếu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điếu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chìa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vôi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chèo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bẻo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chim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khách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chim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sẻ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chim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sâu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tu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hú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,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cú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5514" dirty="0" err="1">
                <a:solidFill>
                  <a:srgbClr val="000000"/>
                </a:solidFill>
                <a:latin typeface="Comfortaa Bold"/>
              </a:rPr>
              <a:t>mèo</a:t>
            </a:r>
            <a:r>
              <a:rPr lang="en-US" sz="5514" dirty="0">
                <a:solidFill>
                  <a:srgbClr val="000000"/>
                </a:solidFill>
                <a:latin typeface="Comforta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455" y="-1398729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9293" y="6789744"/>
            <a:ext cx="3381617" cy="4114800"/>
          </a:xfrm>
          <a:custGeom>
            <a:avLst/>
            <a:gdLst/>
            <a:ahLst/>
            <a:cxnLst/>
            <a:rect l="l" t="t" r="r" b="b"/>
            <a:pathLst>
              <a:path w="3381617" h="4114800">
                <a:moveTo>
                  <a:pt x="0" y="0"/>
                </a:moveTo>
                <a:lnTo>
                  <a:pt x="3381617" y="0"/>
                </a:lnTo>
                <a:lnTo>
                  <a:pt x="33816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83199">
            <a:off x="13695211" y="-4622220"/>
            <a:ext cx="7834436" cy="7763214"/>
          </a:xfrm>
          <a:custGeom>
            <a:avLst/>
            <a:gdLst/>
            <a:ahLst/>
            <a:cxnLst/>
            <a:rect l="l" t="t" r="r" b="b"/>
            <a:pathLst>
              <a:path w="7834436" h="7763214">
                <a:moveTo>
                  <a:pt x="0" y="0"/>
                </a:moveTo>
                <a:lnTo>
                  <a:pt x="7834437" y="0"/>
                </a:lnTo>
                <a:lnTo>
                  <a:pt x="7834437" y="7763214"/>
                </a:lnTo>
                <a:lnTo>
                  <a:pt x="0" y="7763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538" y="252124"/>
            <a:ext cx="1822504" cy="2622309"/>
          </a:xfrm>
          <a:custGeom>
            <a:avLst/>
            <a:gdLst/>
            <a:ahLst/>
            <a:cxnLst/>
            <a:rect l="l" t="t" r="r" b="b"/>
            <a:pathLst>
              <a:path w="1822504" h="2622309">
                <a:moveTo>
                  <a:pt x="0" y="0"/>
                </a:moveTo>
                <a:lnTo>
                  <a:pt x="1822505" y="0"/>
                </a:lnTo>
                <a:lnTo>
                  <a:pt x="1822505" y="2622309"/>
                </a:lnTo>
                <a:lnTo>
                  <a:pt x="0" y="2622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35997" y="6023482"/>
            <a:ext cx="3718143" cy="4263518"/>
          </a:xfrm>
          <a:custGeom>
            <a:avLst/>
            <a:gdLst/>
            <a:ahLst/>
            <a:cxnLst/>
            <a:rect l="l" t="t" r="r" b="b"/>
            <a:pathLst>
              <a:path w="3718143" h="4263518">
                <a:moveTo>
                  <a:pt x="0" y="0"/>
                </a:moveTo>
                <a:lnTo>
                  <a:pt x="3718143" y="0"/>
                </a:lnTo>
                <a:lnTo>
                  <a:pt x="3718143" y="4263518"/>
                </a:lnTo>
                <a:lnTo>
                  <a:pt x="0" y="42635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52417" y="1410879"/>
            <a:ext cx="11783580" cy="111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0"/>
              </a:lnSpc>
              <a:spcBef>
                <a:spcPct val="0"/>
              </a:spcBef>
            </a:pPr>
            <a:r>
              <a:rPr lang="en-US" sz="6371" dirty="0">
                <a:solidFill>
                  <a:srgbClr val="000000"/>
                </a:solidFill>
                <a:latin typeface="Moonjelly Bold"/>
              </a:rPr>
              <a:t>2. </a:t>
            </a:r>
            <a:r>
              <a:rPr lang="en-US" sz="6371" dirty="0" err="1">
                <a:solidFill>
                  <a:srgbClr val="000000"/>
                </a:solidFill>
                <a:latin typeface="Moonjelly Bold"/>
              </a:rPr>
              <a:t>Chơi</a:t>
            </a:r>
            <a:r>
              <a:rPr lang="en-US" sz="6371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6371" dirty="0" err="1">
                <a:solidFill>
                  <a:srgbClr val="000000"/>
                </a:solidFill>
                <a:latin typeface="Moonjelly Bold"/>
              </a:rPr>
              <a:t>đố</a:t>
            </a:r>
            <a:r>
              <a:rPr lang="en-US" sz="6371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6371" dirty="0" err="1">
                <a:solidFill>
                  <a:srgbClr val="000000"/>
                </a:solidFill>
                <a:latin typeface="Moonjelly Bold"/>
              </a:rPr>
              <a:t>vui</a:t>
            </a:r>
            <a:r>
              <a:rPr lang="en-US" sz="6371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6371" dirty="0" err="1">
                <a:solidFill>
                  <a:srgbClr val="000000"/>
                </a:solidFill>
                <a:latin typeface="Moonjelly Bold"/>
              </a:rPr>
              <a:t>về</a:t>
            </a:r>
            <a:r>
              <a:rPr lang="en-US" sz="6371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6371" dirty="0" err="1">
                <a:solidFill>
                  <a:srgbClr val="000000"/>
                </a:solidFill>
                <a:latin typeface="Moonjelly Bold"/>
              </a:rPr>
              <a:t>các</a:t>
            </a:r>
            <a:r>
              <a:rPr lang="en-US" sz="6371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6371" dirty="0" err="1">
                <a:solidFill>
                  <a:srgbClr val="000000"/>
                </a:solidFill>
                <a:latin typeface="Moonjelly Bold"/>
              </a:rPr>
              <a:t>loài</a:t>
            </a:r>
            <a:r>
              <a:rPr lang="en-US" sz="6371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6371" dirty="0" err="1">
                <a:solidFill>
                  <a:srgbClr val="000000"/>
                </a:solidFill>
                <a:latin typeface="Moonjelly Bold"/>
              </a:rPr>
              <a:t>chim</a:t>
            </a:r>
            <a:r>
              <a:rPr lang="en-US" sz="6371" dirty="0">
                <a:solidFill>
                  <a:srgbClr val="000000"/>
                </a:solidFill>
                <a:latin typeface="Moonjelly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19514" y="3014553"/>
            <a:ext cx="12696686" cy="3436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90"/>
              </a:lnSpc>
              <a:spcBef>
                <a:spcPct val="0"/>
              </a:spcBef>
            </a:pP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Chim</a:t>
            </a:r>
            <a:r>
              <a:rPr lang="en-US" sz="656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gì</a:t>
            </a:r>
            <a:r>
              <a:rPr lang="en-US" sz="656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vừa</a:t>
            </a:r>
            <a:r>
              <a:rPr lang="en-US" sz="656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đi</a:t>
            </a:r>
            <a:r>
              <a:rPr lang="en-US" sz="656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vừa</a:t>
            </a:r>
            <a:r>
              <a:rPr lang="en-US" sz="656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nhảy</a:t>
            </a:r>
            <a:r>
              <a:rPr lang="en-US" sz="6564" dirty="0">
                <a:solidFill>
                  <a:srgbClr val="000000"/>
                </a:solidFill>
                <a:latin typeface="Comfortaa Bold"/>
              </a:rPr>
              <a:t>?</a:t>
            </a:r>
          </a:p>
          <a:p>
            <a:pPr algn="ctr">
              <a:lnSpc>
                <a:spcPts val="9190"/>
              </a:lnSpc>
              <a:spcBef>
                <a:spcPct val="0"/>
              </a:spcBef>
            </a:pP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Chim</a:t>
            </a:r>
            <a:r>
              <a:rPr lang="en-US" sz="6564" dirty="0">
                <a:solidFill>
                  <a:srgbClr val="000000"/>
                </a:solidFill>
                <a:latin typeface="Comfortaa Bold"/>
              </a:rPr>
              <a:t> </a:t>
            </a:r>
            <a:r>
              <a:rPr lang="en-US" sz="6564" dirty="0" err="1">
                <a:solidFill>
                  <a:srgbClr val="000000"/>
                </a:solidFill>
                <a:latin typeface="Comfortaa Bold"/>
              </a:rPr>
              <a:t>sáo</a:t>
            </a:r>
            <a:endParaRPr lang="en-US" sz="6564" dirty="0">
              <a:solidFill>
                <a:srgbClr val="000000"/>
              </a:solidFill>
              <a:latin typeface="Comfortaa Bold"/>
            </a:endParaRPr>
          </a:p>
          <a:p>
            <a:pPr algn="ctr">
              <a:lnSpc>
                <a:spcPts val="9190"/>
              </a:lnSpc>
              <a:spcBef>
                <a:spcPct val="0"/>
              </a:spcBef>
            </a:pPr>
            <a:r>
              <a:rPr lang="en-US" sz="6564" dirty="0">
                <a:solidFill>
                  <a:srgbClr val="000000"/>
                </a:solidFill>
                <a:latin typeface="Comfortaa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54910" cy="12303273"/>
          </a:xfrm>
          <a:custGeom>
            <a:avLst/>
            <a:gdLst/>
            <a:ahLst/>
            <a:cxnLst/>
            <a:rect l="l" t="t" r="r" b="b"/>
            <a:pathLst>
              <a:path w="18454910" h="12303273">
                <a:moveTo>
                  <a:pt x="0" y="0"/>
                </a:moveTo>
                <a:lnTo>
                  <a:pt x="18454910" y="0"/>
                </a:lnTo>
                <a:lnTo>
                  <a:pt x="18454910" y="12303273"/>
                </a:lnTo>
                <a:lnTo>
                  <a:pt x="0" y="1230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139" y="-42479"/>
            <a:ext cx="3037267" cy="3126838"/>
          </a:xfrm>
          <a:custGeom>
            <a:avLst/>
            <a:gdLst/>
            <a:ahLst/>
            <a:cxnLst/>
            <a:rect l="l" t="t" r="r" b="b"/>
            <a:pathLst>
              <a:path w="3037267" h="3126838">
                <a:moveTo>
                  <a:pt x="0" y="0"/>
                </a:moveTo>
                <a:lnTo>
                  <a:pt x="3037267" y="0"/>
                </a:lnTo>
                <a:lnTo>
                  <a:pt x="3037267" y="3126838"/>
                </a:lnTo>
                <a:lnTo>
                  <a:pt x="0" y="312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60022" y="-536460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864464">
            <a:off x="15837731" y="7504974"/>
            <a:ext cx="4107319" cy="4114800"/>
          </a:xfrm>
          <a:custGeom>
            <a:avLst/>
            <a:gdLst/>
            <a:ahLst/>
            <a:cxnLst/>
            <a:rect l="l" t="t" r="r" b="b"/>
            <a:pathLst>
              <a:path w="4107319" h="4114800">
                <a:moveTo>
                  <a:pt x="0" y="0"/>
                </a:moveTo>
                <a:lnTo>
                  <a:pt x="4107318" y="0"/>
                </a:lnTo>
                <a:lnTo>
                  <a:pt x="41073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498048"/>
            <a:ext cx="2356665" cy="2788952"/>
          </a:xfrm>
          <a:custGeom>
            <a:avLst/>
            <a:gdLst/>
            <a:ahLst/>
            <a:cxnLst/>
            <a:rect l="l" t="t" r="r" b="b"/>
            <a:pathLst>
              <a:path w="2356665" h="2788952">
                <a:moveTo>
                  <a:pt x="0" y="0"/>
                </a:moveTo>
                <a:lnTo>
                  <a:pt x="2356665" y="0"/>
                </a:lnTo>
                <a:lnTo>
                  <a:pt x="2356665" y="2788952"/>
                </a:lnTo>
                <a:lnTo>
                  <a:pt x="0" y="2788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3332" y="1406640"/>
            <a:ext cx="16283715" cy="168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5"/>
              </a:lnSpc>
              <a:spcBef>
                <a:spcPct val="0"/>
              </a:spcBef>
            </a:pPr>
            <a:r>
              <a:rPr lang="en-US" sz="4767" dirty="0">
                <a:solidFill>
                  <a:srgbClr val="000000"/>
                </a:solidFill>
                <a:latin typeface="Moonjelly Bold"/>
              </a:rPr>
              <a:t>3.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Tìm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những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từ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ngữ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chỉ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hoạt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động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của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các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loài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chim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trong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bài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 </a:t>
            </a:r>
            <a:r>
              <a:rPr lang="en-US" sz="4767" dirty="0" err="1">
                <a:solidFill>
                  <a:srgbClr val="000000"/>
                </a:solidFill>
                <a:latin typeface="Moonjelly Bold"/>
              </a:rPr>
              <a:t>vè</a:t>
            </a:r>
            <a:r>
              <a:rPr lang="en-US" sz="4767" dirty="0">
                <a:solidFill>
                  <a:srgbClr val="000000"/>
                </a:solidFill>
                <a:latin typeface="Moonjelly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72287" y="3002328"/>
            <a:ext cx="11345804" cy="66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3879BD"/>
                </a:solidFill>
                <a:latin typeface="Alatsi"/>
              </a:rPr>
              <a:t>vừa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đi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vừa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nhảy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3879BD"/>
                </a:solidFill>
                <a:latin typeface="Alatsi"/>
              </a:rPr>
              <a:t>nói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linh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tinh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3879BD"/>
                </a:solidFill>
                <a:latin typeface="Alatsi"/>
              </a:rPr>
              <a:t>hay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nghịch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hay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tếu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3879BD"/>
                </a:solidFill>
                <a:latin typeface="Alatsi"/>
              </a:rPr>
              <a:t>hay chao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đớp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mồi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3879BD"/>
                </a:solidFill>
                <a:latin typeface="Alatsi"/>
              </a:rPr>
              <a:t>hay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mách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lẻo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3879BD"/>
                </a:solidFill>
                <a:latin typeface="Alatsi"/>
              </a:rPr>
              <a:t>hay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nhặt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lân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la,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3879BD"/>
                </a:solidFill>
                <a:latin typeface="Alatsi"/>
              </a:rPr>
              <a:t>có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tình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có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nghĩa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3879BD"/>
                </a:solidFill>
                <a:latin typeface="Alatsi"/>
              </a:rPr>
              <a:t>giục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hè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đến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mau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,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3879BD"/>
                </a:solidFill>
                <a:latin typeface="Alatsi"/>
              </a:rPr>
              <a:t>nhấp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nhem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buồn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 </a:t>
            </a:r>
            <a:r>
              <a:rPr lang="en-US" sz="4200" dirty="0" err="1">
                <a:solidFill>
                  <a:srgbClr val="3879BD"/>
                </a:solidFill>
                <a:latin typeface="Alatsi"/>
              </a:rPr>
              <a:t>ngủ</a:t>
            </a:r>
            <a:r>
              <a:rPr lang="en-US" sz="4200" dirty="0">
                <a:solidFill>
                  <a:srgbClr val="3879BD"/>
                </a:solidFill>
                <a:latin typeface="Alatsi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407</Words>
  <Application>Microsoft Office PowerPoint</Application>
  <PresentationFormat>Custom</PresentationFormat>
  <Paragraphs>66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Apricots</vt:lpstr>
      <vt:lpstr>Noto Sans Bold</vt:lpstr>
      <vt:lpstr>Dekko</vt:lpstr>
      <vt:lpstr>Alatsi</vt:lpstr>
      <vt:lpstr>Bahnschrift SemiBold</vt:lpstr>
      <vt:lpstr>Paytone One</vt:lpstr>
      <vt:lpstr>Noto Serif Display Bold</vt:lpstr>
      <vt:lpstr>Bakerie Bold</vt:lpstr>
      <vt:lpstr>Moonjelly Bold</vt:lpstr>
      <vt:lpstr>Varela Round</vt:lpstr>
      <vt:lpstr>Arial</vt:lpstr>
      <vt:lpstr>DejaVu Serif Bold</vt:lpstr>
      <vt:lpstr>Concert One</vt:lpstr>
      <vt:lpstr>Calibri</vt:lpstr>
      <vt:lpstr>Comfortaa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</dc:title>
  <cp:lastModifiedBy>Administrator</cp:lastModifiedBy>
  <cp:revision>3</cp:revision>
  <dcterms:created xsi:type="dcterms:W3CDTF">2006-08-16T00:00:00Z</dcterms:created>
  <dcterms:modified xsi:type="dcterms:W3CDTF">2024-01-31T08:24:29Z</dcterms:modified>
  <dc:identifier>DAF7XJhuElQ</dc:identifier>
</cp:coreProperties>
</file>