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2" r:id="rId3"/>
  </p:sldMasterIdLst>
  <p:notesMasterIdLst>
    <p:notesMasterId r:id="rId19"/>
  </p:notesMasterIdLst>
  <p:sldIdLst>
    <p:sldId id="323" r:id="rId4"/>
    <p:sldId id="308" r:id="rId5"/>
    <p:sldId id="309" r:id="rId6"/>
    <p:sldId id="310" r:id="rId7"/>
    <p:sldId id="312" r:id="rId8"/>
    <p:sldId id="313" r:id="rId9"/>
    <p:sldId id="314" r:id="rId10"/>
    <p:sldId id="324" r:id="rId11"/>
    <p:sldId id="315" r:id="rId12"/>
    <p:sldId id="327" r:id="rId13"/>
    <p:sldId id="317" r:id="rId14"/>
    <p:sldId id="318" r:id="rId15"/>
    <p:sldId id="328" r:id="rId16"/>
    <p:sldId id="329" r:id="rId17"/>
    <p:sldId id="32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87CC6"/>
    <a:srgbClr val="0099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F92FB-9045-4BC8-A247-37B984F58ADC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02C00-2226-48A6-846B-3AD63BD2A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3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luongtran8495@gmail.com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3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3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00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F5F8-4B4E-46D9-BE32-37360D7128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06537-7FF8-4563-9536-0DD57FDD4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678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F5F8-4B4E-46D9-BE32-37360D7128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06537-7FF8-4563-9536-0DD57FDD4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722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F5F8-4B4E-46D9-BE32-37360D7128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06537-7FF8-4563-9536-0DD57FDD4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119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F5F8-4B4E-46D9-BE32-37360D7128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06537-7FF8-4563-9536-0DD57FDD4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108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F5F8-4B4E-46D9-BE32-37360D7128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06537-7FF8-4563-9536-0DD57FDD4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30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F5F8-4B4E-46D9-BE32-37360D7128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06537-7FF8-4563-9536-0DD57FDD4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620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F5F8-4B4E-46D9-BE32-37360D7128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06537-7FF8-4563-9536-0DD57FDD4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001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F5F8-4B4E-46D9-BE32-37360D7128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06537-7FF8-4563-9536-0DD57FDD4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27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48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F5F8-4B4E-46D9-BE32-37360D7128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06537-7FF8-4563-9536-0DD57FDD4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013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F5F8-4B4E-46D9-BE32-37360D7128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06537-7FF8-4563-9536-0DD57FDD4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436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F5F8-4B4E-46D9-BE32-37360D7128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06537-7FF8-4563-9536-0DD57FDD4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852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815841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526244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70086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173771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273243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037498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10723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7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18883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793528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1705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391999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0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8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2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7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6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24/11/2023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8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F5F8-4B4E-46D9-BE32-37360D7128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06537-7FF8-4563-9536-0DD57FDD41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66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2736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64244" y="40632"/>
            <a:ext cx="9803219" cy="3630303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62864" y="1274227"/>
            <a:ext cx="62488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0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0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0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0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0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0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0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000" b="1" ker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 Xã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000" b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3" y="3415699"/>
            <a:ext cx="200596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93804" y="1357168"/>
            <a:ext cx="2031174" cy="49244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Kết luận</a:t>
            </a:r>
            <a:endParaRPr lang="en-US" sz="26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52" y="1972443"/>
            <a:ext cx="8774907" cy="250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6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61756" y="1237384"/>
            <a:ext cx="10750844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Quan sát đường đi bộ tới trường hằng ngày của Hoa theo sơ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đồ và thực hiện các yêu cầu sau: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222" y="866833"/>
            <a:ext cx="3396596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vận dụng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59" y="608261"/>
            <a:ext cx="776563" cy="877416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802" y="2064853"/>
            <a:ext cx="6698498" cy="479314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08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496F71-C29E-456C-A1B3-1A5224E8D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635" y="-72827"/>
            <a:ext cx="9841998" cy="693082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340EB4B-71F7-4E4A-8C13-F462540B2E1C}"/>
              </a:ext>
            </a:extLst>
          </p:cNvPr>
          <p:cNvSpPr/>
          <p:nvPr/>
        </p:nvSpPr>
        <p:spPr>
          <a:xfrm>
            <a:off x="7655530" y="1776657"/>
            <a:ext cx="959555" cy="125306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5">
            <a:extLst>
              <a:ext uri="{FF2B5EF4-FFF2-40B4-BE49-F238E27FC236}">
                <a16:creationId xmlns:a16="http://schemas.microsoft.com/office/drawing/2014/main" id="{C51E3652-3ADF-4B07-9ACE-62DF8D5F32C9}"/>
              </a:ext>
            </a:extLst>
          </p:cNvPr>
          <p:cNvSpPr/>
          <p:nvPr/>
        </p:nvSpPr>
        <p:spPr>
          <a:xfrm>
            <a:off x="36732" y="698315"/>
            <a:ext cx="2417903" cy="23314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1. Hoa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D8EE520-8029-4061-8842-D4C2EE7B8E41}"/>
              </a:ext>
            </a:extLst>
          </p:cNvPr>
          <p:cNvSpPr/>
          <p:nvPr/>
        </p:nvSpPr>
        <p:spPr>
          <a:xfrm>
            <a:off x="8501948" y="2149821"/>
            <a:ext cx="692137" cy="125306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732" y="3392586"/>
            <a:ext cx="2417903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 cần chú ý biển báo dành cho người đi bộ và đèn tín hiệu giao thông.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7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496F71-C29E-456C-A1B3-1A5224E8D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635" y="-72827"/>
            <a:ext cx="9841998" cy="693082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340EB4B-71F7-4E4A-8C13-F462540B2E1C}"/>
              </a:ext>
            </a:extLst>
          </p:cNvPr>
          <p:cNvSpPr/>
          <p:nvPr/>
        </p:nvSpPr>
        <p:spPr>
          <a:xfrm>
            <a:off x="7655530" y="1776657"/>
            <a:ext cx="959555" cy="125306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7FEC3993-2333-4120-AB72-E3F74AAF7DA1}"/>
              </a:ext>
            </a:extLst>
          </p:cNvPr>
          <p:cNvSpPr/>
          <p:nvPr/>
        </p:nvSpPr>
        <p:spPr>
          <a:xfrm>
            <a:off x="0" y="766009"/>
            <a:ext cx="2519085" cy="18458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2. Hãy hướng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đi đến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toàn.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D8EE520-8029-4061-8842-D4C2EE7B8E41}"/>
              </a:ext>
            </a:extLst>
          </p:cNvPr>
          <p:cNvSpPr/>
          <p:nvPr/>
        </p:nvSpPr>
        <p:spPr>
          <a:xfrm>
            <a:off x="8501948" y="2149821"/>
            <a:ext cx="692137" cy="125306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0">
            <a:extLst>
              <a:ext uri="{FF2B5EF4-FFF2-40B4-BE49-F238E27FC236}">
                <a16:creationId xmlns:a16="http://schemas.microsoft.com/office/drawing/2014/main" id="{7FEC3993-2333-4120-AB72-E3F74AAF7DA1}"/>
              </a:ext>
            </a:extLst>
          </p:cNvPr>
          <p:cNvSpPr/>
          <p:nvPr/>
        </p:nvSpPr>
        <p:spPr>
          <a:xfrm>
            <a:off x="5838092" y="4879208"/>
            <a:ext cx="6353907" cy="197879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Hoa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ra khỏi nhà, cần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đi bộ trên vỉa hè phía tay phải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mình. K</a:t>
            </a:r>
            <a:r>
              <a:rPr lang="vi-VN" sz="2200" smtClean="0"/>
              <a:t>hi </a:t>
            </a:r>
            <a:r>
              <a:rPr lang="vi-VN" sz="2200"/>
              <a:t>đến ngã tư chú ý biển báo phần đường dành cho người đi bộ và đèn giao thông, chờ </a:t>
            </a:r>
            <a:r>
              <a:rPr lang="vi-VN" sz="2200" smtClean="0"/>
              <a:t>đèn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đỏ để các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phương tiện dừng lại trước vạch cho người đi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vi-VN" sz="2200" smtClean="0"/>
              <a:t> </a:t>
            </a:r>
            <a:r>
              <a:rPr lang="vi-VN" sz="2200"/>
              <a:t>rồi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Hoa </a:t>
            </a:r>
            <a:r>
              <a:rPr lang="vi-VN" sz="2200" smtClean="0"/>
              <a:t>sang </a:t>
            </a:r>
            <a:r>
              <a:rPr lang="vi-VN" sz="2200"/>
              <a:t>đường là đến </a:t>
            </a:r>
            <a:r>
              <a:rPr lang="vi-VN" sz="2200" smtClean="0"/>
              <a:t>trường.</a:t>
            </a:r>
            <a:r>
              <a:rPr lang="en-US" sz="2200" smtClean="0"/>
              <a:t>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121834" y="3285716"/>
            <a:ext cx="7315200" cy="1877127"/>
          </a:xfrm>
          <a:custGeom>
            <a:avLst/>
            <a:gdLst>
              <a:gd name="connsiteX0" fmla="*/ 7315200 w 7315200"/>
              <a:gd name="connsiteY0" fmla="*/ 1272216 h 1877127"/>
              <a:gd name="connsiteX1" fmla="*/ 7019778 w 7315200"/>
              <a:gd name="connsiteY1" fmla="*/ 1455096 h 1877127"/>
              <a:gd name="connsiteX2" fmla="*/ 6907237 w 7315200"/>
              <a:gd name="connsiteY2" fmla="*/ 1398826 h 1877127"/>
              <a:gd name="connsiteX3" fmla="*/ 4712677 w 7315200"/>
              <a:gd name="connsiteY3" fmla="*/ 62395 h 1877127"/>
              <a:gd name="connsiteX4" fmla="*/ 3938954 w 7315200"/>
              <a:gd name="connsiteY4" fmla="*/ 245275 h 1877127"/>
              <a:gd name="connsiteX5" fmla="*/ 3376246 w 7315200"/>
              <a:gd name="connsiteY5" fmla="*/ 470358 h 1877127"/>
              <a:gd name="connsiteX6" fmla="*/ 2686929 w 7315200"/>
              <a:gd name="connsiteY6" fmla="*/ 751712 h 1877127"/>
              <a:gd name="connsiteX7" fmla="*/ 2335237 w 7315200"/>
              <a:gd name="connsiteY7" fmla="*/ 737644 h 1877127"/>
              <a:gd name="connsiteX8" fmla="*/ 1434904 w 7315200"/>
              <a:gd name="connsiteY8" fmla="*/ 1103404 h 1877127"/>
              <a:gd name="connsiteX9" fmla="*/ 506437 w 7315200"/>
              <a:gd name="connsiteY9" fmla="*/ 1666112 h 1877127"/>
              <a:gd name="connsiteX10" fmla="*/ 154744 w 7315200"/>
              <a:gd name="connsiteY10" fmla="*/ 1806789 h 1877127"/>
              <a:gd name="connsiteX11" fmla="*/ 28135 w 7315200"/>
              <a:gd name="connsiteY11" fmla="*/ 1834924 h 1877127"/>
              <a:gd name="connsiteX12" fmla="*/ 0 w 7315200"/>
              <a:gd name="connsiteY12" fmla="*/ 1877127 h 187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15200" h="1877127">
                <a:moveTo>
                  <a:pt x="7315200" y="1272216"/>
                </a:moveTo>
                <a:cubicBezTo>
                  <a:pt x="7201486" y="1353105"/>
                  <a:pt x="7087772" y="1433994"/>
                  <a:pt x="7019778" y="1455096"/>
                </a:cubicBezTo>
                <a:cubicBezTo>
                  <a:pt x="6951784" y="1476198"/>
                  <a:pt x="6907237" y="1398826"/>
                  <a:pt x="6907237" y="1398826"/>
                </a:cubicBezTo>
                <a:cubicBezTo>
                  <a:pt x="6522720" y="1166709"/>
                  <a:pt x="5207391" y="254653"/>
                  <a:pt x="4712677" y="62395"/>
                </a:cubicBezTo>
                <a:cubicBezTo>
                  <a:pt x="4217963" y="-129864"/>
                  <a:pt x="4161692" y="177281"/>
                  <a:pt x="3938954" y="245275"/>
                </a:cubicBezTo>
                <a:cubicBezTo>
                  <a:pt x="3716215" y="313269"/>
                  <a:pt x="3376246" y="470358"/>
                  <a:pt x="3376246" y="470358"/>
                </a:cubicBezTo>
                <a:cubicBezTo>
                  <a:pt x="3167575" y="554764"/>
                  <a:pt x="2860431" y="707164"/>
                  <a:pt x="2686929" y="751712"/>
                </a:cubicBezTo>
                <a:cubicBezTo>
                  <a:pt x="2513427" y="796260"/>
                  <a:pt x="2543908" y="679029"/>
                  <a:pt x="2335237" y="737644"/>
                </a:cubicBezTo>
                <a:cubicBezTo>
                  <a:pt x="2126566" y="796259"/>
                  <a:pt x="1739704" y="948659"/>
                  <a:pt x="1434904" y="1103404"/>
                </a:cubicBezTo>
                <a:cubicBezTo>
                  <a:pt x="1130104" y="1258149"/>
                  <a:pt x="719797" y="1548881"/>
                  <a:pt x="506437" y="1666112"/>
                </a:cubicBezTo>
                <a:cubicBezTo>
                  <a:pt x="293077" y="1783343"/>
                  <a:pt x="234461" y="1778654"/>
                  <a:pt x="154744" y="1806789"/>
                </a:cubicBezTo>
                <a:cubicBezTo>
                  <a:pt x="75027" y="1834924"/>
                  <a:pt x="53926" y="1823201"/>
                  <a:pt x="28135" y="1834924"/>
                </a:cubicBezTo>
                <a:cubicBezTo>
                  <a:pt x="2344" y="1846647"/>
                  <a:pt x="1172" y="1861887"/>
                  <a:pt x="0" y="1877127"/>
                </a:cubicBezTo>
              </a:path>
            </a:pathLst>
          </a:custGeom>
          <a:ln w="76200"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7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496F71-C29E-456C-A1B3-1A5224E8D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635" y="-72827"/>
            <a:ext cx="9841998" cy="693082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340EB4B-71F7-4E4A-8C13-F462540B2E1C}"/>
              </a:ext>
            </a:extLst>
          </p:cNvPr>
          <p:cNvSpPr/>
          <p:nvPr/>
        </p:nvSpPr>
        <p:spPr>
          <a:xfrm>
            <a:off x="7655530" y="1776657"/>
            <a:ext cx="959555" cy="125306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0">
            <a:extLst>
              <a:ext uri="{FF2B5EF4-FFF2-40B4-BE49-F238E27FC236}">
                <a16:creationId xmlns:a16="http://schemas.microsoft.com/office/drawing/2014/main" id="{7FEC3993-2333-4120-AB72-E3F74AAF7DA1}"/>
              </a:ext>
            </a:extLst>
          </p:cNvPr>
          <p:cNvSpPr/>
          <p:nvPr/>
        </p:nvSpPr>
        <p:spPr>
          <a:xfrm>
            <a:off x="0" y="605148"/>
            <a:ext cx="2519085" cy="23545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Vì sao Hoa phải tuân thủ quy định của các biển báo giao thông đó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D8EE520-8029-4061-8842-D4C2EE7B8E41}"/>
              </a:ext>
            </a:extLst>
          </p:cNvPr>
          <p:cNvSpPr/>
          <p:nvPr/>
        </p:nvSpPr>
        <p:spPr>
          <a:xfrm>
            <a:off x="8501948" y="2149821"/>
            <a:ext cx="692137" cy="125306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1309" y="5069492"/>
            <a:ext cx="5945945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 phải tuân thủ những biển báo giao thông đó để đảm bảo an 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 </a:t>
            </a: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 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 </a:t>
            </a: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 và 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vi-VN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người tham gia giao thông. 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44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20" y="1276047"/>
            <a:ext cx="10351758" cy="5581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9620" y="1029825"/>
            <a:ext cx="2517097" cy="49244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TỔNG KẾT</a:t>
            </a:r>
            <a:endParaRPr lang="en-US" sz="2600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21722" y="936539"/>
            <a:ext cx="3436380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khám phá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0" y="770519"/>
            <a:ext cx="605671" cy="774339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12" y="1780284"/>
            <a:ext cx="7823828" cy="5077716"/>
          </a:xfrm>
          <a:prstGeom prst="rect">
            <a:avLst/>
          </a:prstGeom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074331" y="1410435"/>
            <a:ext cx="7571318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Nói tên và ý nghĩa của các biển báo giao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thông.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55490" y="95036"/>
            <a:ext cx="7551761" cy="83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13 :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2" name="Rectangle 1"/>
          <p:cNvSpPr/>
          <p:nvPr/>
        </p:nvSpPr>
        <p:spPr>
          <a:xfrm>
            <a:off x="46210" y="1971841"/>
            <a:ext cx="296009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 cấm xe đạp</a:t>
            </a:r>
            <a:r>
              <a:rPr lang="en-US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cấm xe đạp đi vào làn đường đó.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87307" y="1971841"/>
            <a:ext cx="3637437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Biển cấm xe ô tô</a:t>
            </a:r>
            <a:r>
              <a:rPr lang="en-US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tô không được phép chạy vào làn đường đó.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656" y="3073295"/>
            <a:ext cx="2942649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Biển công trường đang thi công</a:t>
            </a:r>
            <a:r>
              <a:rPr lang="en-US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 báo cho người đi đường biết đây là phần đường đang được xây dựng, sửa chữa.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58947" y="3569410"/>
            <a:ext cx="3765798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 giao nhau với đường sắt có rào </a:t>
            </a:r>
            <a:r>
              <a:rPr lang="vi-VN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 </a:t>
            </a:r>
            <a:r>
              <a:rPr lang="vi-VN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 cho người tham gia giao thông biết dừng lại khi tàu hỏa chạy qua.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656" y="5118571"/>
            <a:ext cx="3443819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 cầu vượt qua đường dành cho người đi bộ</a:t>
            </a:r>
            <a:r>
              <a:rPr lang="en-US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giúp người đi bộ biết làn đường của mình, không đi xuống lòng đường.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58945" y="5574496"/>
            <a:ext cx="383305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 nơi đỗ xe dành cho người tàn </a:t>
            </a:r>
            <a:r>
              <a:rPr lang="vi-VN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tật</a:t>
            </a:r>
            <a:r>
              <a:rPr lang="en-US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vi-VN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 đỗ xe dành riêng cho người khuyết tật.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9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2" grpId="0" animBg="1"/>
      <p:bldP spid="5" grpId="0" animBg="1"/>
      <p:bldP spid="6" grpId="0" animBg="1"/>
      <p:bldP spid="7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52801" y="1344697"/>
            <a:ext cx="8887198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Chỉ những biển báo giống nhau về hình dạng và màu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sắc.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0" y="770519"/>
            <a:ext cx="605671" cy="7743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1722" y="936539"/>
            <a:ext cx="3436380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khám phá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957" y="1806362"/>
            <a:ext cx="7823828" cy="5077716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55473" y="2159395"/>
            <a:ext cx="1486137" cy="830997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 báo </a:t>
            </a:r>
          </a:p>
          <a:p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5473" y="3870639"/>
            <a:ext cx="1486136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 báo </a:t>
            </a:r>
          </a:p>
          <a:p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5473" y="5528427"/>
            <a:ext cx="1486137" cy="8309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 báo </a:t>
            </a:r>
          </a:p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253182" y="1866901"/>
            <a:ext cx="2923478" cy="1200329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-Hình tròn, có dấu gạch chéo</a:t>
            </a:r>
          </a:p>
          <a:p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-Viền đỏ, nền trắng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73784" y="3685972"/>
            <a:ext cx="2218215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-Hình tam giác</a:t>
            </a:r>
          </a:p>
          <a:p>
            <a:r>
              <a:rPr lang="en-US" sz="2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-Viền đỏ, nền vàng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39999" y="5624968"/>
            <a:ext cx="2452001" cy="8309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-Hình vuông</a:t>
            </a:r>
          </a:p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-Nền xanh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0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52801" y="1365860"/>
            <a:ext cx="9645192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Phân loại các biển báo giao thông dưới đây vào nhóm 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0" y="770519"/>
            <a:ext cx="605671" cy="7743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1722" y="936539"/>
            <a:ext cx="3436380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khám phá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69" y="1795181"/>
            <a:ext cx="7823828" cy="5077716"/>
          </a:xfrm>
          <a:prstGeom prst="rect">
            <a:avLst/>
          </a:prstGeom>
          <a:ln>
            <a:noFill/>
          </a:ln>
        </p:spPr>
      </p:pic>
      <p:sp>
        <p:nvSpPr>
          <p:cNvPr id="17" name="Rectangle: Rounded Corners 1">
            <a:extLst>
              <a:ext uri="{FF2B5EF4-FFF2-40B4-BE49-F238E27FC236}">
                <a16:creationId xmlns:a16="http://schemas.microsoft.com/office/drawing/2014/main" id="{1CAF9623-F6A7-40E0-AB28-DCB25CB52FFA}"/>
              </a:ext>
            </a:extLst>
          </p:cNvPr>
          <p:cNvSpPr/>
          <p:nvPr/>
        </p:nvSpPr>
        <p:spPr>
          <a:xfrm>
            <a:off x="416858" y="2793882"/>
            <a:ext cx="1672915" cy="849108"/>
          </a:xfrm>
          <a:prstGeom prst="round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cấm</a:t>
            </a:r>
            <a:endParaRPr lang="en-US" sz="28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783834A-2F9F-4607-8848-30D781CE336E}"/>
              </a:ext>
            </a:extLst>
          </p:cNvPr>
          <p:cNvCxnSpPr>
            <a:cxnSpLocks/>
          </p:cNvCxnSpPr>
          <p:nvPr/>
        </p:nvCxnSpPr>
        <p:spPr>
          <a:xfrm flipV="1">
            <a:off x="2089773" y="2793882"/>
            <a:ext cx="926382" cy="4306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97EA3D-2BE7-43F8-A33A-DF021ACE46C0}"/>
              </a:ext>
            </a:extLst>
          </p:cNvPr>
          <p:cNvCxnSpPr>
            <a:cxnSpLocks/>
          </p:cNvCxnSpPr>
          <p:nvPr/>
        </p:nvCxnSpPr>
        <p:spPr>
          <a:xfrm flipV="1">
            <a:off x="2089773" y="3076549"/>
            <a:ext cx="5061654" cy="1663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angle: Rounded Corners 10">
            <a:extLst>
              <a:ext uri="{FF2B5EF4-FFF2-40B4-BE49-F238E27FC236}">
                <a16:creationId xmlns:a16="http://schemas.microsoft.com/office/drawing/2014/main" id="{FA0C4C9E-387A-43EE-8C2F-8C883977C7AE}"/>
              </a:ext>
            </a:extLst>
          </p:cNvPr>
          <p:cNvSpPr/>
          <p:nvPr/>
        </p:nvSpPr>
        <p:spPr>
          <a:xfrm>
            <a:off x="286699" y="4473592"/>
            <a:ext cx="1853537" cy="9595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Biển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báo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nguy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hiểm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EF5085C-694A-4B7C-A5A0-7E84C0B1194E}"/>
              </a:ext>
            </a:extLst>
          </p:cNvPr>
          <p:cNvCxnSpPr>
            <a:stCxn id="20" idx="3"/>
          </p:cNvCxnSpPr>
          <p:nvPr/>
        </p:nvCxnSpPr>
        <p:spPr>
          <a:xfrm flipV="1">
            <a:off x="2140236" y="4326938"/>
            <a:ext cx="1052497" cy="62643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02DC02-8C17-4EAD-861B-7DCE93078FF2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2140236" y="4826277"/>
            <a:ext cx="4791134" cy="12709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Rectangle: Rounded Corners 19">
            <a:extLst>
              <a:ext uri="{FF2B5EF4-FFF2-40B4-BE49-F238E27FC236}">
                <a16:creationId xmlns:a16="http://schemas.microsoft.com/office/drawing/2014/main" id="{620E1246-C027-48C6-BCDB-54B031C39BC0}"/>
              </a:ext>
            </a:extLst>
          </p:cNvPr>
          <p:cNvSpPr/>
          <p:nvPr/>
        </p:nvSpPr>
        <p:spPr>
          <a:xfrm>
            <a:off x="356699" y="5890856"/>
            <a:ext cx="1853537" cy="959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endParaRPr lang="en-US" sz="28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9451D95-1DA3-4D0A-9C94-59A3174F8B14}"/>
              </a:ext>
            </a:extLst>
          </p:cNvPr>
          <p:cNvCxnSpPr>
            <a:cxnSpLocks/>
          </p:cNvCxnSpPr>
          <p:nvPr/>
        </p:nvCxnSpPr>
        <p:spPr>
          <a:xfrm flipV="1">
            <a:off x="2210236" y="6261632"/>
            <a:ext cx="805919" cy="23141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3EE93A9-C525-47D7-B263-6C6933EB56BC}"/>
              </a:ext>
            </a:extLst>
          </p:cNvPr>
          <p:cNvCxnSpPr>
            <a:cxnSpLocks/>
          </p:cNvCxnSpPr>
          <p:nvPr/>
        </p:nvCxnSpPr>
        <p:spPr>
          <a:xfrm>
            <a:off x="2180083" y="6518618"/>
            <a:ext cx="4682731" cy="550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68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0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55342" y="1534549"/>
            <a:ext cx="4872251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Hoàn thành bảng theo mẫu sau: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5342" y="962396"/>
            <a:ext cx="3548418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thực hành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780931"/>
            <a:ext cx="832513" cy="847248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9" y="2160133"/>
            <a:ext cx="10535148" cy="2943531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94429" y="5607855"/>
            <a:ext cx="10886294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Hãy cùng tìm hiểu các loại biển báo ở phần tiếp theo để hoàn thành bảng trên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4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29183B-FF5B-43E1-9171-AF24E995DBE1}"/>
              </a:ext>
            </a:extLst>
          </p:cNvPr>
          <p:cNvSpPr/>
          <p:nvPr/>
        </p:nvSpPr>
        <p:spPr>
          <a:xfrm>
            <a:off x="0" y="78347"/>
            <a:ext cx="12192000" cy="6277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viền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đỏ, nền trắng?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6C138AA2-7602-4A68-B6BD-3FC81E0241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" b="4104"/>
          <a:stretch/>
        </p:blipFill>
        <p:spPr>
          <a:xfrm>
            <a:off x="1722187" y="798883"/>
            <a:ext cx="8747625" cy="605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29183B-FF5B-43E1-9171-AF24E995DBE1}"/>
              </a:ext>
            </a:extLst>
          </p:cNvPr>
          <p:cNvSpPr/>
          <p:nvPr/>
        </p:nvSpPr>
        <p:spPr>
          <a:xfrm>
            <a:off x="0" y="122829"/>
            <a:ext cx="12192000" cy="690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giác, nền vàng, </a:t>
            </a:r>
            <a:r>
              <a:rPr kumimoji="0" lang="en-US" sz="2800" b="0" i="0" u="none" strike="noStrike" kern="1200" cap="none" spc="0" normalizeH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viền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đỏ?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27426E-985A-4E0B-A13E-447DE9DD4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7"/>
          <a:stretch/>
        </p:blipFill>
        <p:spPr>
          <a:xfrm>
            <a:off x="874419" y="955343"/>
            <a:ext cx="10443161" cy="590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2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29183B-FF5B-43E1-9171-AF24E995DBE1}"/>
              </a:ext>
            </a:extLst>
          </p:cNvPr>
          <p:cNvSpPr/>
          <p:nvPr/>
        </p:nvSpPr>
        <p:spPr>
          <a:xfrm>
            <a:off x="0" y="122829"/>
            <a:ext cx="12192000" cy="6907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vuông hoặc hình chữ nhật, nền xanh?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66" b="4445"/>
          <a:stretch/>
        </p:blipFill>
        <p:spPr>
          <a:xfrm>
            <a:off x="2324240" y="813566"/>
            <a:ext cx="7652273" cy="604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1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3" y="955126"/>
            <a:ext cx="832513" cy="847248"/>
          </a:xfrm>
          <a:prstGeom prst="rect">
            <a:avLst/>
          </a:prstGeom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1008025" y="1147918"/>
            <a:ext cx="3548418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thực hành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3407" y="1573996"/>
            <a:ext cx="4872251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Hoàn thành bảng theo mẫu sau: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10" y="2035167"/>
            <a:ext cx="10815076" cy="3021743"/>
          </a:xfrm>
          <a:prstGeom prst="rect">
            <a:avLst/>
          </a:prstGeom>
          <a:ln>
            <a:noFill/>
          </a:ln>
        </p:spPr>
      </p:pic>
      <p:sp>
        <p:nvSpPr>
          <p:cNvPr id="22" name="Rectangle: Rounded Corners 5">
            <a:extLst>
              <a:ext uri="{FF2B5EF4-FFF2-40B4-BE49-F238E27FC236}">
                <a16:creationId xmlns:a16="http://schemas.microsoft.com/office/drawing/2014/main" id="{DE70B1AE-17D4-49BC-A85E-2E8E2CAD6EE7}"/>
              </a:ext>
            </a:extLst>
          </p:cNvPr>
          <p:cNvSpPr/>
          <p:nvPr/>
        </p:nvSpPr>
        <p:spPr>
          <a:xfrm>
            <a:off x="3984087" y="3205323"/>
            <a:ext cx="1961571" cy="3753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0DF9C658-4079-4A3D-BBED-0C2C7E02830C}"/>
              </a:ext>
            </a:extLst>
          </p:cNvPr>
          <p:cNvSpPr/>
          <p:nvPr/>
        </p:nvSpPr>
        <p:spPr>
          <a:xfrm>
            <a:off x="6060700" y="3135584"/>
            <a:ext cx="2747251" cy="5644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viền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B089F73A-FDA0-4958-9507-BE1A0395CF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459" y="3167619"/>
            <a:ext cx="540456" cy="540456"/>
          </a:xfrm>
          <a:prstGeom prst="rect">
            <a:avLst/>
          </a:prstGeom>
        </p:spPr>
      </p:pic>
      <p:sp>
        <p:nvSpPr>
          <p:cNvPr id="25" name="Rectangle: Rounded Corners 8">
            <a:extLst>
              <a:ext uri="{FF2B5EF4-FFF2-40B4-BE49-F238E27FC236}">
                <a16:creationId xmlns:a16="http://schemas.microsoft.com/office/drawing/2014/main" id="{AE07CE03-AA6B-461E-B3E5-D584F24ED69B}"/>
              </a:ext>
            </a:extLst>
          </p:cNvPr>
          <p:cNvSpPr/>
          <p:nvPr/>
        </p:nvSpPr>
        <p:spPr>
          <a:xfrm>
            <a:off x="3849009" y="3788182"/>
            <a:ext cx="2351535" cy="3753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9">
            <a:extLst>
              <a:ext uri="{FF2B5EF4-FFF2-40B4-BE49-F238E27FC236}">
                <a16:creationId xmlns:a16="http://schemas.microsoft.com/office/drawing/2014/main" id="{1D96E09B-CF05-44E3-BE80-E9F1D35D1E38}"/>
              </a:ext>
            </a:extLst>
          </p:cNvPr>
          <p:cNvSpPr/>
          <p:nvPr/>
        </p:nvSpPr>
        <p:spPr>
          <a:xfrm>
            <a:off x="6000797" y="3745007"/>
            <a:ext cx="2842785" cy="585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viền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ED4B7B7-A119-4E8F-B1C7-02FCB265AE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6922" y="3791635"/>
            <a:ext cx="635529" cy="524258"/>
          </a:xfrm>
          <a:prstGeom prst="rect">
            <a:avLst/>
          </a:prstGeom>
        </p:spPr>
      </p:pic>
      <p:sp>
        <p:nvSpPr>
          <p:cNvPr id="28" name="Rectangle: Rounded Corners 11">
            <a:extLst>
              <a:ext uri="{FF2B5EF4-FFF2-40B4-BE49-F238E27FC236}">
                <a16:creationId xmlns:a16="http://schemas.microsoft.com/office/drawing/2014/main" id="{AC4C9C6A-CB18-4361-B958-F3D96337A3DB}"/>
              </a:ext>
            </a:extLst>
          </p:cNvPr>
          <p:cNvSpPr/>
          <p:nvPr/>
        </p:nvSpPr>
        <p:spPr>
          <a:xfrm>
            <a:off x="3928949" y="4360122"/>
            <a:ext cx="2071848" cy="5971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12">
            <a:extLst>
              <a:ext uri="{FF2B5EF4-FFF2-40B4-BE49-F238E27FC236}">
                <a16:creationId xmlns:a16="http://schemas.microsoft.com/office/drawing/2014/main" id="{828B8991-0D67-4826-AF1E-4EE202EA0E95}"/>
              </a:ext>
            </a:extLst>
          </p:cNvPr>
          <p:cNvSpPr/>
          <p:nvPr/>
        </p:nvSpPr>
        <p:spPr>
          <a:xfrm>
            <a:off x="6200544" y="4481010"/>
            <a:ext cx="2405431" cy="4763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xanh biển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B8EEE8E-B432-47F3-93E0-FF78AE5E64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4459" y="4374155"/>
            <a:ext cx="487186" cy="59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6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566</Words>
  <Application>Microsoft Office PowerPoint</Application>
  <PresentationFormat>Widescreen</PresentationFormat>
  <Paragraphs>56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等线</vt:lpstr>
      <vt:lpstr>Times New Roman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Techsi.vn</cp:lastModifiedBy>
  <cp:revision>146</cp:revision>
  <dcterms:created xsi:type="dcterms:W3CDTF">2021-06-05T02:13:24Z</dcterms:created>
  <dcterms:modified xsi:type="dcterms:W3CDTF">2023-11-24T05:31:17Z</dcterms:modified>
</cp:coreProperties>
</file>