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10"/>
  </p:notesMasterIdLst>
  <p:sldIdLst>
    <p:sldId id="352" r:id="rId2"/>
    <p:sldId id="364" r:id="rId3"/>
    <p:sldId id="365" r:id="rId4"/>
    <p:sldId id="366" r:id="rId5"/>
    <p:sldId id="367" r:id="rId6"/>
    <p:sldId id="368" r:id="rId7"/>
    <p:sldId id="370" r:id="rId8"/>
    <p:sldId id="382" r:id="rId9"/>
  </p:sldIdLst>
  <p:sldSz cx="6858000" cy="5143500"/>
  <p:notesSz cx="6858000" cy="9144000"/>
  <p:embeddedFontLst>
    <p:embeddedFont>
      <p:font typeface="UTM Avo" panose="02040603050506020204" pitchFamily="18" charset="0"/>
      <p:regular r:id="rId11"/>
      <p:bold r:id="rId12"/>
      <p:italic r:id="rId13"/>
      <p:boldItalic r:id="rId14"/>
    </p:embeddedFont>
    <p:embeddedFont>
      <p:font typeface="Montserrat" panose="020B0604020202020204" charset="0"/>
      <p:regular r:id="rId15"/>
      <p:bold r:id="rId16"/>
      <p:italic r:id="rId17"/>
      <p:boldItalic r:id="rId18"/>
    </p:embeddedFont>
    <p:embeddedFont>
      <p:font typeface="UTM Cookies" panose="02040603050506020204" pitchFamily="18" charset="0"/>
      <p:regular r:id="rId19"/>
    </p:embeddedFont>
    <p:embeddedFont>
      <p:font typeface="Kalam" panose="020B0604020202020204" charset="0"/>
      <p:regular r:id="rId20"/>
      <p:bold r:id="rId21"/>
    </p:embeddedFont>
  </p:embeddedFontLst>
  <p:custDataLst>
    <p:tags r:id="rId22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7446B"/>
    <a:srgbClr val="FC7D77"/>
    <a:srgbClr val="BEE7FB"/>
    <a:srgbClr val="B7D574"/>
    <a:srgbClr val="7EA131"/>
    <a:srgbClr val="8AB036"/>
    <a:srgbClr val="F95D51"/>
    <a:srgbClr val="FB4C43"/>
    <a:srgbClr val="96C2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153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3" d="100"/>
          <a:sy n="53" d="100"/>
        </p:scale>
        <p:origin x="2844" y="6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009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A42B36-A591-48A7-9A69-97DE04933170}"/>
              </a:ext>
            </a:extLst>
          </p:cNvPr>
          <p:cNvSpPr txBox="1"/>
          <p:nvPr userDrawn="1"/>
        </p:nvSpPr>
        <p:spPr>
          <a:xfrm>
            <a:off x="5143500" y="4928056"/>
            <a:ext cx="3429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0" i="0" dirty="0">
                <a:solidFill>
                  <a:srgbClr val="050505"/>
                </a:solidFill>
                <a:effectLst/>
                <a:latin typeface="+mj-lt"/>
              </a:rPr>
              <a:t>FeistyForwarders_0968120672</a:t>
            </a:r>
            <a:endParaRPr lang="en-US" sz="800" dirty="0">
              <a:latin typeface="+mj-l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7" r:id="rId1"/>
    <p:sldLayoutId id="2147483690" r:id="rId2"/>
    <p:sldLayoutId id="2147483685" r:id="rId3"/>
    <p:sldLayoutId id="2147483691" r:id="rId4"/>
    <p:sldLayoutId id="2147483692" r:id="rId5"/>
    <p:sldLayoutId id="2147483686" r:id="rId6"/>
    <p:sldLayoutId id="2147483693" r:id="rId7"/>
    <p:sldLayoutId id="2147483688" r:id="rId8"/>
    <p:sldLayoutId id="2147483694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12.png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Relationship Id="rId6" Type="http://schemas.openxmlformats.org/officeDocument/2006/relationships/image" Target="../media/image15.png"/><Relationship Id="rId5" Type="http://schemas.openxmlformats.org/officeDocument/2006/relationships/image" Target="../media/image12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800E4549-EAC6-4C23-AC52-94ACB43E5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8DF1BDE-6F3B-44E1-9B62-1DAEC99F704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9297" t="5051" r="7657" b="12774"/>
          <a:stretch/>
        </p:blipFill>
        <p:spPr>
          <a:xfrm>
            <a:off x="1778297" y="236100"/>
            <a:ext cx="4710222" cy="4624408"/>
          </a:xfrm>
          <a:prstGeom prst="flowChartConnector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14069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8AF1B5C6-44EC-4AA4-97E9-40D26F7EF516}"/>
              </a:ext>
            </a:extLst>
          </p:cNvPr>
          <p:cNvGrpSpPr/>
          <p:nvPr/>
        </p:nvGrpSpPr>
        <p:grpSpPr>
          <a:xfrm>
            <a:off x="1144267" y="1390819"/>
            <a:ext cx="5142133" cy="3364044"/>
            <a:chOff x="1144267" y="1390819"/>
            <a:chExt cx="5142133" cy="3364044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5DDBB379-649D-47B3-B7C9-705ACB05A792}"/>
                </a:ext>
              </a:extLst>
            </p:cNvPr>
            <p:cNvGrpSpPr/>
            <p:nvPr/>
          </p:nvGrpSpPr>
          <p:grpSpPr>
            <a:xfrm>
              <a:off x="1144267" y="1390819"/>
              <a:ext cx="4405927" cy="3318271"/>
              <a:chOff x="1417547" y="1264224"/>
              <a:chExt cx="4405927" cy="3318271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D55C4DAC-AA4C-47F0-A763-853F116F64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5F5F5"/>
                  </a:clrFrom>
                  <a:clrTo>
                    <a:srgbClr val="F5F5F5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flipH="1">
                <a:off x="1417547" y="1264224"/>
                <a:ext cx="4405927" cy="3318271"/>
              </a:xfrm>
              <a:prstGeom prst="rect">
                <a:avLst/>
              </a:prstGeom>
            </p:spPr>
          </p:pic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60A4B3D-2C4C-40F9-865D-9C26327875B7}"/>
                  </a:ext>
                </a:extLst>
              </p:cNvPr>
              <p:cNvSpPr txBox="1"/>
              <p:nvPr/>
            </p:nvSpPr>
            <p:spPr>
              <a:xfrm>
                <a:off x="3064386" y="2987782"/>
                <a:ext cx="2009748" cy="976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4400" b="1" dirty="0">
                    <a:solidFill>
                      <a:srgbClr val="17479D"/>
                    </a:solidFill>
                    <a:latin typeface="UTM Avo" panose="02040603050506020204" pitchFamily="18" charset="0"/>
                  </a:rPr>
                  <a:t>VIẾT</a:t>
                </a:r>
                <a:endParaRPr lang="en-US" sz="4400" b="1" dirty="0">
                  <a:solidFill>
                    <a:srgbClr val="17479D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EC49E55-24AD-4FAD-A9E9-BAD8808D9916}"/>
                  </a:ext>
                </a:extLst>
              </p:cNvPr>
              <p:cNvSpPr txBox="1"/>
              <p:nvPr/>
            </p:nvSpPr>
            <p:spPr>
              <a:xfrm>
                <a:off x="1961448" y="2608611"/>
                <a:ext cx="3041009" cy="659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2800" b="1">
                    <a:solidFill>
                      <a:schemeClr val="accent1">
                        <a:lumMod val="50000"/>
                      </a:schemeClr>
                    </a:solidFill>
                    <a:latin typeface="UTM Avo" panose="02040603050506020204" pitchFamily="18" charset="0"/>
                  </a:rPr>
                  <a:t>TIẾT 3</a:t>
                </a:r>
                <a:endParaRPr lang="en-US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endParaRPr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774081B0-33A6-464C-A34B-BF9B958A2C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9177" y="3197640"/>
              <a:ext cx="1557223" cy="15572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7262DD0-E7BD-4DFF-8AA3-DBDF9D9A2215}"/>
              </a:ext>
            </a:extLst>
          </p:cNvPr>
          <p:cNvGrpSpPr/>
          <p:nvPr/>
        </p:nvGrpSpPr>
        <p:grpSpPr>
          <a:xfrm>
            <a:off x="218245" y="617893"/>
            <a:ext cx="1647515" cy="661587"/>
            <a:chOff x="335475" y="617893"/>
            <a:chExt cx="1647515" cy="66158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A6F9F32-1464-4271-A46B-B73B443B2BF5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28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C1EBB3E-4542-496D-BB1A-8BCE0B96DC11}"/>
                </a:ext>
              </a:extLst>
            </p:cNvPr>
            <p:cNvSpPr txBox="1"/>
            <p:nvPr/>
          </p:nvSpPr>
          <p:spPr>
            <a:xfrm>
              <a:off x="335475" y="633149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C7D77"/>
                  </a:solidFill>
                  <a:latin typeface="UTM Cookies" panose="02040603050506020204" pitchFamily="18" charset="0"/>
                </a:rPr>
                <a:t>BÀI 28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2870D15E-79EF-477D-B17B-87CD949AC6CE}"/>
              </a:ext>
            </a:extLst>
          </p:cNvPr>
          <p:cNvSpPr txBox="1"/>
          <p:nvPr/>
        </p:nvSpPr>
        <p:spPr>
          <a:xfrm>
            <a:off x="1802794" y="595725"/>
            <a:ext cx="569374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chemeClr val="accent2"/>
                </a:solidFill>
                <a:latin typeface="UTM Cookies" panose="02040603050506020204" pitchFamily="18" charset="0"/>
              </a:rPr>
              <a:t>TRÒ CHƠI CỦA BỐ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0401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48EB22-4AF3-485B-A7B0-962A67C797D5}"/>
              </a:ext>
            </a:extLst>
          </p:cNvPr>
          <p:cNvSpPr txBox="1"/>
          <p:nvPr/>
        </p:nvSpPr>
        <p:spPr>
          <a:xfrm>
            <a:off x="1688168" y="491298"/>
            <a:ext cx="4520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NGHE - VIẾT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230C3F-6710-4BDA-AA07-981F659A1D6C}"/>
              </a:ext>
            </a:extLst>
          </p:cNvPr>
          <p:cNvSpPr txBox="1"/>
          <p:nvPr/>
        </p:nvSpPr>
        <p:spPr>
          <a:xfrm>
            <a:off x="1688168" y="1922136"/>
            <a:ext cx="35862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17479D"/>
                </a:solidFill>
                <a:latin typeface="UTM Avo" panose="02040603050506020204" pitchFamily="18" charset="0"/>
              </a:rPr>
              <a:t>TRÒ CHƠI CỦA BỐ</a:t>
            </a:r>
            <a:endParaRPr lang="en-VN" sz="2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7AFFB8-9C30-4914-AEF6-9EB0FD3C9ACE}"/>
              </a:ext>
            </a:extLst>
          </p:cNvPr>
          <p:cNvSpPr txBox="1"/>
          <p:nvPr/>
        </p:nvSpPr>
        <p:spPr>
          <a:xfrm>
            <a:off x="812141" y="2609947"/>
            <a:ext cx="6327981" cy="493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Nghe - viết</a:t>
            </a:r>
            <a:endParaRPr lang="vi-VN" sz="2000" dirty="0">
              <a:solidFill>
                <a:schemeClr val="accent1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12963A8-B3B6-41A2-9F05-8E5B79F295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40" y="2764513"/>
            <a:ext cx="304770" cy="28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60ECDD1-476F-4F80-8D7F-60DFE477A9D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10" y="3435366"/>
            <a:ext cx="288000" cy="28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5E505F4-3F61-45BB-90FD-4CAFCC21151A}"/>
              </a:ext>
            </a:extLst>
          </p:cNvPr>
          <p:cNvSpPr txBox="1"/>
          <p:nvPr/>
        </p:nvSpPr>
        <p:spPr>
          <a:xfrm>
            <a:off x="812141" y="3276159"/>
            <a:ext cx="6327981" cy="493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Bài tập: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Viết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địa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chỉ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nhà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em</a:t>
            </a:r>
            <a:endParaRPr lang="vi-VN" sz="2000" dirty="0">
              <a:solidFill>
                <a:schemeClr val="accent1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75FC46C-3BE4-4C5E-AD24-16306EC25A9D}"/>
              </a:ext>
            </a:extLst>
          </p:cNvPr>
          <p:cNvSpPr txBox="1"/>
          <p:nvPr/>
        </p:nvSpPr>
        <p:spPr>
          <a:xfrm>
            <a:off x="812141" y="3878351"/>
            <a:ext cx="6327981" cy="493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Bài tập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tự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chọn</a:t>
            </a:r>
            <a:endParaRPr lang="vi-VN" sz="2000" dirty="0">
              <a:solidFill>
                <a:schemeClr val="accent1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8D1B424-7503-4E83-A443-736CE22AAE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12" y="4032929"/>
            <a:ext cx="288000" cy="28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1DF81DD-B2E1-49C4-9E26-B4B18A1E3A5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0688" t="-2928" r="25613" b="2928"/>
          <a:stretch/>
        </p:blipFill>
        <p:spPr>
          <a:xfrm>
            <a:off x="320986" y="283881"/>
            <a:ext cx="1367182" cy="1380841"/>
          </a:xfrm>
          <a:prstGeom prst="flowChartConnector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21173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FAE0AAD-CBF8-4B1D-B52F-330D488259C5}"/>
              </a:ext>
            </a:extLst>
          </p:cNvPr>
          <p:cNvSpPr txBox="1"/>
          <p:nvPr/>
        </p:nvSpPr>
        <p:spPr>
          <a:xfrm>
            <a:off x="823403" y="671948"/>
            <a:ext cx="5365827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Trò</a:t>
            </a:r>
            <a:r>
              <a:rPr lang="en-US" sz="18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chơi</a:t>
            </a:r>
            <a:r>
              <a:rPr lang="en-US" sz="18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của</a:t>
            </a:r>
            <a:r>
              <a:rPr lang="en-US" sz="18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bố</a:t>
            </a:r>
            <a:endParaRPr lang="en-US" sz="1800" b="1" dirty="0">
              <a:solidFill>
                <a:srgbClr val="F7446B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0247A5-012D-48D9-8C6E-9B0EC54F87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30" y="834290"/>
            <a:ext cx="346873" cy="3277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75E91B3-8173-459E-9C9F-1819B62621FD}"/>
              </a:ext>
            </a:extLst>
          </p:cNvPr>
          <p:cNvSpPr txBox="1"/>
          <p:nvPr/>
        </p:nvSpPr>
        <p:spPr>
          <a:xfrm>
            <a:off x="112889" y="1286032"/>
            <a:ext cx="6366933" cy="19790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algn="just">
              <a:lnSpc>
                <a:spcPct val="200000"/>
              </a:lnSpc>
            </a:pPr>
            <a:r>
              <a:rPr lang="en-US" sz="1600" dirty="0">
                <a:latin typeface="UTM Avo" panose="02040603050506020204" pitchFamily="18" charset="0"/>
              </a:rPr>
              <a:t>	</a:t>
            </a:r>
            <a:r>
              <a:rPr lang="en-US" sz="1600" dirty="0" err="1">
                <a:latin typeface="UTM Avo" panose="02040603050506020204" pitchFamily="18" charset="0"/>
              </a:rPr>
              <a:t>Đến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bữa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ăn</a:t>
            </a:r>
            <a:r>
              <a:rPr lang="en-US" sz="1600" dirty="0">
                <a:latin typeface="UTM Avo" panose="02040603050506020204" pitchFamily="18" charset="0"/>
              </a:rPr>
              <a:t>, </a:t>
            </a:r>
            <a:r>
              <a:rPr lang="en-US" sz="1600" dirty="0" err="1">
                <a:latin typeface="UTM Avo" panose="02040603050506020204" pitchFamily="18" charset="0"/>
              </a:rPr>
              <a:t>nhìn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hai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bàn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tay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của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Hường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lễ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phép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đón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bát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cơm</a:t>
            </a:r>
            <a:r>
              <a:rPr lang="en-US" sz="1600" dirty="0">
                <a:latin typeface="UTM Avo" panose="02040603050506020204" pitchFamily="18" charset="0"/>
              </a:rPr>
              <a:t>, </a:t>
            </a:r>
            <a:r>
              <a:rPr lang="en-US" sz="1600" dirty="0" err="1">
                <a:latin typeface="UTM Avo" panose="02040603050506020204" pitchFamily="18" charset="0"/>
              </a:rPr>
              <a:t>mẹ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lại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nhớ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đến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lúc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hai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bố</a:t>
            </a:r>
            <a:r>
              <a:rPr lang="en-US" sz="1600" dirty="0">
                <a:latin typeface="UTM Avo" panose="02040603050506020204" pitchFamily="18" charset="0"/>
              </a:rPr>
              <a:t> con </a:t>
            </a:r>
            <a:r>
              <a:rPr lang="en-US" sz="1600" dirty="0" err="1">
                <a:latin typeface="UTM Avo" panose="02040603050506020204" pitchFamily="18" charset="0"/>
              </a:rPr>
              <a:t>chơi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với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nhau</a:t>
            </a:r>
            <a:r>
              <a:rPr lang="en-US" sz="1600" dirty="0">
                <a:latin typeface="UTM Avo" panose="02040603050506020204" pitchFamily="18" charset="0"/>
              </a:rPr>
              <a:t>. </a:t>
            </a:r>
            <a:r>
              <a:rPr lang="en-US" sz="1600" dirty="0" err="1">
                <a:latin typeface="UTM Avo" panose="02040603050506020204" pitchFamily="18" charset="0"/>
              </a:rPr>
              <a:t>Mẹ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nghĩ</a:t>
            </a:r>
            <a:r>
              <a:rPr lang="en-US" sz="1600" dirty="0">
                <a:latin typeface="UTM Avo" panose="02040603050506020204" pitchFamily="18" charset="0"/>
              </a:rPr>
              <a:t>, </a:t>
            </a:r>
            <a:r>
              <a:rPr lang="en-US" sz="1600" dirty="0" err="1">
                <a:latin typeface="UTM Avo" panose="02040603050506020204" pitchFamily="18" charset="0"/>
              </a:rPr>
              <a:t>Hường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không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biết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rằng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ngay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trong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trò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chơi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ấy</a:t>
            </a:r>
            <a:r>
              <a:rPr lang="en-US" sz="1600" dirty="0">
                <a:latin typeface="UTM Avo" panose="02040603050506020204" pitchFamily="18" charset="0"/>
              </a:rPr>
              <a:t>, </a:t>
            </a:r>
            <a:r>
              <a:rPr lang="en-US" sz="1600" dirty="0" err="1">
                <a:latin typeface="UTM Avo" panose="02040603050506020204" pitchFamily="18" charset="0"/>
              </a:rPr>
              <a:t>bố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đã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dạy</a:t>
            </a:r>
            <a:r>
              <a:rPr lang="en-US" sz="1600" dirty="0">
                <a:latin typeface="UTM Avo" panose="02040603050506020204" pitchFamily="18" charset="0"/>
              </a:rPr>
              <a:t> con </a:t>
            </a:r>
            <a:r>
              <a:rPr lang="en-US" sz="1600" dirty="0" err="1">
                <a:latin typeface="UTM Avo" panose="02040603050506020204" pitchFamily="18" charset="0"/>
              </a:rPr>
              <a:t>một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nết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ngoan</a:t>
            </a:r>
            <a:r>
              <a:rPr lang="en-US" sz="1600" dirty="0">
                <a:latin typeface="UTM Avo" panose="02040603050506020204" pitchFamily="18" charset="0"/>
              </a:rPr>
              <a:t>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B40C175-F42B-4062-AB18-41488944F5BD}"/>
              </a:ext>
            </a:extLst>
          </p:cNvPr>
          <p:cNvCxnSpPr>
            <a:cxnSpLocks/>
          </p:cNvCxnSpPr>
          <p:nvPr/>
        </p:nvCxnSpPr>
        <p:spPr>
          <a:xfrm>
            <a:off x="2501661" y="1088951"/>
            <a:ext cx="50616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5662424-623D-45EA-834C-ABAB36C774CE}"/>
              </a:ext>
            </a:extLst>
          </p:cNvPr>
          <p:cNvCxnSpPr>
            <a:cxnSpLocks/>
          </p:cNvCxnSpPr>
          <p:nvPr/>
        </p:nvCxnSpPr>
        <p:spPr>
          <a:xfrm>
            <a:off x="1128890" y="1752385"/>
            <a:ext cx="38125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140042E-4320-41CA-96D5-D54F9968D2E2}"/>
              </a:ext>
            </a:extLst>
          </p:cNvPr>
          <p:cNvCxnSpPr>
            <a:cxnSpLocks/>
          </p:cNvCxnSpPr>
          <p:nvPr/>
        </p:nvCxnSpPr>
        <p:spPr>
          <a:xfrm>
            <a:off x="442148" y="2751451"/>
            <a:ext cx="38125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9855C98-9D52-40AB-9015-E26939F5AEB7}"/>
              </a:ext>
            </a:extLst>
          </p:cNvPr>
          <p:cNvCxnSpPr>
            <a:cxnSpLocks/>
          </p:cNvCxnSpPr>
          <p:nvPr/>
        </p:nvCxnSpPr>
        <p:spPr>
          <a:xfrm>
            <a:off x="4857045" y="1752385"/>
            <a:ext cx="66322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5993243-B72C-4EED-8D79-2C393486A6D5}"/>
              </a:ext>
            </a:extLst>
          </p:cNvPr>
          <p:cNvCxnSpPr>
            <a:cxnSpLocks/>
          </p:cNvCxnSpPr>
          <p:nvPr/>
        </p:nvCxnSpPr>
        <p:spPr>
          <a:xfrm>
            <a:off x="1388789" y="2754057"/>
            <a:ext cx="66578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387703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3FD816BA-72ED-45AE-83AD-26E78791BF92}"/>
              </a:ext>
            </a:extLst>
          </p:cNvPr>
          <p:cNvSpPr txBox="1"/>
          <p:nvPr/>
        </p:nvSpPr>
        <p:spPr>
          <a:xfrm>
            <a:off x="733428" y="644185"/>
            <a:ext cx="5365827" cy="57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Các từ dễ viết sai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B4960D5-5630-4359-9B56-9A2DD5BAFE59}"/>
              </a:ext>
            </a:extLst>
          </p:cNvPr>
          <p:cNvSpPr/>
          <p:nvPr/>
        </p:nvSpPr>
        <p:spPr>
          <a:xfrm>
            <a:off x="733428" y="1314054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>
                <a:latin typeface="UTM Avo" panose="02040603050506020204" pitchFamily="18" charset="0"/>
              </a:rPr>
              <a:t>tay</a:t>
            </a:r>
            <a:endParaRPr lang="vi-VN" sz="24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488E14C-BA0E-448F-AF74-D681230D3EE5}"/>
              </a:ext>
            </a:extLst>
          </p:cNvPr>
          <p:cNvSpPr/>
          <p:nvPr/>
        </p:nvSpPr>
        <p:spPr>
          <a:xfrm>
            <a:off x="733428" y="1902498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>
                <a:latin typeface="UTM Avo" panose="02040603050506020204" pitchFamily="18" charset="0"/>
              </a:rPr>
              <a:t>nết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ngoan</a:t>
            </a:r>
            <a:endParaRPr lang="vi-VN" sz="2400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7EB5917-C3B5-4B7A-B360-C5EAF785B1DF}"/>
              </a:ext>
            </a:extLst>
          </p:cNvPr>
          <p:cNvSpPr/>
          <p:nvPr/>
        </p:nvSpPr>
        <p:spPr>
          <a:xfrm>
            <a:off x="733428" y="1535633"/>
            <a:ext cx="233916" cy="233916"/>
          </a:xfrm>
          <a:prstGeom prst="ellipse">
            <a:avLst/>
          </a:prstGeom>
          <a:solidFill>
            <a:srgbClr val="FC7D77"/>
          </a:solidFill>
          <a:ln>
            <a:solidFill>
              <a:srgbClr val="FC7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74BB7FA7-16C8-4F7D-800E-6FFD631A218A}"/>
              </a:ext>
            </a:extLst>
          </p:cNvPr>
          <p:cNvSpPr/>
          <p:nvPr/>
        </p:nvSpPr>
        <p:spPr>
          <a:xfrm>
            <a:off x="733428" y="2114040"/>
            <a:ext cx="233916" cy="233916"/>
          </a:xfrm>
          <a:prstGeom prst="ellipse">
            <a:avLst/>
          </a:prstGeom>
          <a:solidFill>
            <a:srgbClr val="FC7D77"/>
          </a:solidFill>
          <a:ln>
            <a:solidFill>
              <a:srgbClr val="FC7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FF77C86-4EC6-4CAC-A3BB-479D3A38DCE7}"/>
              </a:ext>
            </a:extLst>
          </p:cNvPr>
          <p:cNvSpPr/>
          <p:nvPr/>
        </p:nvSpPr>
        <p:spPr>
          <a:xfrm>
            <a:off x="733428" y="2571750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>
                <a:latin typeface="UTM Avo" panose="02040603050506020204" pitchFamily="18" charset="0"/>
              </a:rPr>
              <a:t>trò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chơi</a:t>
            </a:r>
            <a:endParaRPr lang="vi-VN" sz="240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7421F4A-B448-4F70-A1F1-0864A2408271}"/>
              </a:ext>
            </a:extLst>
          </p:cNvPr>
          <p:cNvSpPr/>
          <p:nvPr/>
        </p:nvSpPr>
        <p:spPr>
          <a:xfrm>
            <a:off x="733428" y="2783292"/>
            <a:ext cx="233916" cy="233916"/>
          </a:xfrm>
          <a:prstGeom prst="ellipse">
            <a:avLst/>
          </a:prstGeom>
          <a:solidFill>
            <a:srgbClr val="FC7D77"/>
          </a:solidFill>
          <a:ln>
            <a:solidFill>
              <a:srgbClr val="FC7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2066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6" grpId="0" animBg="1"/>
      <p:bldP spid="28" grpId="0" animBg="1"/>
      <p:bldP spid="9" grpId="0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udent Writing (#4) | Free SVG">
            <a:extLst>
              <a:ext uri="{FF2B5EF4-FFF2-40B4-BE49-F238E27FC236}">
                <a16:creationId xmlns:a16="http://schemas.microsoft.com/office/drawing/2014/main" id="{D12F4554-E2F0-4AC5-BCD5-2236CF48DD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265" y="1900846"/>
            <a:ext cx="2887461" cy="288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EA7D3FA-63F6-4CE2-BA9B-2DEDAEA06784}"/>
              </a:ext>
            </a:extLst>
          </p:cNvPr>
          <p:cNvSpPr txBox="1"/>
          <p:nvPr/>
        </p:nvSpPr>
        <p:spPr>
          <a:xfrm>
            <a:off x="746083" y="1385221"/>
            <a:ext cx="5365827" cy="413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600" b="1" dirty="0">
                <a:solidFill>
                  <a:srgbClr val="0070C0"/>
                </a:solidFill>
                <a:latin typeface="UTM Avo" panose="02040603050506020204" pitchFamily="18" charset="0"/>
              </a:rPr>
              <a:t>Học sinh viết bài vào vở ô li</a:t>
            </a:r>
            <a:endParaRPr lang="en-US" sz="16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8ACF2B-7E4C-47C9-9E0C-BBC97E7E1001}"/>
              </a:ext>
            </a:extLst>
          </p:cNvPr>
          <p:cNvSpPr txBox="1"/>
          <p:nvPr/>
        </p:nvSpPr>
        <p:spPr>
          <a:xfrm>
            <a:off x="746081" y="548161"/>
            <a:ext cx="5365827" cy="735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 BÀI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811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25D3730-FC9E-477E-9BDA-230529C8043D}"/>
              </a:ext>
            </a:extLst>
          </p:cNvPr>
          <p:cNvSpPr txBox="1"/>
          <p:nvPr/>
        </p:nvSpPr>
        <p:spPr>
          <a:xfrm>
            <a:off x="916642" y="374533"/>
            <a:ext cx="5545555" cy="453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Viết</a:t>
            </a:r>
            <a:r>
              <a:rPr lang="en-US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vào</a:t>
            </a:r>
            <a:r>
              <a:rPr lang="en-US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vở</a:t>
            </a:r>
            <a:r>
              <a:rPr lang="en-US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địa</a:t>
            </a:r>
            <a:r>
              <a:rPr lang="en-US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chỉ</a:t>
            </a:r>
            <a:r>
              <a:rPr lang="en-US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nhà</a:t>
            </a:r>
            <a:r>
              <a:rPr lang="en-US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em</a:t>
            </a:r>
            <a:r>
              <a:rPr lang="en-US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.</a:t>
            </a:r>
            <a:endParaRPr lang="vi-VN" sz="1800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B4E792-3E5B-46CC-A0B6-D93E5B1C5C5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49" y="414608"/>
            <a:ext cx="352093" cy="352093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363148C6-CEB0-49F0-B205-1422C5D7C147}"/>
              </a:ext>
            </a:extLst>
          </p:cNvPr>
          <p:cNvSpPr txBox="1"/>
          <p:nvPr/>
        </p:nvSpPr>
        <p:spPr>
          <a:xfrm>
            <a:off x="978359" y="1634744"/>
            <a:ext cx="5311568" cy="453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Chọn</a:t>
            </a:r>
            <a:r>
              <a:rPr lang="en-US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 a </a:t>
            </a:r>
            <a:r>
              <a:rPr lang="en-US" sz="18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hoặc</a:t>
            </a:r>
            <a:r>
              <a:rPr lang="en-US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 b</a:t>
            </a:r>
            <a:endParaRPr lang="vi-VN" sz="1800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D6048222-3D81-4931-82C4-5DC119028C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13" y="1690844"/>
            <a:ext cx="352093" cy="352093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0672F75A-AA3B-4928-821C-E3579973CDA0}"/>
              </a:ext>
            </a:extLst>
          </p:cNvPr>
          <p:cNvSpPr/>
          <p:nvPr/>
        </p:nvSpPr>
        <p:spPr>
          <a:xfrm>
            <a:off x="314086" y="2024332"/>
            <a:ext cx="6229827" cy="870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a. </a:t>
            </a:r>
            <a:r>
              <a:rPr lang="en-US" sz="1800" dirty="0" err="1">
                <a:latin typeface="UTM Avo" panose="02040603050506020204" pitchFamily="18" charset="0"/>
              </a:rPr>
              <a:t>Tìm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từ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ngữ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có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tiếng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bắt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đầu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bằng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b="1" i="1" dirty="0">
                <a:latin typeface="UTM Avo" panose="02040603050506020204" pitchFamily="18" charset="0"/>
              </a:rPr>
              <a:t>l </a:t>
            </a:r>
            <a:r>
              <a:rPr lang="en-US" sz="1800" dirty="0" err="1">
                <a:latin typeface="UTM Avo" panose="02040603050506020204" pitchFamily="18" charset="0"/>
              </a:rPr>
              <a:t>hoặc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b="1" i="1" dirty="0">
                <a:latin typeface="UTM Avo" panose="02040603050506020204" pitchFamily="18" charset="0"/>
              </a:rPr>
              <a:t>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gọi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tên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sự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vật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trong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từng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hình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  <a:endParaRPr lang="vi-VN" sz="1800" dirty="0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CF7A82FA-05A0-4EAD-8E60-1F6C97F4C3AB}"/>
              </a:ext>
            </a:extLst>
          </p:cNvPr>
          <p:cNvSpPr txBox="1"/>
          <p:nvPr/>
        </p:nvSpPr>
        <p:spPr>
          <a:xfrm>
            <a:off x="482178" y="781980"/>
            <a:ext cx="5735597" cy="77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M: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Số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nhà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25,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đường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Sông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Thao,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thị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trấn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Cổ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Phúc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,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huyện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Trấn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Yên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,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tỉnh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Yên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Bái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B56141-030B-4E12-AC92-9433E6D503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313" y="2894955"/>
            <a:ext cx="5798787" cy="1440602"/>
          </a:xfrm>
          <a:prstGeom prst="rect">
            <a:avLst/>
          </a:prstGeom>
        </p:spPr>
      </p:pic>
      <p:sp>
        <p:nvSpPr>
          <p:cNvPr id="82" name="Rounded Rectangle 21">
            <a:extLst>
              <a:ext uri="{FF2B5EF4-FFF2-40B4-BE49-F238E27FC236}">
                <a16:creationId xmlns:a16="http://schemas.microsoft.com/office/drawing/2014/main" id="{7B1CC6FF-F256-4CEA-9840-184E9405C8BC}"/>
              </a:ext>
            </a:extLst>
          </p:cNvPr>
          <p:cNvSpPr/>
          <p:nvPr/>
        </p:nvSpPr>
        <p:spPr>
          <a:xfrm>
            <a:off x="729895" y="4335556"/>
            <a:ext cx="991661" cy="377607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F7446B"/>
                </a:solidFill>
                <a:latin typeface="UTM Avo" panose="02040603050506020204" pitchFamily="18" charset="0"/>
              </a:rPr>
              <a:t>bàn</a:t>
            </a:r>
            <a:r>
              <a:rPr lang="en-US" sz="1800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F7446B"/>
                </a:solidFill>
                <a:latin typeface="UTM Avo" panose="02040603050506020204" pitchFamily="18" charset="0"/>
              </a:rPr>
              <a:t>là</a:t>
            </a:r>
            <a:endParaRPr lang="en-US" sz="1800" dirty="0">
              <a:solidFill>
                <a:srgbClr val="F7446B"/>
              </a:solidFill>
              <a:latin typeface="UTM Avo" panose="02040603050506020204" pitchFamily="18" charset="0"/>
            </a:endParaRPr>
          </a:p>
        </p:txBody>
      </p:sp>
      <p:sp>
        <p:nvSpPr>
          <p:cNvPr id="83" name="Rounded Rectangle 21">
            <a:extLst>
              <a:ext uri="{FF2B5EF4-FFF2-40B4-BE49-F238E27FC236}">
                <a16:creationId xmlns:a16="http://schemas.microsoft.com/office/drawing/2014/main" id="{3D17E759-5807-494C-85F1-F8DEB1C1DB79}"/>
              </a:ext>
            </a:extLst>
          </p:cNvPr>
          <p:cNvSpPr/>
          <p:nvPr/>
        </p:nvSpPr>
        <p:spPr>
          <a:xfrm>
            <a:off x="3252242" y="4335557"/>
            <a:ext cx="874353" cy="377607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F7446B"/>
                </a:solidFill>
                <a:latin typeface="UTM Avo" panose="02040603050506020204" pitchFamily="18" charset="0"/>
              </a:rPr>
              <a:t>nón</a:t>
            </a:r>
            <a:endParaRPr lang="en-US" sz="1800" dirty="0">
              <a:solidFill>
                <a:srgbClr val="F7446B"/>
              </a:solidFill>
              <a:latin typeface="UTM Avo" panose="02040603050506020204" pitchFamily="18" charset="0"/>
            </a:endParaRPr>
          </a:p>
        </p:txBody>
      </p:sp>
      <p:sp>
        <p:nvSpPr>
          <p:cNvPr id="84" name="Rounded Rectangle 21">
            <a:extLst>
              <a:ext uri="{FF2B5EF4-FFF2-40B4-BE49-F238E27FC236}">
                <a16:creationId xmlns:a16="http://schemas.microsoft.com/office/drawing/2014/main" id="{90D353A5-2ACE-47B2-B5B7-EDBF1FB7A630}"/>
              </a:ext>
            </a:extLst>
          </p:cNvPr>
          <p:cNvSpPr/>
          <p:nvPr/>
        </p:nvSpPr>
        <p:spPr>
          <a:xfrm>
            <a:off x="5031271" y="4335556"/>
            <a:ext cx="1258656" cy="377607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F7446B"/>
                </a:solidFill>
                <a:latin typeface="UTM Avo" panose="02040603050506020204" pitchFamily="18" charset="0"/>
              </a:rPr>
              <a:t>lẵng</a:t>
            </a:r>
            <a:r>
              <a:rPr lang="en-US" sz="1800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F7446B"/>
                </a:solidFill>
                <a:latin typeface="UTM Avo" panose="02040603050506020204" pitchFamily="18" charset="0"/>
              </a:rPr>
              <a:t>hoa</a:t>
            </a:r>
            <a:endParaRPr lang="en-US" sz="1800" dirty="0">
              <a:solidFill>
                <a:srgbClr val="F7446B"/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3787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2" grpId="0"/>
      <p:bldP spid="54" grpId="0"/>
      <p:bldP spid="81" grpId="0" build="p"/>
      <p:bldP spid="82" grpId="0" animBg="1"/>
      <p:bldP spid="83" grpId="0" animBg="1"/>
      <p:bldP spid="8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id="{0672F75A-AA3B-4928-821C-E3579973CDA0}"/>
              </a:ext>
            </a:extLst>
          </p:cNvPr>
          <p:cNvSpPr/>
          <p:nvPr/>
        </p:nvSpPr>
        <p:spPr>
          <a:xfrm>
            <a:off x="596313" y="539354"/>
            <a:ext cx="5996762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b. </a:t>
            </a:r>
            <a:r>
              <a:rPr lang="en-US" sz="1800" dirty="0" err="1">
                <a:latin typeface="UTM Avo" panose="02040603050506020204" pitchFamily="18" charset="0"/>
              </a:rPr>
              <a:t>Chọn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b="1" i="1" dirty="0" err="1">
                <a:latin typeface="UTM Avo" panose="02040603050506020204" pitchFamily="18" charset="0"/>
              </a:rPr>
              <a:t>ao</a:t>
            </a:r>
            <a:r>
              <a:rPr lang="en-US" sz="1800" b="1" i="1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hoặc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b="1" i="1" dirty="0">
                <a:latin typeface="UTM Avo" panose="02040603050506020204" pitchFamily="18" charset="0"/>
              </a:rPr>
              <a:t>au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thay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cho</a:t>
            </a:r>
            <a:r>
              <a:rPr lang="en-US" sz="1800" dirty="0">
                <a:latin typeface="UTM Avo" panose="02040603050506020204" pitchFamily="18" charset="0"/>
              </a:rPr>
              <a:t> ô </a:t>
            </a:r>
            <a:r>
              <a:rPr lang="en-US" sz="1800" dirty="0" err="1">
                <a:latin typeface="UTM Avo" panose="02040603050506020204" pitchFamily="18" charset="0"/>
              </a:rPr>
              <a:t>vuông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  <a:endParaRPr lang="vi-VN" sz="1800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A58E6490-C0D2-4791-AFFC-22DE39338679}"/>
              </a:ext>
            </a:extLst>
          </p:cNvPr>
          <p:cNvSpPr/>
          <p:nvPr/>
        </p:nvSpPr>
        <p:spPr>
          <a:xfrm>
            <a:off x="654985" y="1081929"/>
            <a:ext cx="5996762" cy="1355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250000"/>
              </a:lnSpc>
              <a:buFontTx/>
              <a:buChar char="-"/>
            </a:pPr>
            <a:r>
              <a:rPr lang="en-US" sz="1800" dirty="0" err="1">
                <a:latin typeface="UTM Avo" panose="02040603050506020204" pitchFamily="18" charset="0"/>
              </a:rPr>
              <a:t>Hàng</a:t>
            </a:r>
            <a:r>
              <a:rPr lang="en-US" sz="1800" dirty="0">
                <a:latin typeface="UTM Avo" panose="02040603050506020204" pitchFamily="18" charset="0"/>
              </a:rPr>
              <a:t> c        </a:t>
            </a:r>
            <a:r>
              <a:rPr lang="en-US" sz="1800" dirty="0" err="1">
                <a:latin typeface="UTM Avo" panose="02040603050506020204" pitchFamily="18" charset="0"/>
              </a:rPr>
              <a:t>trước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cổng</a:t>
            </a:r>
            <a:r>
              <a:rPr lang="en-US" sz="1800" dirty="0">
                <a:latin typeface="UTM Avo" panose="02040603050506020204" pitchFamily="18" charset="0"/>
              </a:rPr>
              <a:t> c        </a:t>
            </a:r>
            <a:r>
              <a:rPr lang="en-US" sz="1800" dirty="0" err="1">
                <a:latin typeface="UTM Avo" panose="02040603050506020204" pitchFamily="18" charset="0"/>
              </a:rPr>
              <a:t>vút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</a:p>
          <a:p>
            <a:pPr marL="285750" indent="-285750" algn="just">
              <a:lnSpc>
                <a:spcPct val="250000"/>
              </a:lnSpc>
              <a:buFontTx/>
              <a:buChar char="-"/>
            </a:pPr>
            <a:r>
              <a:rPr lang="en-US" sz="1800" dirty="0" err="1">
                <a:latin typeface="UTM Avo" panose="02040603050506020204" pitchFamily="18" charset="0"/>
              </a:rPr>
              <a:t>Cây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bưởi</a:t>
            </a:r>
            <a:r>
              <a:rPr lang="en-US" sz="1800" dirty="0">
                <a:latin typeface="UTM Avo" panose="02040603050506020204" pitchFamily="18" charset="0"/>
              </a:rPr>
              <a:t> s        </a:t>
            </a:r>
            <a:r>
              <a:rPr lang="en-US" sz="1800" dirty="0" err="1">
                <a:latin typeface="UTM Avo" panose="02040603050506020204" pitchFamily="18" charset="0"/>
              </a:rPr>
              <a:t>nhà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sai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trĩu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quả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  <a:endParaRPr lang="vi-VN" sz="1800" dirty="0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3577E7A8-7D93-428E-B3C4-25ECC7115751}"/>
              </a:ext>
            </a:extLst>
          </p:cNvPr>
          <p:cNvGrpSpPr/>
          <p:nvPr/>
        </p:nvGrpSpPr>
        <p:grpSpPr>
          <a:xfrm>
            <a:off x="1888297" y="1338467"/>
            <a:ext cx="417689" cy="417689"/>
            <a:chOff x="7507111" y="2996098"/>
            <a:chExt cx="417689" cy="417689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06A51A21-664F-4271-AD5B-9E832A4FC368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BDAD6E46-BA41-4471-AE88-8DE80E4872A4}"/>
                </a:ext>
              </a:extLst>
            </p:cNvPr>
            <p:cNvCxnSpPr>
              <a:stCxn id="58" idx="0"/>
              <a:endCxn id="58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1C28F676-14FC-4C54-B57D-DBE73239353B}"/>
                </a:ext>
              </a:extLst>
            </p:cNvPr>
            <p:cNvCxnSpPr>
              <a:stCxn id="58" idx="3"/>
              <a:endCxn id="58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A7FE6280-C05C-4447-A28E-DEDC89B47680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73ED9FA5-E030-44F4-A251-5BB652557778}"/>
              </a:ext>
            </a:extLst>
          </p:cNvPr>
          <p:cNvSpPr txBox="1"/>
          <p:nvPr/>
        </p:nvSpPr>
        <p:spPr>
          <a:xfrm>
            <a:off x="1778935" y="1362934"/>
            <a:ext cx="674511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900" b="1" dirty="0">
                <a:solidFill>
                  <a:srgbClr val="FF0000"/>
                </a:solidFill>
                <a:latin typeface="UTM Avo" panose="02040603050506020204" pitchFamily="18" charset="0"/>
              </a:rPr>
              <a:t>au</a:t>
            </a:r>
            <a:endParaRPr lang="en-US" sz="1900" b="1" dirty="0">
              <a:solidFill>
                <a:srgbClr val="FF0000"/>
              </a:solidFill>
            </a:endParaRP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445388C1-14C1-42E2-9D80-0AC037B7D724}"/>
              </a:ext>
            </a:extLst>
          </p:cNvPr>
          <p:cNvGrpSpPr/>
          <p:nvPr/>
        </p:nvGrpSpPr>
        <p:grpSpPr>
          <a:xfrm>
            <a:off x="3871382" y="1304600"/>
            <a:ext cx="417689" cy="417689"/>
            <a:chOff x="7507111" y="2996098"/>
            <a:chExt cx="417689" cy="417689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C87BD0C1-B289-4FE2-AB82-2411F5993572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DC1702B0-FF8E-4A28-9740-0D26E84D0F98}"/>
                </a:ext>
              </a:extLst>
            </p:cNvPr>
            <p:cNvCxnSpPr>
              <a:stCxn id="64" idx="0"/>
              <a:endCxn id="64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F9B7E7DA-B354-47A8-87DD-FDADAE5E7E33}"/>
                </a:ext>
              </a:extLst>
            </p:cNvPr>
            <p:cNvCxnSpPr>
              <a:stCxn id="64" idx="3"/>
              <a:endCxn id="64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17753D9B-80B7-43A1-A0C3-6396962D6627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4BC43388-81D9-48E9-9DD1-A0223F8AB2DD}"/>
              </a:ext>
            </a:extLst>
          </p:cNvPr>
          <p:cNvSpPr txBox="1"/>
          <p:nvPr/>
        </p:nvSpPr>
        <p:spPr>
          <a:xfrm>
            <a:off x="3742970" y="1360817"/>
            <a:ext cx="674511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9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ao</a:t>
            </a:r>
            <a:endParaRPr lang="en-US" sz="1900" b="1" dirty="0">
              <a:solidFill>
                <a:srgbClr val="FF0000"/>
              </a:solidFill>
            </a:endParaRP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C21BB890-8C0C-4268-BF59-84A4F6374A92}"/>
              </a:ext>
            </a:extLst>
          </p:cNvPr>
          <p:cNvGrpSpPr/>
          <p:nvPr/>
        </p:nvGrpSpPr>
        <p:grpSpPr>
          <a:xfrm>
            <a:off x="2244601" y="2012694"/>
            <a:ext cx="417689" cy="417689"/>
            <a:chOff x="7507111" y="2996098"/>
            <a:chExt cx="417689" cy="417689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C02873D5-E30F-4A75-8979-301A0CCFB6F3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710562EA-DF23-4FBC-9674-B9FF4B5CBE9F}"/>
                </a:ext>
              </a:extLst>
            </p:cNvPr>
            <p:cNvCxnSpPr>
              <a:stCxn id="70" idx="0"/>
              <a:endCxn id="70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B8AEA505-2F15-42D0-B1D7-B89D089CBEB0}"/>
                </a:ext>
              </a:extLst>
            </p:cNvPr>
            <p:cNvCxnSpPr>
              <a:stCxn id="70" idx="3"/>
              <a:endCxn id="70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3C1424EA-E082-413E-900F-6E55F8FA6FD2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9E61AF14-C7AE-4DCB-BC47-D3AC06D88D68}"/>
              </a:ext>
            </a:extLst>
          </p:cNvPr>
          <p:cNvSpPr txBox="1"/>
          <p:nvPr/>
        </p:nvSpPr>
        <p:spPr>
          <a:xfrm>
            <a:off x="2150056" y="2056211"/>
            <a:ext cx="674511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900" b="1" dirty="0">
                <a:solidFill>
                  <a:srgbClr val="FF0000"/>
                </a:solidFill>
                <a:latin typeface="UTM Avo" panose="02040603050506020204" pitchFamily="18" charset="0"/>
              </a:rPr>
              <a:t>au</a:t>
            </a:r>
            <a:endParaRPr lang="en-US" sz="1900" b="1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BFB22B-232D-49EE-91A3-1E4CC19D3D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2719" y="2594245"/>
            <a:ext cx="3857625" cy="21621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63886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62" grpId="0"/>
      <p:bldP spid="68" grpId="0"/>
      <p:bldP spid="7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28.Trochoicuabo[2021060210162631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2692</TotalTime>
  <Words>150</Words>
  <Application>Microsoft Office PowerPoint</Application>
  <PresentationFormat>Custom</PresentationFormat>
  <Paragraphs>31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UTM Avo</vt:lpstr>
      <vt:lpstr>Arial</vt:lpstr>
      <vt:lpstr>Montserrat</vt:lpstr>
      <vt:lpstr>UTM Cookies</vt:lpstr>
      <vt:lpstr>Wingdings</vt:lpstr>
      <vt:lpstr>Kalam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ADMIN</cp:lastModifiedBy>
  <cp:revision>140</cp:revision>
  <dcterms:modified xsi:type="dcterms:W3CDTF">2023-11-27T14:26:34Z</dcterms:modified>
</cp:coreProperties>
</file>