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5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  <p:sldMasterId id="2147483672" r:id="rId2"/>
    <p:sldMasterId id="2147483686" r:id="rId3"/>
    <p:sldMasterId id="2147483698" r:id="rId4"/>
    <p:sldMasterId id="2147483712" r:id="rId5"/>
    <p:sldMasterId id="2147483727" r:id="rId6"/>
  </p:sldMasterIdLst>
  <p:notesMasterIdLst>
    <p:notesMasterId r:id="rId19"/>
  </p:notesMasterIdLst>
  <p:sldIdLst>
    <p:sldId id="310" r:id="rId7"/>
    <p:sldId id="554" r:id="rId8"/>
    <p:sldId id="558" r:id="rId9"/>
    <p:sldId id="270" r:id="rId10"/>
    <p:sldId id="540" r:id="rId11"/>
    <p:sldId id="541" r:id="rId12"/>
    <p:sldId id="556" r:id="rId13"/>
    <p:sldId id="557" r:id="rId14"/>
    <p:sldId id="295" r:id="rId15"/>
    <p:sldId id="296" r:id="rId16"/>
    <p:sldId id="282" r:id="rId17"/>
    <p:sldId id="55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Anh" initials="K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1" autoAdjust="0"/>
    <p:restoredTop sz="94660"/>
  </p:normalViewPr>
  <p:slideViewPr>
    <p:cSldViewPr snapToGrid="0">
      <p:cViewPr varScale="1">
        <p:scale>
          <a:sx n="86" d="100"/>
          <a:sy n="86" d="100"/>
        </p:scale>
        <p:origin x="69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>
                <a:sym typeface="+mn-ea"/>
              </a:rPr>
              <a:t> - tranthao121006@gmail.com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7027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457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Content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/>
              <a:t>Content</a:t>
            </a:r>
            <a:endParaRPr lang="zh-CN" altLang="en-US"/>
          </a:p>
          <a:p>
            <a:pPr lvl="1"/>
            <a:r>
              <a:rPr lang="en-US" altLang="zh-CN"/>
              <a:t>Branch 1</a:t>
            </a:r>
            <a:endParaRPr lang="zh-CN" altLang="en-US"/>
          </a:p>
          <a:p>
            <a:pPr lvl="2"/>
            <a:r>
              <a:rPr lang="en-US" altLang="zh-CN"/>
              <a:t>Branch 2</a:t>
            </a:r>
            <a:endParaRPr lang="zh-CN" altLang="en-US"/>
          </a:p>
          <a:p>
            <a:pPr lvl="3"/>
            <a:r>
              <a:rPr lang="en-US" altLang="zh-CN"/>
              <a:t>Branch 3</a:t>
            </a:r>
            <a:endParaRPr lang="zh-CN" altLang="en-US"/>
          </a:p>
          <a:p>
            <a:pPr lvl="4"/>
            <a:r>
              <a:rPr lang="en-US" altLang="zh-CN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Body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40FBB0-B73A-4399-A20E-CA9A9CDF2E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264D91-32E4-4837-BDAB-61A9DC90A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D7EED9-637E-48C2-978C-F367DBBC8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895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CE196-D173-4EAB-BE8A-F51C5DC084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3E3BA8-2D53-4476-A333-027D5C7135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3A620D-FDE4-44D1-990F-4CF82133F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8/10/2023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80BA91-D4A9-4D21-B934-AD35D3849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1D39C1-82C2-40C6-9A8E-95E0205C7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BC427D-B097-421B-A160-EC68174D0687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3361895"/>
      </p:ext>
    </p:extLst>
  </p:cSld>
  <p:clrMapOvr>
    <a:masterClrMapping/>
  </p:clrMapOvr>
  <p:transition spd="slow">
    <p:blinds dir="vert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694A4-FEEE-4E76-B72B-740D4CA28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ABF06-D9FD-40A2-8780-65E910E74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3A620D-FDE4-44D1-990F-4CF82133F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8/10/2023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80BA91-D4A9-4D21-B934-AD35D3849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1D39C1-82C2-40C6-9A8E-95E0205C7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E097D3-7D13-4E3A-8A90-AB363EA3C0A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461335"/>
      </p:ext>
    </p:extLst>
  </p:cSld>
  <p:clrMapOvr>
    <a:masterClrMapping/>
  </p:clrMapOvr>
  <p:transition spd="slow">
    <p:blinds dir="vert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1556D-11DB-4019-9411-41B25D5B5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A97F9F-1D8B-49AC-A3AD-A6F61F8B22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3A620D-FDE4-44D1-990F-4CF82133F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8/10/2023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80BA91-D4A9-4D21-B934-AD35D3849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1D39C1-82C2-40C6-9A8E-95E0205C7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DB64B-61B2-4FA3-9B35-D49DAF8B7874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3248656"/>
      </p:ext>
    </p:extLst>
  </p:cSld>
  <p:clrMapOvr>
    <a:masterClrMapping/>
  </p:clrMapOvr>
  <p:transition spd="slow">
    <p:blinds dir="vert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D8494-D402-4023-8F78-EE96ABDC4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FC7A67-3552-47F0-889A-9E378F1358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F6BE0E-84D4-408D-84E9-72319726D3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C3A620D-FDE4-44D1-990F-4CF82133F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8/10/2023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A80BA91-D4A9-4D21-B934-AD35D3849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E1D39C1-82C2-40C6-9A8E-95E0205C7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2F363D-EE78-4656-B0D5-F982E7610F8A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2486838"/>
      </p:ext>
    </p:extLst>
  </p:cSld>
  <p:clrMapOvr>
    <a:masterClrMapping/>
  </p:clrMapOvr>
  <p:transition spd="slow">
    <p:blinds dir="vert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82BE4-F1F1-4D14-B69D-FE73DE20B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B824FB-7F13-4ABF-9BB6-3711B285FD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813485-4A05-4763-B199-24C22CD417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26B97D-7B04-4B37-A755-DE4826DADD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B3F025-F791-4F91-95C6-B7AAE8E732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C3A620D-FDE4-44D1-990F-4CF82133F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8/10/2023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A80BA91-D4A9-4D21-B934-AD35D3849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E1D39C1-82C2-40C6-9A8E-95E0205C7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6BE9B6-D7A5-4F5A-9B9D-747F4E92836B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9946723"/>
      </p:ext>
    </p:extLst>
  </p:cSld>
  <p:clrMapOvr>
    <a:masterClrMapping/>
  </p:clrMapOvr>
  <p:transition spd="slow">
    <p:blinds dir="vert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E8956-0339-4A8D-8E25-78616B782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C3A620D-FDE4-44D1-990F-4CF82133F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8/10/2023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A80BA91-D4A9-4D21-B934-AD35D3849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E1D39C1-82C2-40C6-9A8E-95E0205C7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F4FA04-C6E4-4737-A1EF-E7C0B97D64A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6944727"/>
      </p:ext>
    </p:extLst>
  </p:cSld>
  <p:clrMapOvr>
    <a:masterClrMapping/>
  </p:clrMapOvr>
  <p:transition spd="slow">
    <p:blinds dir="vert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FC3A620D-FDE4-44D1-990F-4CF82133F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8/10/2023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7A80BA91-D4A9-4D21-B934-AD35D3849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E1D39C1-82C2-40C6-9A8E-95E0205C7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58A42B-9ACC-4DE3-BDD1-A4FB67B4CD4A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0653087"/>
      </p:ext>
    </p:extLst>
  </p:cSld>
  <p:clrMapOvr>
    <a:masterClrMapping/>
  </p:clrMapOvr>
  <p:transition spd="slow">
    <p:blinds dir="vert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A4837-4C16-4FAE-B787-CF9320A34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A383BA-7580-476A-9BA2-E7207BA2D3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5605E6-1D9F-4D9B-9BC2-86EDBD4D61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C3A620D-FDE4-44D1-990F-4CF82133F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8/10/2023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A80BA91-D4A9-4D21-B934-AD35D3849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E1D39C1-82C2-40C6-9A8E-95E0205C7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F08E25-CDD0-4127-880A-019D112C450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9561932"/>
      </p:ext>
    </p:extLst>
  </p:cSld>
  <p:clrMapOvr>
    <a:masterClrMapping/>
  </p:clrMapOvr>
  <p:transition spd="slow">
    <p:blinds dir="vert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237E60-B0A8-4824-A8BA-ED48C3744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04ACF72-417E-4591-A359-CFBEB63544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95ABBF-88BE-49B1-BBC2-B58BE9D449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C3A620D-FDE4-44D1-990F-4CF82133F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8/10/2023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A80BA91-D4A9-4D21-B934-AD35D3849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E1D39C1-82C2-40C6-9A8E-95E0205C7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AE4EB7-6169-4548-8A9E-5C3E770F68CB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3428047"/>
      </p:ext>
    </p:extLst>
  </p:cSld>
  <p:clrMapOvr>
    <a:masterClrMapping/>
  </p:clrMapOvr>
  <p:transition spd="slow">
    <p:blinds dir="vert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E7E9F-80AC-4DB3-A0E6-129C95BAA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51B1DB-6FB6-4386-8683-37E8043F47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3A620D-FDE4-44D1-990F-4CF82133F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8/10/2023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80BA91-D4A9-4D21-B934-AD35D3849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1D39C1-82C2-40C6-9A8E-95E0205C7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98F138-6BFB-4A50-8A57-725F6E8B006E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5567537"/>
      </p:ext>
    </p:extLst>
  </p:cSld>
  <p:clrMapOvr>
    <a:masterClrMapping/>
  </p:clrMapOvr>
  <p:transition spd="slow"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4288DDC-3F58-459B-B406-9A137C122E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922303-9AA2-420B-8F92-FB50177575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3A620D-FDE4-44D1-990F-4CF82133F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8/10/2023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80BA91-D4A9-4D21-B934-AD35D3849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1D39C1-82C2-40C6-9A8E-95E0205C7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9CF59C-0E0B-41D0-8DBD-B8CFAC898C7A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9108965"/>
      </p:ext>
    </p:extLst>
  </p:cSld>
  <p:clrMapOvr>
    <a:masterClrMapping/>
  </p:clrMapOvr>
  <p:transition spd="slow">
    <p:blinds dir="vert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EF53DE9-0253-4820-972D-2F5369CFB06D}"/>
              </a:ext>
            </a:extLst>
          </p:cNvPr>
          <p:cNvSpPr/>
          <p:nvPr userDrawn="1"/>
        </p:nvSpPr>
        <p:spPr>
          <a:xfrm>
            <a:off x="0" y="0"/>
            <a:ext cx="12192000" cy="20955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AF925FA-B5D4-4B3A-8537-E5FC94B75C67}"/>
              </a:ext>
            </a:extLst>
          </p:cNvPr>
          <p:cNvSpPr/>
          <p:nvPr userDrawn="1"/>
        </p:nvSpPr>
        <p:spPr>
          <a:xfrm>
            <a:off x="0" y="6756400"/>
            <a:ext cx="12192000" cy="1016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2587130"/>
      </p:ext>
    </p:extLst>
  </p:cSld>
  <p:clrMapOvr>
    <a:masterClrMapping/>
  </p:clrMapOvr>
  <p:transition spd="slow">
    <p:blinds dir="vert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8623621"/>
      </p:ext>
    </p:extLst>
  </p:cSld>
  <p:clrMapOvr>
    <a:masterClrMapping/>
  </p:clrMapOvr>
  <p:transition spd="slow">
    <p:blinds dir="vert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0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11688"/>
            <a:ext cx="12192000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6850017"/>
      </p:ext>
    </p:extLst>
  </p:cSld>
  <p:clrMapOvr>
    <a:masterClrMapping/>
  </p:clrMapOvr>
  <p:transition spd="slow">
    <p:blinds dir="vert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9" y="4252913"/>
            <a:ext cx="914400" cy="9144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C3A620D-FDE4-44D1-990F-4CF82133FC6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8/10/2023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A80BA91-D4A9-4D21-B934-AD35D384935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E1D39C1-82C2-40C6-9A8E-95E0205C70F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76C207-C7FB-4FFA-A962-052FADE5C4F6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4549551"/>
      </p:ext>
    </p:extLst>
  </p:cSld>
  <p:clrMapOvr>
    <a:masterClrMapping/>
  </p:clrMapOvr>
  <p:transition spd="slow">
    <p:blinds dir="vert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9" y="4252913"/>
            <a:ext cx="914400" cy="9144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C3A620D-FDE4-44D1-990F-4CF82133FC6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8/10/2023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A80BA91-D4A9-4D21-B934-AD35D384935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E1D39C1-82C2-40C6-9A8E-95E0205C70F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7758A3-3D9D-49EA-8CAD-48DA272F6424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9075940"/>
      </p:ext>
    </p:extLst>
  </p:cSld>
  <p:clrMapOvr>
    <a:masterClrMapping/>
  </p:clrMapOvr>
  <p:transition spd="slow"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17" Type="http://schemas.openxmlformats.org/officeDocument/2006/relationships/theme" Target="../theme/theme6.xml"/><Relationship Id="rId2" Type="http://schemas.openxmlformats.org/officeDocument/2006/relationships/slideLayout" Target="../slideLayouts/slideLayout51.xml"/><Relationship Id="rId16" Type="http://schemas.openxmlformats.org/officeDocument/2006/relationships/slideLayout" Target="../slideLayouts/slideLayout65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slideLayout" Target="../slideLayouts/slideLayout6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F8FA92-DCEB-416D-A3AA-345BE494323E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72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C9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26" r:id="rId2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905" indent="-128270" algn="l" defTabSz="514350" rtl="0" eaLnBrk="1" latinLnBrk="0" hangingPunct="1">
        <a:lnSpc>
          <a:spcPct val="90000"/>
        </a:lnSpc>
        <a:spcBef>
          <a:spcPct val="113000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608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325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43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15760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41478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67195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92913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18630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220102-CCD9-451C-9714-2DFE23CA56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3A620D-FDE4-44D1-990F-4CF82133FC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685800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8/10/2023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80BA91-D4A9-4D21-B934-AD35D38493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685800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1D39C1-82C2-40C6-9A8E-95E0205C70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685800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1588FE-4FBD-4D92-B62A-3833BA019C6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6583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  <p:sldLayoutId id="2147483740" r:id="rId13"/>
    <p:sldLayoutId id="2147483741" r:id="rId14"/>
    <p:sldLayoutId id="2147483742" r:id="rId15"/>
    <p:sldLayoutId id="2147483743" r:id="rId16"/>
  </p:sldLayoutIdLst>
  <p:transition spd="slow">
    <p:blinds dir="vert"/>
  </p:transition>
  <p:txStyles>
    <p:titleStyle>
      <a:lvl1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fontAlgn="base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5.GIF"/><Relationship Id="rId18" Type="http://schemas.openxmlformats.org/officeDocument/2006/relationships/image" Target="../media/image28.png"/><Relationship Id="rId26" Type="http://schemas.openxmlformats.org/officeDocument/2006/relationships/image" Target="../media/image33.png"/><Relationship Id="rId3" Type="http://schemas.openxmlformats.org/officeDocument/2006/relationships/image" Target="../media/image19.GIF"/><Relationship Id="rId21" Type="http://schemas.microsoft.com/office/2007/relationships/hdphoto" Target="../media/hdphoto7.wdp"/><Relationship Id="rId7" Type="http://schemas.microsoft.com/office/2007/relationships/hdphoto" Target="../media/hdphoto2.wdp"/><Relationship Id="rId12" Type="http://schemas.openxmlformats.org/officeDocument/2006/relationships/image" Target="../media/image24.GIF"/><Relationship Id="rId17" Type="http://schemas.microsoft.com/office/2007/relationships/hdphoto" Target="../media/hdphoto6.wdp"/><Relationship Id="rId25" Type="http://schemas.microsoft.com/office/2007/relationships/hdphoto" Target="../media/hdphoto9.wdp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7.png"/><Relationship Id="rId20" Type="http://schemas.openxmlformats.org/officeDocument/2006/relationships/image" Target="../media/image30.png"/><Relationship Id="rId29" Type="http://schemas.microsoft.com/office/2007/relationships/hdphoto" Target="../media/hdphoto11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microsoft.com/office/2007/relationships/hdphoto" Target="../media/hdphoto4.wdp"/><Relationship Id="rId24" Type="http://schemas.openxmlformats.org/officeDocument/2006/relationships/image" Target="../media/image32.png"/><Relationship Id="rId32" Type="http://schemas.microsoft.com/office/2007/relationships/hdphoto" Target="../media/hdphoto12.wdp"/><Relationship Id="rId5" Type="http://schemas.microsoft.com/office/2007/relationships/hdphoto" Target="../media/hdphoto1.wdp"/><Relationship Id="rId15" Type="http://schemas.microsoft.com/office/2007/relationships/hdphoto" Target="../media/hdphoto5.wdp"/><Relationship Id="rId23" Type="http://schemas.microsoft.com/office/2007/relationships/hdphoto" Target="../media/hdphoto8.wdp"/><Relationship Id="rId28" Type="http://schemas.openxmlformats.org/officeDocument/2006/relationships/image" Target="../media/image34.png"/><Relationship Id="rId10" Type="http://schemas.openxmlformats.org/officeDocument/2006/relationships/image" Target="../media/image23.png"/><Relationship Id="rId19" Type="http://schemas.openxmlformats.org/officeDocument/2006/relationships/image" Target="../media/image29.GIF"/><Relationship Id="rId31" Type="http://schemas.openxmlformats.org/officeDocument/2006/relationships/image" Target="../media/image36.png"/><Relationship Id="rId4" Type="http://schemas.openxmlformats.org/officeDocument/2006/relationships/image" Target="../media/image20.png"/><Relationship Id="rId9" Type="http://schemas.microsoft.com/office/2007/relationships/hdphoto" Target="../media/hdphoto3.wdp"/><Relationship Id="rId14" Type="http://schemas.openxmlformats.org/officeDocument/2006/relationships/image" Target="../media/image26.png"/><Relationship Id="rId22" Type="http://schemas.openxmlformats.org/officeDocument/2006/relationships/image" Target="../media/image31.png"/><Relationship Id="rId27" Type="http://schemas.microsoft.com/office/2007/relationships/hdphoto" Target="../media/hdphoto10.wdp"/><Relationship Id="rId30" Type="http://schemas.openxmlformats.org/officeDocument/2006/relationships/image" Target="../media/image35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2">
            <a:extLst>
              <a:ext uri="{FF2B5EF4-FFF2-40B4-BE49-F238E27FC236}">
                <a16:creationId xmlns:a16="http://schemas.microsoft.com/office/drawing/2014/main" id="{D0D35061-60D9-4F20-A859-A438E3E9FB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429" y="14225"/>
            <a:ext cx="12331428" cy="11107321"/>
          </a:xfrm>
          <a:prstGeom prst="rect">
            <a:avLst/>
          </a:prstGeom>
        </p:spPr>
      </p:pic>
      <p:sp>
        <p:nvSpPr>
          <p:cNvPr id="5" name="任意多边形 25">
            <a:extLst>
              <a:ext uri="{FF2B5EF4-FFF2-40B4-BE49-F238E27FC236}">
                <a16:creationId xmlns:a16="http://schemas.microsoft.com/office/drawing/2014/main" id="{74FE8D6D-79D9-4D3F-978C-7405CDA19BD5}"/>
              </a:ext>
            </a:extLst>
          </p:cNvPr>
          <p:cNvSpPr/>
          <p:nvPr/>
        </p:nvSpPr>
        <p:spPr>
          <a:xfrm>
            <a:off x="1857167" y="2265755"/>
            <a:ext cx="8338236" cy="4592245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6" name="文本框 1">
            <a:extLst>
              <a:ext uri="{FF2B5EF4-FFF2-40B4-BE49-F238E27FC236}">
                <a16:creationId xmlns:a16="http://schemas.microsoft.com/office/drawing/2014/main" id="{1590E16F-F6E2-48AC-842C-3F3C476EB704}"/>
              </a:ext>
            </a:extLst>
          </p:cNvPr>
          <p:cNvSpPr txBox="1"/>
          <p:nvPr/>
        </p:nvSpPr>
        <p:spPr>
          <a:xfrm>
            <a:off x="2960382" y="3586835"/>
            <a:ext cx="62712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 dirty="0" err="1">
                <a:solidFill>
                  <a:srgbClr val="F84854"/>
                </a:solidFill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Bài</a:t>
            </a:r>
            <a:r>
              <a:rPr lang="en-US" altLang="zh-CN" sz="5400" b="1" dirty="0">
                <a:solidFill>
                  <a:srgbClr val="F84854"/>
                </a:solidFill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 14: </a:t>
            </a:r>
            <a:r>
              <a:rPr lang="en-US" altLang="zh-CN" sz="5400" b="1" dirty="0" err="1">
                <a:solidFill>
                  <a:srgbClr val="F84854"/>
                </a:solidFill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Em</a:t>
            </a:r>
            <a:r>
              <a:rPr lang="en-US" altLang="zh-CN" sz="5400" b="1" dirty="0">
                <a:solidFill>
                  <a:srgbClr val="F84854"/>
                </a:solidFill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5400" b="1" dirty="0" err="1">
                <a:solidFill>
                  <a:srgbClr val="F84854"/>
                </a:solidFill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học</a:t>
            </a:r>
            <a:r>
              <a:rPr lang="en-US" altLang="zh-CN" sz="5400" b="1" dirty="0">
                <a:solidFill>
                  <a:srgbClr val="F84854"/>
                </a:solidFill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5400" b="1" dirty="0" err="1">
                <a:solidFill>
                  <a:srgbClr val="F84854"/>
                </a:solidFill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vẽ</a:t>
            </a:r>
            <a:endParaRPr lang="zh-CN" altLang="en-US" sz="5400" b="1" dirty="0">
              <a:solidFill>
                <a:srgbClr val="F84854"/>
              </a:solidFill>
              <a:latin typeface="Times New Roman" panose="02020603050405020304" pitchFamily="18" charset="0"/>
              <a:cs typeface="Times New Roman" pitchFamily="18" charset="0"/>
              <a:sym typeface="+mn-lt"/>
            </a:endParaRPr>
          </a:p>
        </p:txBody>
      </p:sp>
      <p:grpSp>
        <p:nvGrpSpPr>
          <p:cNvPr id="7" name="组合 107">
            <a:extLst>
              <a:ext uri="{FF2B5EF4-FFF2-40B4-BE49-F238E27FC236}">
                <a16:creationId xmlns:a16="http://schemas.microsoft.com/office/drawing/2014/main" id="{34772011-D944-475C-9543-106F34A9F5DD}"/>
              </a:ext>
            </a:extLst>
          </p:cNvPr>
          <p:cNvGrpSpPr/>
          <p:nvPr/>
        </p:nvGrpSpPr>
        <p:grpSpPr>
          <a:xfrm>
            <a:off x="639707" y="3481240"/>
            <a:ext cx="1405279" cy="2687453"/>
            <a:chOff x="181346" y="1761375"/>
            <a:chExt cx="1517253" cy="2901593"/>
          </a:xfrm>
        </p:grpSpPr>
        <p:pic>
          <p:nvPicPr>
            <p:cNvPr id="8" name="图片 17">
              <a:extLst>
                <a:ext uri="{FF2B5EF4-FFF2-40B4-BE49-F238E27FC236}">
                  <a16:creationId xmlns:a16="http://schemas.microsoft.com/office/drawing/2014/main" id="{91663C13-7BCA-4260-B545-21862348CC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9" name="图片 18">
              <a:extLst>
                <a:ext uri="{FF2B5EF4-FFF2-40B4-BE49-F238E27FC236}">
                  <a16:creationId xmlns:a16="http://schemas.microsoft.com/office/drawing/2014/main" id="{2D6E9A3F-E655-49B1-B471-B4ADD9AD2A7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0" name="图片 19">
              <a:extLst>
                <a:ext uri="{FF2B5EF4-FFF2-40B4-BE49-F238E27FC236}">
                  <a16:creationId xmlns:a16="http://schemas.microsoft.com/office/drawing/2014/main" id="{945C0050-B3EB-4E4B-A2DA-36CB9BF82D4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1" name="图片 79">
            <a:extLst>
              <a:ext uri="{FF2B5EF4-FFF2-40B4-BE49-F238E27FC236}">
                <a16:creationId xmlns:a16="http://schemas.microsoft.com/office/drawing/2014/main" id="{0A859981-A474-42BD-A18A-F269F9B3779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-77398" y="5358283"/>
            <a:ext cx="2751437" cy="1620820"/>
          </a:xfrm>
          <a:prstGeom prst="rect">
            <a:avLst/>
          </a:prstGeom>
        </p:spPr>
      </p:pic>
      <p:pic>
        <p:nvPicPr>
          <p:cNvPr id="12" name="图片 27">
            <a:extLst>
              <a:ext uri="{FF2B5EF4-FFF2-40B4-BE49-F238E27FC236}">
                <a16:creationId xmlns:a16="http://schemas.microsoft.com/office/drawing/2014/main" id="{9B402CEE-44D7-4EEF-9731-43567C13A97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5301" y="5071687"/>
            <a:ext cx="3121967" cy="1772088"/>
          </a:xfrm>
          <a:prstGeom prst="rect">
            <a:avLst/>
          </a:prstGeom>
        </p:spPr>
      </p:pic>
      <p:pic>
        <p:nvPicPr>
          <p:cNvPr id="13" name="图片 26">
            <a:extLst>
              <a:ext uri="{FF2B5EF4-FFF2-40B4-BE49-F238E27FC236}">
                <a16:creationId xmlns:a16="http://schemas.microsoft.com/office/drawing/2014/main" id="{F15C9532-D033-4C1C-A205-2BC87847D78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9782300" y="3923926"/>
            <a:ext cx="2176557" cy="3377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606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apture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0480" y="1464310"/>
            <a:ext cx="9478010" cy="2893695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444750" y="4229735"/>
            <a:ext cx="1104900" cy="6896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Arial-Rounded" panose="020B0500000000000000" charset="0"/>
                <a:cs typeface="Arial-Rounded" panose="020B0500000000000000" charset="0"/>
              </a:rPr>
              <a:t>Bàn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290185" y="4168775"/>
            <a:ext cx="1468755" cy="6896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Arial-Rounded" panose="020B0500000000000000" charset="0"/>
                <a:cs typeface="Arial-Rounded" panose="020B0500000000000000" charset="0"/>
              </a:rPr>
              <a:t>Bảng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8474710" y="4229735"/>
            <a:ext cx="1468755" cy="6896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Arial-Rounded" panose="020B0500000000000000" charset="0"/>
                <a:cs typeface="Arial-Rounded" panose="020B0500000000000000" charset="0"/>
              </a:rPr>
              <a:t>Đàn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bldLvl="0" animBg="1"/>
      <p:bldP spid="6" grpId="1" animBg="1"/>
      <p:bldP spid="7" grpId="0" bldLvl="0" animBg="1"/>
      <p:bldP spid="7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949" y="-126077"/>
            <a:ext cx="3143250" cy="23812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59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447800"/>
            <a:ext cx="4648200" cy="20764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3917" l="3750" r="98667">
                        <a14:foregroundMark x1="44333" y1="17167" x2="45167" y2="20583"/>
                        <a14:foregroundMark x1="50167" y1="19167" x2="49833" y2="22250"/>
                        <a14:foregroundMark x1="39917" y1="30917" x2="40083" y2="34750"/>
                        <a14:foregroundMark x1="42750" y1="36583" x2="45333" y2="36583"/>
                        <a14:foregroundMark x1="49583" y1="40000" x2="48583" y2="42667"/>
                        <a14:foregroundMark x1="43500" y1="24667" x2="47167" y2="23000"/>
                        <a14:foregroundMark x1="61333" y1="19417" x2="62500" y2="23000"/>
                        <a14:foregroundMark x1="69000" y1="17583" x2="66750" y2="21833"/>
                        <a14:foregroundMark x1="72667" y1="21417" x2="71000" y2="25083"/>
                        <a14:foregroundMark x1="65167" y1="24250" x2="68000" y2="26250"/>
                        <a14:foregroundMark x1="72417" y1="27667" x2="74417" y2="27667"/>
                        <a14:foregroundMark x1="84167" y1="40167" x2="82083" y2="44667"/>
                        <a14:foregroundMark x1="82083" y1="47667" x2="85333" y2="48250"/>
                        <a14:foregroundMark x1="75833" y1="46250" x2="77250" y2="48500"/>
                        <a14:foregroundMark x1="65333" y1="60000" x2="68417" y2="61000"/>
                        <a14:foregroundMark x1="20500" y1="32333" x2="21083" y2="35750"/>
                        <a14:foregroundMark x1="10833" y1="34167" x2="16500" y2="34917"/>
                        <a14:foregroundMark x1="16833" y1="38583" x2="18250" y2="42250"/>
                        <a14:foregroundMark x1="18500" y1="46833" x2="21333" y2="45833"/>
                        <a14:foregroundMark x1="29000" y1="55167" x2="30000" y2="52917"/>
                        <a14:foregroundMark x1="25167" y1="62833" x2="27750" y2="66250"/>
                        <a14:foregroundMark x1="35833" y1="76000" x2="38250" y2="76000"/>
                        <a14:foregroundMark x1="38083" y1="83417" x2="36083" y2="87250"/>
                        <a14:foregroundMark x1="21750" y1="88500" x2="26000" y2="88500"/>
                        <a14:foregroundMark x1="11833" y1="83667" x2="12250" y2="86667"/>
                        <a14:foregroundMark x1="43750" y1="89500" x2="46750" y2="90500"/>
                        <a14:foregroundMark x1="70583" y1="79833" x2="70000" y2="83833"/>
                        <a14:foregroundMark x1="73250" y1="86667" x2="70833" y2="88083"/>
                        <a14:foregroundMark x1="78083" y1="76000" x2="81333" y2="77333"/>
                        <a14:foregroundMark x1="72833" y1="68250" x2="75250" y2="71333"/>
                        <a14:foregroundMark x1="81500" y1="88667" x2="83333" y2="92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24" t="15000" r="13235" b="5000"/>
          <a:stretch>
            <a:fillRect/>
          </a:stretch>
        </p:blipFill>
        <p:spPr>
          <a:xfrm>
            <a:off x="7886700" y="34636"/>
            <a:ext cx="4038600" cy="3657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692" b="99769" l="10000" r="957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36" r="4762"/>
          <a:stretch>
            <a:fillRect/>
          </a:stretch>
        </p:blipFill>
        <p:spPr>
          <a:xfrm>
            <a:off x="0" y="457200"/>
            <a:ext cx="2625436" cy="236739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250" y="2772301"/>
            <a:ext cx="1048683" cy="81273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11" y="2209800"/>
            <a:ext cx="1039920" cy="9144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58" y="2180359"/>
            <a:ext cx="1039920" cy="124864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761" y="2115469"/>
            <a:ext cx="1039920" cy="100873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0199" y="2313474"/>
            <a:ext cx="1257300" cy="182533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272" y="2646730"/>
            <a:ext cx="1137329" cy="91521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199" y="4458566"/>
            <a:ext cx="1753077" cy="12192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4492161"/>
            <a:ext cx="1753077" cy="12192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0" r="328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52" t="35185" r="63490" b="31482"/>
          <a:stretch>
            <a:fillRect/>
          </a:stretch>
        </p:blipFill>
        <p:spPr>
          <a:xfrm>
            <a:off x="7769814" y="4881631"/>
            <a:ext cx="1426110" cy="13716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778" b="96000" l="0" r="100000">
                        <a14:foregroundMark x1="42000" y1="55111" x2="48000" y2="66222"/>
                        <a14:foregroundMark x1="47556" y1="51111" x2="51111" y2="64667"/>
                        <a14:foregroundMark x1="55778" y1="48222" x2="55333" y2="6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856" t="33318" r="33663" b="31496"/>
          <a:stretch>
            <a:fillRect/>
          </a:stretch>
        </p:blipFill>
        <p:spPr>
          <a:xfrm>
            <a:off x="11049000" y="4728834"/>
            <a:ext cx="1295400" cy="144780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4018" y="3524250"/>
            <a:ext cx="2438400" cy="24384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550" y="29350"/>
            <a:ext cx="1581150" cy="15547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5692" b="96000" l="9963" r="89851">
                        <a14:foregroundMark x1="35196" y1="28154" x2="39385" y2="29231"/>
                        <a14:foregroundMark x1="55121" y1="30615" x2="58845" y2="32692"/>
                        <a14:foregroundMark x1="69088" y1="20077" x2="69088" y2="23923"/>
                        <a14:foregroundMark x1="35196" y1="13462" x2="35196" y2="173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1511" y="3858491"/>
            <a:ext cx="2357489" cy="241935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10000" b="90000" l="0" r="90000">
                        <a14:foregroundMark x1="39538" y1="17248" x2="37769" y2="288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79" t="11468" r="52891" b="10549"/>
          <a:stretch>
            <a:fillRect/>
          </a:stretch>
        </p:blipFill>
        <p:spPr>
          <a:xfrm>
            <a:off x="1677769" y="4409208"/>
            <a:ext cx="1398310" cy="155170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0" b="100000" l="10000" r="98231">
                        <a14:foregroundMark x1="78692" y1="13119" x2="66462" y2="610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845" t="8716" r="5770" b="2294"/>
          <a:stretch>
            <a:fillRect/>
          </a:stretch>
        </p:blipFill>
        <p:spPr>
          <a:xfrm>
            <a:off x="3829413" y="4458566"/>
            <a:ext cx="1228718" cy="164590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6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400" b="99600" l="9664" r="8991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3105" y="2139775"/>
            <a:ext cx="2406492" cy="2442441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6619" y="6015373"/>
            <a:ext cx="12150436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 prstMaterial="dkEdge">
              <a:bevelT w="38100" h="38100" prst="angle"/>
            </a:sp3d>
          </a:bodyPr>
          <a:lstStyle/>
          <a:p>
            <a:pPr algn="ctr"/>
            <a:r>
              <a:rPr lang="en-US" sz="54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H</a:t>
            </a:r>
            <a:r>
              <a:rPr lang="en-US" sz="54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ẹn</a:t>
            </a:r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gặp lại các bạn ở bài sau nhé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28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10000" b="90000" l="4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129" y="-41757"/>
            <a:ext cx="2153327" cy="157207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5385" y="1033966"/>
            <a:ext cx="1070829" cy="1175834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1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ackgroundRemoval t="0" b="99517" l="0" r="99180">
                        <a14:foregroundMark x1="30328" y1="42512" x2="22131" y2="93720"/>
                        <a14:foregroundMark x1="23361" y1="42029" x2="15984" y2="62319"/>
                        <a14:foregroundMark x1="27869" y1="31401" x2="34016" y2="31401"/>
                        <a14:foregroundMark x1="54918" y1="40580" x2="61885" y2="41063"/>
                        <a14:foregroundMark x1="86066" y1="57488" x2="86475" y2="695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655" y="2083458"/>
            <a:ext cx="1628244" cy="1389127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2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10DAFA3-E2E3-4606-BB1D-AD52EE227865}"/>
              </a:ext>
            </a:extLst>
          </p:cNvPr>
          <p:cNvSpPr/>
          <p:nvPr/>
        </p:nvSpPr>
        <p:spPr>
          <a:xfrm>
            <a:off x="3714750" y="573356"/>
            <a:ext cx="4663440" cy="992554"/>
          </a:xfrm>
          <a:prstGeom prst="roundRect">
            <a:avLst/>
          </a:prstGeom>
          <a:solidFill>
            <a:srgbClr val="00B05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Luyện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viết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từ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khó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188792-E93B-434A-9716-A49481F98788}"/>
              </a:ext>
            </a:extLst>
          </p:cNvPr>
          <p:cNvSpPr txBox="1"/>
          <p:nvPr/>
        </p:nvSpPr>
        <p:spPr>
          <a:xfrm>
            <a:off x="4954904" y="2099994"/>
            <a:ext cx="30352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giấy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trắng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58BF97-1BD5-45CB-86A5-AA5D6B75D2C0}"/>
              </a:ext>
            </a:extLst>
          </p:cNvPr>
          <p:cNvSpPr txBox="1"/>
          <p:nvPr/>
        </p:nvSpPr>
        <p:spPr>
          <a:xfrm>
            <a:off x="4954905" y="2808654"/>
            <a:ext cx="2183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nắn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nót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ACFC63E-8078-4637-A869-5DF7F1BDBC46}"/>
              </a:ext>
            </a:extLst>
          </p:cNvPr>
          <p:cNvSpPr txBox="1"/>
          <p:nvPr/>
        </p:nvSpPr>
        <p:spPr>
          <a:xfrm>
            <a:off x="4954905" y="3643044"/>
            <a:ext cx="2545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lung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linh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258E2F8-033D-4469-8526-03E33E390BCB}"/>
              </a:ext>
            </a:extLst>
          </p:cNvPr>
          <p:cNvSpPr txBox="1"/>
          <p:nvPr/>
        </p:nvSpPr>
        <p:spPr>
          <a:xfrm>
            <a:off x="4954904" y="4462878"/>
            <a:ext cx="25453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cánh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diều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6313F87-0BCB-4E07-AF4D-E8BB3B588C07}"/>
              </a:ext>
            </a:extLst>
          </p:cNvPr>
          <p:cNvSpPr txBox="1"/>
          <p:nvPr/>
        </p:nvSpPr>
        <p:spPr>
          <a:xfrm>
            <a:off x="4954904" y="2094970"/>
            <a:ext cx="2802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gi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ấy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tr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ắng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B5EF60A-B18B-43EC-A243-E2C68D38FA5F}"/>
              </a:ext>
            </a:extLst>
          </p:cNvPr>
          <p:cNvSpPr txBox="1"/>
          <p:nvPr/>
        </p:nvSpPr>
        <p:spPr>
          <a:xfrm>
            <a:off x="4954904" y="2803630"/>
            <a:ext cx="2183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n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ắn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n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ót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23A6AD3-2C99-4C76-87F4-1BF6A34A1B33}"/>
              </a:ext>
            </a:extLst>
          </p:cNvPr>
          <p:cNvSpPr txBox="1"/>
          <p:nvPr/>
        </p:nvSpPr>
        <p:spPr>
          <a:xfrm>
            <a:off x="4954903" y="3643044"/>
            <a:ext cx="2545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l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ung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l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inh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62B790B-9327-4DE8-82D7-946C6EEB83F7}"/>
              </a:ext>
            </a:extLst>
          </p:cNvPr>
          <p:cNvSpPr txBox="1"/>
          <p:nvPr/>
        </p:nvSpPr>
        <p:spPr>
          <a:xfrm>
            <a:off x="4954903" y="4462877"/>
            <a:ext cx="25453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cánh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diều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1139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9" grpId="0"/>
      <p:bldP spid="11" grpId="0"/>
      <p:bldP spid="12" grpId="0"/>
      <p:bldP spid="13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88"/>
          <a:stretch>
            <a:fillRect/>
          </a:stretch>
        </p:blipFill>
        <p:spPr bwMode="auto">
          <a:xfrm>
            <a:off x="1665288" y="60493"/>
            <a:ext cx="8724900" cy="208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88"/>
          <a:stretch>
            <a:fillRect/>
          </a:stretch>
        </p:blipFill>
        <p:spPr bwMode="auto">
          <a:xfrm>
            <a:off x="1665288" y="2141706"/>
            <a:ext cx="8724900" cy="2081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88"/>
          <a:stretch>
            <a:fillRect/>
          </a:stretch>
        </p:blipFill>
        <p:spPr bwMode="auto">
          <a:xfrm>
            <a:off x="1671638" y="4226520"/>
            <a:ext cx="8724900" cy="208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82738" y="187235"/>
            <a:ext cx="8813800" cy="217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6858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/>
                <a:cs typeface="Arial-Rounded"/>
              </a:rPr>
              <a:t>     </a:t>
            </a:r>
            <a:r>
              <a:rPr kumimoji="0" lang="vi-VN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/>
                <a:cs typeface="Arial-Rounded"/>
              </a:rPr>
              <a:t>Thứ </a:t>
            </a:r>
            <a:r>
              <a:rPr kumimoji="0" lang="vi-VN" alt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/>
                <a:cs typeface="Arial-Rounded"/>
              </a:rPr>
              <a:t>năm </a:t>
            </a:r>
            <a:r>
              <a:rPr kumimoji="0" lang="vi-VN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/>
                <a:cs typeface="Arial-Rounded"/>
              </a:rPr>
              <a:t>ngày </a:t>
            </a:r>
            <a:r>
              <a:rPr lang="vi-VN" altLang="en-US" sz="3000" b="1" dirty="0" smtClean="0">
                <a:solidFill>
                  <a:srgbClr val="000000"/>
                </a:solidFill>
                <a:latin typeface="HP001 4 hàng" panose="020B0603050302020204" pitchFamily="34" charset="0"/>
                <a:ea typeface="Arial-Rounded"/>
                <a:cs typeface="Arial-Rounded"/>
              </a:rPr>
              <a:t>21</a:t>
            </a:r>
            <a:r>
              <a:rPr kumimoji="0" lang="vi-VN" alt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/>
                <a:cs typeface="Arial-Rounded"/>
              </a:rPr>
              <a:t> </a:t>
            </a:r>
            <a:r>
              <a:rPr kumimoji="0" lang="vi-VN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/>
                <a:cs typeface="Arial-Rounded"/>
              </a:rPr>
              <a:t>tháng 10 năm 2021</a:t>
            </a:r>
          </a:p>
          <a:p>
            <a:pPr marL="0" marR="0" lvl="0" indent="0" algn="just" defTabSz="6858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/>
                <a:cs typeface="Arial-Rounded"/>
              </a:rPr>
              <a:t>         </a:t>
            </a:r>
          </a:p>
          <a:p>
            <a:pPr marL="0" marR="0" lvl="0" indent="0" algn="just" defTabSz="6858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/>
                <a:cs typeface="Arial-Rounded"/>
              </a:rPr>
              <a:t>     </a:t>
            </a:r>
            <a:endParaRPr kumimoji="0" lang="en-US" altLang="en-US" sz="3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P001 4 hàng" panose="020B0603050302020204" pitchFamily="34" charset="0"/>
              <a:ea typeface="Arial-Rounded"/>
              <a:cs typeface="Arial-Rounded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4385941" y="891336"/>
            <a:ext cx="5832475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6858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/>
                <a:cs typeface="Arial-Rounded"/>
              </a:rPr>
              <a:t>Chình tả</a:t>
            </a:r>
            <a:endParaRPr kumimoji="0" lang="vi-VN" altLang="en-US" sz="3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P001 4 hàng" panose="020B0603050302020204" pitchFamily="34" charset="0"/>
              <a:ea typeface="Arial-Rounded"/>
              <a:cs typeface="Arial-Rounded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385941" y="1605878"/>
            <a:ext cx="620200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6858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vi-VN" altLang="en-US" sz="3000" b="1" dirty="0" smtClean="0">
                <a:solidFill>
                  <a:srgbClr val="000000"/>
                </a:solidFill>
                <a:latin typeface="HP001 4 hàng" panose="020B0603050302020204" pitchFamily="34" charset="0"/>
                <a:ea typeface="Arial-Rounded"/>
                <a:cs typeface="Arial-Rounded"/>
              </a:rPr>
              <a:t>Em học vẽ</a:t>
            </a:r>
            <a:endParaRPr kumimoji="0" lang="en-US" altLang="en-US" sz="3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P001 4 hàng" panose="020B0603050302020204" pitchFamily="34" charset="0"/>
              <a:ea typeface="Arial-Rounded"/>
              <a:cs typeface="Arial-Rounded"/>
            </a:endParaRPr>
          </a:p>
        </p:txBody>
      </p:sp>
    </p:spTree>
    <p:extLst>
      <p:ext uri="{BB962C8B-B14F-4D97-AF65-F5344CB8AC3E}">
        <p14:creationId xmlns:p14="http://schemas.microsoft.com/office/powerpoint/2010/main" val="3296796490"/>
      </p:ext>
    </p:extLst>
  </p:cSld>
  <p:clrMapOvr>
    <a:masterClrMapping/>
  </p:clrMapOvr>
  <p:transition spd="slow">
    <p:blinds dir="vert"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7927" y="249885"/>
            <a:ext cx="11596255" cy="59280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vi-VN" sz="3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r>
              <a:rPr lang="en-US" sz="3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186690" algn="just">
              <a:lnSpc>
                <a:spcPct val="115000"/>
              </a:lnSpc>
              <a:tabLst>
                <a:tab pos="446405" algn="l"/>
              </a:tabLst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HS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II. ĐỒ DÙNG DẠY HỌC: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GV: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tivi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HS: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ô li;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con.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III. CÁC HOẠT ĐỘNG DẠY HỌC: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7708087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388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14"/>
          <p:cNvGrpSpPr/>
          <p:nvPr/>
        </p:nvGrpSpPr>
        <p:grpSpPr>
          <a:xfrm>
            <a:off x="1511559" y="1442085"/>
            <a:ext cx="6819641" cy="2016125"/>
            <a:chOff x="2118480" y="1316166"/>
            <a:chExt cx="1512168" cy="1512168"/>
          </a:xfrm>
        </p:grpSpPr>
        <p:sp>
          <p:nvSpPr>
            <p:cNvPr id="16" name="15"/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>
                <a:defRPr/>
              </a:pPr>
              <a:endParaRPr lang="zh-CN" altLang="en-US" sz="2400">
                <a:solidFill>
                  <a:srgbClr val="3992B5"/>
                </a:solidFill>
                <a:latin typeface="Calibri" panose="020F0502020204030204"/>
                <a:ea typeface="SimSun" panose="02010600030101010101" pitchFamily="2" charset="-122"/>
              </a:endParaRPr>
            </a:p>
          </p:txBody>
        </p:sp>
        <p:sp>
          <p:nvSpPr>
            <p:cNvPr id="19" name="TextBox 67"/>
            <p:cNvSpPr txBox="1"/>
            <p:nvPr/>
          </p:nvSpPr>
          <p:spPr>
            <a:xfrm>
              <a:off x="2208337" y="1556684"/>
              <a:ext cx="1378326" cy="991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 defTabSz="1219200">
                <a:defRPr/>
              </a:pPr>
              <a:r>
                <a:rPr lang="vi-VN" altLang="zh-CN" sz="8000" spc="300" dirty="0" smtClean="0">
                  <a:solidFill>
                    <a:srgbClr val="FFFFFF"/>
                  </a:solidFill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Khởi động</a:t>
              </a:r>
              <a:endParaRPr lang="zh-CN" altLang="en-US" sz="8000" spc="300" dirty="0">
                <a:solidFill>
                  <a:srgbClr val="FFFFFF"/>
                </a:solidFill>
                <a:latin typeface="Arial Rounded MT Bold" panose="020F0704030504030204" charset="0"/>
                <a:ea typeface="Microsoft YaHei" panose="020B0503020204020204" charset="-122"/>
                <a:cs typeface="Arial Rounded MT Bold" panose="020F0704030504030204" charset="0"/>
              </a:endParaRPr>
            </a:p>
          </p:txBody>
        </p:sp>
      </p:grpSp>
      <p:grpSp>
        <p:nvGrpSpPr>
          <p:cNvPr id="2" name="1"/>
          <p:cNvGrpSpPr/>
          <p:nvPr/>
        </p:nvGrpSpPr>
        <p:grpSpPr>
          <a:xfrm>
            <a:off x="-71057" y="2921013"/>
            <a:ext cx="12282473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9A25A52-DD3D-4F52-9AA6-142388BF982E}"/>
              </a:ext>
            </a:extLst>
          </p:cNvPr>
          <p:cNvSpPr txBox="1"/>
          <p:nvPr/>
        </p:nvSpPr>
        <p:spPr>
          <a:xfrm>
            <a:off x="863600" y="920621"/>
            <a:ext cx="10464800" cy="52014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Nghe – </a:t>
            </a:r>
            <a:r>
              <a:rPr lang="en-US" sz="40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viết</a:t>
            </a:r>
            <a:r>
              <a:rPr lang="en-US" sz="4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: </a:t>
            </a:r>
            <a:r>
              <a:rPr lang="en-US" sz="40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Em</a:t>
            </a:r>
            <a:r>
              <a:rPr lang="en-US" sz="4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học</a:t>
            </a:r>
            <a:r>
              <a:rPr lang="en-US" sz="4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vẽ</a:t>
            </a:r>
            <a:endParaRPr lang="en-US" sz="40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Hôm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nay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trong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lớp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học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		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Vẽ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ông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trăng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lên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cao</a:t>
            </a:r>
            <a:endParaRPr lang="en-US" sz="3200" b="1" dirty="0">
              <a:solidFill>
                <a:srgbClr val="0070C0"/>
              </a:solidFill>
              <a:latin typeface="HP001 4 hàng" panose="020B06030503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Với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giấy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trắng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,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bút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màu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		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Rải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ánh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vàng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đầu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ngõ</a:t>
            </a:r>
            <a:endParaRPr lang="en-US" sz="3200" b="1" dirty="0">
              <a:solidFill>
                <a:srgbClr val="0070C0"/>
              </a:solidFill>
              <a:latin typeface="HP001 4 hàng" panose="020B06030503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Nắn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nót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em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ngồi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vẽ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			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Vẽ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cánh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diều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no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gió</a:t>
            </a:r>
            <a:endParaRPr lang="en-US" sz="3200" b="1" dirty="0">
              <a:solidFill>
                <a:srgbClr val="0070C0"/>
              </a:solidFill>
              <a:latin typeface="HP001 4 hàng" panose="020B06030503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Lung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linh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bầu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trời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sao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.		Vi vu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giữa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trời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xanh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en-US" sz="3200" b="1" dirty="0">
              <a:solidFill>
                <a:srgbClr val="0070C0"/>
              </a:solidFill>
              <a:latin typeface="HP001 4 hàng" panose="020B0603050302020204" pitchFamily="34" charset="0"/>
            </a:endParaRPr>
          </a:p>
          <a:p>
            <a:endParaRPr lang="en-US" sz="3200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7945569-51FD-4ADE-807A-C99984BF3D75}"/>
              </a:ext>
            </a:extLst>
          </p:cNvPr>
          <p:cNvSpPr/>
          <p:nvPr/>
        </p:nvSpPr>
        <p:spPr>
          <a:xfrm>
            <a:off x="2026285" y="4926896"/>
            <a:ext cx="8301990" cy="777240"/>
          </a:xfrm>
          <a:prstGeom prst="roundRect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Đoạn</a:t>
            </a:r>
            <a:r>
              <a:rPr lang="en-US" sz="32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văn</a:t>
            </a:r>
            <a:r>
              <a:rPr lang="en-US" sz="32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có</a:t>
            </a:r>
            <a:r>
              <a:rPr lang="en-US" sz="32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những</a:t>
            </a:r>
            <a:r>
              <a:rPr lang="en-US" sz="32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chữ</a:t>
            </a:r>
            <a:r>
              <a:rPr lang="en-US" sz="32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nào</a:t>
            </a:r>
            <a:r>
              <a:rPr lang="en-US" sz="32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cần</a:t>
            </a:r>
            <a:r>
              <a:rPr lang="en-US" sz="32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viết</a:t>
            </a:r>
            <a:r>
              <a:rPr lang="en-US" sz="32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hoa</a:t>
            </a:r>
            <a:r>
              <a:rPr lang="en-US" sz="3200" b="1" dirty="0">
                <a:solidFill>
                  <a:schemeClr val="tx1"/>
                </a:solidFill>
                <a:latin typeface="HP001 4 hàng" panose="020B06030503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72879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9A25A52-DD3D-4F52-9AA6-142388BF982E}"/>
              </a:ext>
            </a:extLst>
          </p:cNvPr>
          <p:cNvSpPr txBox="1"/>
          <p:nvPr/>
        </p:nvSpPr>
        <p:spPr>
          <a:xfrm>
            <a:off x="919583" y="1013927"/>
            <a:ext cx="10464800" cy="520142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FF0000"/>
                </a:solidFill>
                <a:highlight>
                  <a:srgbClr val="FFFF00"/>
                </a:highlight>
                <a:latin typeface="HP001 4 hàng" panose="020B0603050302020204" pitchFamily="34" charset="0"/>
              </a:rPr>
              <a:t>N</a:t>
            </a:r>
            <a:r>
              <a:rPr lang="en-US" sz="4000" b="1" dirty="0">
                <a:solidFill>
                  <a:srgbClr val="00B050"/>
                </a:solidFill>
                <a:highlight>
                  <a:srgbClr val="FFFF00"/>
                </a:highlight>
                <a:latin typeface="HP001 4 hàng" panose="020B0603050302020204" pitchFamily="34" charset="0"/>
              </a:rPr>
              <a:t>ghe – </a:t>
            </a:r>
            <a:r>
              <a:rPr lang="en-US" sz="4000" b="1" dirty="0" err="1">
                <a:solidFill>
                  <a:srgbClr val="00B050"/>
                </a:solidFill>
                <a:highlight>
                  <a:srgbClr val="FFFF00"/>
                </a:highlight>
                <a:latin typeface="HP001 4 hàng" panose="020B0603050302020204" pitchFamily="34" charset="0"/>
              </a:rPr>
              <a:t>viết</a:t>
            </a:r>
            <a:r>
              <a:rPr lang="en-US" sz="4000" b="1" dirty="0">
                <a:solidFill>
                  <a:srgbClr val="00B050"/>
                </a:solidFill>
                <a:highlight>
                  <a:srgbClr val="FFFF00"/>
                </a:highlight>
                <a:latin typeface="HP001 4 hàng" panose="020B0603050302020204" pitchFamily="34" charset="0"/>
              </a:rPr>
              <a:t>: </a:t>
            </a:r>
            <a:r>
              <a:rPr lang="en-US" sz="4000" b="1" dirty="0" err="1">
                <a:solidFill>
                  <a:srgbClr val="FF0000"/>
                </a:solidFill>
                <a:highlight>
                  <a:srgbClr val="FFFF00"/>
                </a:highlight>
                <a:latin typeface="HP001 4 hàng" panose="020B0603050302020204" pitchFamily="34" charset="0"/>
              </a:rPr>
              <a:t>E</a:t>
            </a:r>
            <a:r>
              <a:rPr lang="en-US" sz="4000" b="1" dirty="0" err="1">
                <a:solidFill>
                  <a:srgbClr val="00B050"/>
                </a:solidFill>
                <a:highlight>
                  <a:srgbClr val="FFFF00"/>
                </a:highlight>
                <a:latin typeface="HP001 4 hàng" panose="020B0603050302020204" pitchFamily="34" charset="0"/>
              </a:rPr>
              <a:t>m</a:t>
            </a:r>
            <a:r>
              <a:rPr lang="en-US" sz="4000" b="1" dirty="0">
                <a:solidFill>
                  <a:srgbClr val="00B050"/>
                </a:solidFill>
                <a:highlight>
                  <a:srgbClr val="FFFF00"/>
                </a:highlight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highlight>
                  <a:srgbClr val="FFFF00"/>
                </a:highlight>
                <a:latin typeface="HP001 4 hàng" panose="020B0603050302020204" pitchFamily="34" charset="0"/>
              </a:rPr>
              <a:t>học</a:t>
            </a:r>
            <a:r>
              <a:rPr lang="en-US" sz="4000" b="1" dirty="0">
                <a:solidFill>
                  <a:srgbClr val="00B050"/>
                </a:solidFill>
                <a:highlight>
                  <a:srgbClr val="FFFF00"/>
                </a:highlight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highlight>
                  <a:srgbClr val="FFFF00"/>
                </a:highlight>
                <a:latin typeface="HP001 4 hàng" panose="020B0603050302020204" pitchFamily="34" charset="0"/>
              </a:rPr>
              <a:t>vẽ</a:t>
            </a:r>
            <a:endParaRPr lang="en-US" sz="4000" b="1" dirty="0">
              <a:solidFill>
                <a:srgbClr val="00B050"/>
              </a:solidFill>
              <a:highlight>
                <a:srgbClr val="FFFF00"/>
              </a:highlight>
              <a:latin typeface="HP001 4 hàng" panose="020B06030503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H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ôm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nay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trong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lớp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học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		</a:t>
            </a: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V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ẽ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ông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trăng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lên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cao</a:t>
            </a:r>
            <a:endParaRPr lang="en-US" sz="3200" b="1" dirty="0">
              <a:solidFill>
                <a:srgbClr val="0070C0"/>
              </a:solidFill>
              <a:latin typeface="HP001 4 hàng" panose="020B06030503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V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ới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giấy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trắng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,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bút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màu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		</a:t>
            </a: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R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ải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ánh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vàng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đầu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ngõ</a:t>
            </a:r>
            <a:endParaRPr lang="en-US" sz="3200" b="1" dirty="0">
              <a:solidFill>
                <a:srgbClr val="0070C0"/>
              </a:solidFill>
              <a:latin typeface="HP001 4 hàng" panose="020B06030503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N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ắn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nót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em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ngồi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vẽ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			</a:t>
            </a: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V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ẽ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cánh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diều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no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gió</a:t>
            </a:r>
            <a:endParaRPr lang="en-US" sz="3200" b="1" dirty="0">
              <a:solidFill>
                <a:srgbClr val="0070C0"/>
              </a:solidFill>
              <a:latin typeface="HP001 4 hàng" panose="020B06030503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L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ung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linh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bầu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trời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sao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.		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V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i vu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giữa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trời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xanh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en-US" sz="3200" b="1" dirty="0">
              <a:solidFill>
                <a:srgbClr val="0070C0"/>
              </a:solidFill>
              <a:latin typeface="HP001 4 hàng" panose="020B0603050302020204" pitchFamily="34" charset="0"/>
            </a:endParaRP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69243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88"/>
          <a:stretch>
            <a:fillRect/>
          </a:stretch>
        </p:blipFill>
        <p:spPr bwMode="auto">
          <a:xfrm>
            <a:off x="1665288" y="60493"/>
            <a:ext cx="8724900" cy="208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88"/>
          <a:stretch>
            <a:fillRect/>
          </a:stretch>
        </p:blipFill>
        <p:spPr bwMode="auto">
          <a:xfrm>
            <a:off x="1665288" y="2130414"/>
            <a:ext cx="8724900" cy="2081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88"/>
          <a:stretch>
            <a:fillRect/>
          </a:stretch>
        </p:blipFill>
        <p:spPr bwMode="auto">
          <a:xfrm>
            <a:off x="1665288" y="4211626"/>
            <a:ext cx="8724900" cy="208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82738" y="187235"/>
            <a:ext cx="8813800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6858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/>
                <a:cs typeface="Arial-Rounded"/>
              </a:rPr>
              <a:t>     </a:t>
            </a:r>
            <a:r>
              <a:rPr kumimoji="0" lang="vi-VN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/>
                <a:cs typeface="Arial-Rounded"/>
              </a:rPr>
              <a:t>Thứ </a:t>
            </a:r>
            <a:r>
              <a:rPr kumimoji="0" lang="vi-VN" alt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/>
                <a:cs typeface="Arial-Rounded"/>
              </a:rPr>
              <a:t>năm </a:t>
            </a:r>
            <a:r>
              <a:rPr kumimoji="0" lang="vi-VN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/>
                <a:cs typeface="Arial-Rounded"/>
              </a:rPr>
              <a:t>ngày </a:t>
            </a:r>
            <a:r>
              <a:rPr lang="vi-VN" altLang="en-US" sz="3000" b="1" dirty="0" smtClean="0">
                <a:solidFill>
                  <a:srgbClr val="000000"/>
                </a:solidFill>
                <a:latin typeface="HP001 4 hàng" panose="020B0603050302020204" pitchFamily="34" charset="0"/>
                <a:ea typeface="Arial-Rounded"/>
                <a:cs typeface="Arial-Rounded"/>
              </a:rPr>
              <a:t>21</a:t>
            </a:r>
            <a:r>
              <a:rPr kumimoji="0" lang="vi-VN" alt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/>
                <a:cs typeface="Arial-Rounded"/>
              </a:rPr>
              <a:t> </a:t>
            </a:r>
            <a:r>
              <a:rPr kumimoji="0" lang="vi-VN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/>
                <a:cs typeface="Arial-Rounded"/>
              </a:rPr>
              <a:t>tháng 10 năm </a:t>
            </a:r>
            <a:r>
              <a:rPr kumimoji="0" lang="vi-VN" alt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/>
                <a:cs typeface="Arial-Rounded"/>
              </a:rPr>
              <a:t>2021   </a:t>
            </a:r>
            <a:endParaRPr kumimoji="0" lang="en-US" altLang="en-US" sz="3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P001 4 hàng" panose="020B0603050302020204" pitchFamily="34" charset="0"/>
              <a:ea typeface="Arial-Rounded"/>
              <a:cs typeface="Arial-Rounded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4385941" y="891336"/>
            <a:ext cx="5832475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6858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/>
                <a:cs typeface="Arial-Rounded"/>
              </a:rPr>
              <a:t>Chình tả</a:t>
            </a:r>
            <a:endParaRPr kumimoji="0" lang="vi-VN" altLang="en-US" sz="3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P001 4 hàng" panose="020B0603050302020204" pitchFamily="34" charset="0"/>
              <a:ea typeface="Arial-Rounded"/>
              <a:cs typeface="Arial-Rounded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385941" y="1554919"/>
            <a:ext cx="620200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6858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vi-VN" altLang="en-US" sz="3000" b="1" dirty="0" smtClean="0">
                <a:solidFill>
                  <a:srgbClr val="000000"/>
                </a:solidFill>
                <a:latin typeface="HP001 4 hàng" panose="020B0603050302020204" pitchFamily="34" charset="0"/>
                <a:ea typeface="Arial-Rounded"/>
                <a:cs typeface="Arial-Rounded"/>
              </a:rPr>
              <a:t>Em học vẽ</a:t>
            </a:r>
            <a:endParaRPr kumimoji="0" lang="en-US" altLang="en-US" sz="3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P001 4 hàng" panose="020B0603050302020204" pitchFamily="34" charset="0"/>
              <a:ea typeface="Arial-Rounded"/>
              <a:cs typeface="Arial-Rounded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383960" y="2280728"/>
            <a:ext cx="5832475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6858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/>
                <a:cs typeface="Arial-Rounded"/>
              </a:rPr>
              <a:t> </a:t>
            </a:r>
            <a:r>
              <a:rPr kumimoji="0" lang="vi-VN" altLang="en-US" sz="30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/>
                <a:cs typeface="Arial-Rounded"/>
              </a:rPr>
              <a:t>   Hôm nay trong lớp học</a:t>
            </a:r>
            <a:endParaRPr kumimoji="0" lang="vi-VN" altLang="en-US" sz="3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P001 4 hàng" panose="020B0603050302020204" pitchFamily="34" charset="0"/>
              <a:ea typeface="Arial-Rounded"/>
              <a:cs typeface="Arial-Rounded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2383960" y="2977620"/>
            <a:ext cx="5832475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6858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/>
                <a:cs typeface="Arial-Rounded"/>
              </a:rPr>
              <a:t>    Với</a:t>
            </a:r>
            <a:r>
              <a:rPr kumimoji="0" lang="vi-VN" altLang="en-US" sz="30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/>
                <a:cs typeface="Arial-Rounded"/>
              </a:rPr>
              <a:t> giấy trắng, bút màu</a:t>
            </a:r>
            <a:endParaRPr kumimoji="0" lang="vi-VN" altLang="en-US" sz="3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P001 4 hàng" panose="020B0603050302020204" pitchFamily="34" charset="0"/>
              <a:ea typeface="Arial-Rounded"/>
              <a:cs typeface="Arial-Rounded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3007382" y="3669229"/>
            <a:ext cx="5832475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6858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vi-VN" altLang="en-US" sz="3000" b="1" dirty="0" smtClean="0">
                <a:solidFill>
                  <a:srgbClr val="000000"/>
                </a:solidFill>
                <a:latin typeface="HP001 4 hàng" panose="020B0603050302020204" pitchFamily="34" charset="0"/>
                <a:ea typeface="Arial-Rounded"/>
                <a:cs typeface="Arial-Rounded"/>
              </a:rPr>
              <a:t>Nắn nót em ngồi vẽ</a:t>
            </a:r>
            <a:endParaRPr kumimoji="0" lang="vi-VN" altLang="en-US" sz="3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P001 4 hàng" panose="020B0603050302020204" pitchFamily="34" charset="0"/>
              <a:ea typeface="Arial-Rounded"/>
              <a:cs typeface="Arial-Rounded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3007382" y="4351583"/>
            <a:ext cx="5832475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6858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vi-VN" altLang="en-US" sz="3000" b="1" dirty="0" smtClean="0">
                <a:solidFill>
                  <a:srgbClr val="000000"/>
                </a:solidFill>
                <a:latin typeface="HP001 4 hàng" panose="020B0603050302020204" pitchFamily="34" charset="0"/>
                <a:ea typeface="Arial-Rounded"/>
                <a:cs typeface="Arial-Rounded"/>
              </a:rPr>
              <a:t>Lung linh bầu trời sao.</a:t>
            </a:r>
            <a:endParaRPr kumimoji="0" lang="vi-VN" altLang="en-US" sz="3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P001 4 hàng" panose="020B0603050302020204" pitchFamily="34" charset="0"/>
              <a:ea typeface="Arial-Rounded"/>
              <a:cs typeface="Arial-Rounded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88"/>
          <a:stretch>
            <a:fillRect/>
          </a:stretch>
        </p:blipFill>
        <p:spPr bwMode="auto">
          <a:xfrm>
            <a:off x="1665288" y="6292839"/>
            <a:ext cx="8731250" cy="208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3007381" y="5731485"/>
            <a:ext cx="5832475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6858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vi-VN" altLang="en-US" sz="3000" b="1" dirty="0" smtClean="0">
                <a:solidFill>
                  <a:srgbClr val="000000"/>
                </a:solidFill>
                <a:latin typeface="HP001 4 hàng" panose="020B0603050302020204" pitchFamily="34" charset="0"/>
                <a:ea typeface="Arial-Rounded"/>
                <a:cs typeface="Arial-Rounded"/>
              </a:rPr>
              <a:t>Vẽ ông trăng trên cao</a:t>
            </a:r>
            <a:endParaRPr kumimoji="0" lang="vi-VN" altLang="en-US" sz="3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P001 4 hàng" panose="020B0603050302020204" pitchFamily="34" charset="0"/>
              <a:ea typeface="Arial-Rounded"/>
              <a:cs typeface="Arial-Rounded"/>
            </a:endParaRPr>
          </a:p>
        </p:txBody>
      </p:sp>
    </p:spTree>
    <p:extLst>
      <p:ext uri="{BB962C8B-B14F-4D97-AF65-F5344CB8AC3E}">
        <p14:creationId xmlns:p14="http://schemas.microsoft.com/office/powerpoint/2010/main" val="4034593113"/>
      </p:ext>
    </p:extLst>
  </p:cSld>
  <p:clrMapOvr>
    <a:masterClrMapping/>
  </p:clrMapOvr>
  <p:transition spd="slow">
    <p:blinds dir="vert"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5" grpId="0"/>
      <p:bldP spid="16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88"/>
          <a:stretch>
            <a:fillRect/>
          </a:stretch>
        </p:blipFill>
        <p:spPr bwMode="auto">
          <a:xfrm>
            <a:off x="1269856" y="153283"/>
            <a:ext cx="8724900" cy="208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88"/>
          <a:stretch>
            <a:fillRect/>
          </a:stretch>
        </p:blipFill>
        <p:spPr bwMode="auto">
          <a:xfrm>
            <a:off x="1263506" y="2233452"/>
            <a:ext cx="8724900" cy="208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2599242" y="260080"/>
            <a:ext cx="5832475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6858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vi-VN" altLang="en-US" sz="3000" b="1" dirty="0" smtClean="0">
                <a:solidFill>
                  <a:srgbClr val="000000"/>
                </a:solidFill>
                <a:latin typeface="HP001 4 hàng" panose="020B0603050302020204" pitchFamily="34" charset="0"/>
                <a:ea typeface="Arial-Rounded"/>
                <a:cs typeface="Arial-Rounded"/>
              </a:rPr>
              <a:t>Vẽ ông trăng trên cao</a:t>
            </a:r>
            <a:endParaRPr kumimoji="0" lang="vi-VN" altLang="en-US" sz="3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P001 4 hàng" panose="020B0603050302020204" pitchFamily="34" charset="0"/>
              <a:ea typeface="Arial-Rounded"/>
              <a:cs typeface="Arial-Rounded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2605592" y="951989"/>
            <a:ext cx="5832475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6858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vi-VN" altLang="en-US" sz="3000" b="1" dirty="0" smtClean="0">
                <a:solidFill>
                  <a:srgbClr val="000000"/>
                </a:solidFill>
                <a:latin typeface="HP001 4 hàng" panose="020B0603050302020204" pitchFamily="34" charset="0"/>
                <a:ea typeface="Arial-Rounded"/>
                <a:cs typeface="Arial-Rounded"/>
              </a:rPr>
              <a:t>Rải ánh vàng đầy ngõ</a:t>
            </a:r>
            <a:endParaRPr kumimoji="0" lang="vi-VN" altLang="en-US" sz="3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P001 4 hàng" panose="020B0603050302020204" pitchFamily="34" charset="0"/>
              <a:ea typeface="Arial-Rounded"/>
              <a:cs typeface="Arial-Rounded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2599241" y="1643898"/>
            <a:ext cx="5832475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6858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vi-VN" altLang="en-US" sz="3000" b="1" dirty="0" smtClean="0">
                <a:solidFill>
                  <a:srgbClr val="000000"/>
                </a:solidFill>
                <a:latin typeface="HP001 4 hàng" panose="020B0603050302020204" pitchFamily="34" charset="0"/>
                <a:ea typeface="Arial-Rounded"/>
                <a:cs typeface="Arial-Rounded"/>
              </a:rPr>
              <a:t>Vẽ cánh diều no gió</a:t>
            </a:r>
            <a:endParaRPr kumimoji="0" lang="vi-VN" altLang="en-US" sz="3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P001 4 hàng" panose="020B0603050302020204" pitchFamily="34" charset="0"/>
              <a:ea typeface="Arial-Rounded"/>
              <a:cs typeface="Arial-Rounded"/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2605592" y="2339621"/>
            <a:ext cx="5832475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6858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vi-VN" altLang="en-US" sz="3000" b="1" dirty="0" smtClean="0">
                <a:solidFill>
                  <a:srgbClr val="000000"/>
                </a:solidFill>
                <a:latin typeface="HP001 4 hàng" panose="020B0603050302020204" pitchFamily="34" charset="0"/>
                <a:ea typeface="Arial-Rounded"/>
                <a:cs typeface="Arial-Rounded"/>
              </a:rPr>
              <a:t>Vi vu giữa trời xanh</a:t>
            </a:r>
            <a:endParaRPr kumimoji="0" lang="vi-VN" altLang="en-US" sz="3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P001 4 hàng" panose="020B0603050302020204" pitchFamily="34" charset="0"/>
              <a:ea typeface="Arial-Rounded"/>
              <a:cs typeface="Arial-Rounded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88"/>
          <a:stretch>
            <a:fillRect/>
          </a:stretch>
        </p:blipFill>
        <p:spPr bwMode="auto">
          <a:xfrm>
            <a:off x="1263506" y="4313621"/>
            <a:ext cx="8724900" cy="208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5346627" y="3055811"/>
            <a:ext cx="5832475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6858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vi-VN" altLang="en-US" sz="3000" b="1" dirty="0" smtClean="0">
                <a:solidFill>
                  <a:srgbClr val="000000"/>
                </a:solidFill>
                <a:latin typeface="HP001 4 hàng" panose="020B0603050302020204" pitchFamily="34" charset="0"/>
                <a:ea typeface="Arial-Rounded"/>
                <a:cs typeface="Arial-Rounded"/>
              </a:rPr>
              <a:t>Phạm Thị Diên</a:t>
            </a:r>
            <a:endParaRPr kumimoji="0" lang="vi-VN" altLang="en-US" sz="3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P001 4 hàng" panose="020B0603050302020204" pitchFamily="34" charset="0"/>
              <a:ea typeface="Arial-Rounded"/>
              <a:cs typeface="Arial-Rounded"/>
            </a:endParaRPr>
          </a:p>
        </p:txBody>
      </p:sp>
    </p:spTree>
    <p:extLst>
      <p:ext uri="{BB962C8B-B14F-4D97-AF65-F5344CB8AC3E}">
        <p14:creationId xmlns:p14="http://schemas.microsoft.com/office/powerpoint/2010/main" val="2319715745"/>
      </p:ext>
    </p:extLst>
  </p:cSld>
  <p:clrMapOvr>
    <a:masterClrMapping/>
  </p:clrMapOvr>
  <p:transition spd="slow">
    <p:blinds dir="vert"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1" grpId="0"/>
      <p:bldP spid="22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00318"/>
            <a:ext cx="10515600" cy="901995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Arial-Rounded" panose="020B0500000000000000" charset="0"/>
                <a:cs typeface="Arial-Rounded" panose="020B0500000000000000" charset="0"/>
              </a:rPr>
              <a:t>2. </a:t>
            </a:r>
            <a:r>
              <a:rPr lang="en-US" sz="4000" dirty="0" err="1">
                <a:latin typeface="Arial-Rounded" panose="020B0500000000000000" charset="0"/>
                <a:cs typeface="Arial-Rounded" panose="020B0500000000000000" charset="0"/>
              </a:rPr>
              <a:t>Chọn</a:t>
            </a:r>
            <a:r>
              <a:rPr lang="en-US" sz="4000" dirty="0">
                <a:latin typeface="Arial-Rounded" panose="020B0500000000000000" charset="0"/>
                <a:cs typeface="Arial-Rounded" panose="020B0500000000000000" charset="0"/>
              </a:rPr>
              <a:t> ng hay </a:t>
            </a:r>
            <a:r>
              <a:rPr lang="en-US" sz="4000" dirty="0" err="1">
                <a:latin typeface="Arial-Rounded" panose="020B0500000000000000" charset="0"/>
                <a:cs typeface="Arial-Rounded" panose="020B0500000000000000" charset="0"/>
              </a:rPr>
              <a:t>ngh</a:t>
            </a:r>
            <a:r>
              <a:rPr lang="en-US" sz="40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4000" dirty="0" err="1">
                <a:latin typeface="Arial-Rounded" panose="020B0500000000000000" charset="0"/>
                <a:cs typeface="Arial-Rounded" panose="020B0500000000000000" charset="0"/>
              </a:rPr>
              <a:t>thay</a:t>
            </a:r>
            <a:r>
              <a:rPr lang="en-US" sz="40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4000" dirty="0" err="1">
                <a:latin typeface="Arial-Rounded" panose="020B0500000000000000" charset="0"/>
                <a:cs typeface="Arial-Rounded" panose="020B0500000000000000" charset="0"/>
              </a:rPr>
              <a:t>cho</a:t>
            </a:r>
            <a:r>
              <a:rPr lang="en-US" sz="4000" dirty="0">
                <a:latin typeface="Arial-Rounded" panose="020B0500000000000000" charset="0"/>
                <a:cs typeface="Arial-Rounded" panose="020B0500000000000000" charset="0"/>
              </a:rPr>
              <a:t> ô </a:t>
            </a:r>
            <a:r>
              <a:rPr lang="en-US" sz="4000" dirty="0" err="1">
                <a:latin typeface="Arial-Rounded" panose="020B0500000000000000" charset="0"/>
                <a:cs typeface="Arial-Rounded" panose="020B0500000000000000" charset="0"/>
              </a:rPr>
              <a:t>vuông</a:t>
            </a:r>
            <a:endParaRPr lang="en-US" sz="4000" dirty="0">
              <a:latin typeface="Arial-Rounded" panose="020B0500000000000000" charset="0"/>
              <a:cs typeface="Arial-Rounded" panose="020B050000000000000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1613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>
                <a:latin typeface="Arial-Rounded" panose="020B0500000000000000" charset="0"/>
                <a:cs typeface="Arial-Rounded" panose="020B0500000000000000" charset="0"/>
              </a:rPr>
              <a:t>a. </a:t>
            </a:r>
            <a:r>
              <a:rPr lang="en-US" sz="3600" dirty="0" err="1">
                <a:latin typeface="Arial-Rounded" panose="020B0500000000000000" charset="0"/>
                <a:cs typeface="Arial-Rounded" panose="020B0500000000000000" charset="0"/>
              </a:rPr>
              <a:t>Trăm</a:t>
            </a:r>
            <a:r>
              <a:rPr lang="en-US" sz="36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600" dirty="0" err="1">
                <a:latin typeface="Arial-Rounded" panose="020B0500000000000000" charset="0"/>
                <a:cs typeface="Arial-Rounded" panose="020B0500000000000000" charset="0"/>
              </a:rPr>
              <a:t>nghe</a:t>
            </a:r>
            <a:r>
              <a:rPr lang="en-US" sz="36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600" dirty="0" err="1">
                <a:latin typeface="Arial-Rounded" panose="020B0500000000000000" charset="0"/>
                <a:cs typeface="Arial-Rounded" panose="020B0500000000000000" charset="0"/>
              </a:rPr>
              <a:t>không</a:t>
            </a:r>
            <a:r>
              <a:rPr lang="en-US" sz="36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600" dirty="0" err="1">
                <a:latin typeface="Arial-Rounded" panose="020B0500000000000000" charset="0"/>
                <a:cs typeface="Arial-Rounded" panose="020B0500000000000000" charset="0"/>
              </a:rPr>
              <a:t>bằng</a:t>
            </a:r>
            <a:r>
              <a:rPr lang="en-US" sz="36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600" dirty="0" err="1">
                <a:latin typeface="Arial-Rounded" panose="020B0500000000000000" charset="0"/>
                <a:cs typeface="Arial-Rounded" panose="020B0500000000000000" charset="0"/>
              </a:rPr>
              <a:t>một</a:t>
            </a:r>
            <a:r>
              <a:rPr lang="en-US" sz="36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600" dirty="0" err="1">
                <a:latin typeface="Arial-Rounded" panose="020B0500000000000000" charset="0"/>
                <a:cs typeface="Arial-Rounded" panose="020B0500000000000000" charset="0"/>
              </a:rPr>
              <a:t>thấy</a:t>
            </a:r>
            <a:endParaRPr lang="en-US" sz="3600" dirty="0">
              <a:latin typeface="Arial-Rounded" panose="020B0500000000000000" charset="0"/>
              <a:cs typeface="Arial-Rounded" panose="020B0500000000000000" charset="0"/>
            </a:endParaRPr>
          </a:p>
          <a:p>
            <a:pPr marL="0" indent="0">
              <a:buNone/>
            </a:pPr>
            <a:r>
              <a:rPr lang="en-US" sz="3600" dirty="0">
                <a:latin typeface="Arial-Rounded" panose="020B0500000000000000" charset="0"/>
                <a:cs typeface="Arial-Rounded" panose="020B0500000000000000" charset="0"/>
              </a:rPr>
              <a:t>b. </a:t>
            </a:r>
            <a:r>
              <a:rPr lang="en-US" sz="3600" dirty="0" err="1">
                <a:latin typeface="Arial-Rounded" panose="020B0500000000000000" charset="0"/>
                <a:cs typeface="Arial-Rounded" panose="020B0500000000000000" charset="0"/>
              </a:rPr>
              <a:t>Có</a:t>
            </a:r>
            <a:r>
              <a:rPr lang="en-US" sz="36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600" dirty="0" err="1">
                <a:latin typeface="Arial-Rounded" panose="020B0500000000000000" charset="0"/>
                <a:cs typeface="Arial-Rounded" panose="020B0500000000000000" charset="0"/>
              </a:rPr>
              <a:t>công</a:t>
            </a:r>
            <a:r>
              <a:rPr lang="en-US" sz="36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600" dirty="0" err="1">
                <a:latin typeface="Arial-Rounded" panose="020B0500000000000000" charset="0"/>
                <a:cs typeface="Arial-Rounded" panose="020B0500000000000000" charset="0"/>
              </a:rPr>
              <a:t>mài</a:t>
            </a:r>
            <a:r>
              <a:rPr lang="en-US" sz="36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600" dirty="0" err="1">
                <a:latin typeface="Arial-Rounded" panose="020B0500000000000000" charset="0"/>
                <a:cs typeface="Arial-Rounded" panose="020B0500000000000000" charset="0"/>
              </a:rPr>
              <a:t>sắt</a:t>
            </a:r>
            <a:r>
              <a:rPr lang="en-US" sz="3600" dirty="0">
                <a:latin typeface="Arial-Rounded" panose="020B0500000000000000" charset="0"/>
                <a:cs typeface="Arial-Rounded" panose="020B0500000000000000" charset="0"/>
              </a:rPr>
              <a:t>, </a:t>
            </a:r>
            <a:r>
              <a:rPr lang="en-US" sz="3600" dirty="0" err="1">
                <a:latin typeface="Arial-Rounded" panose="020B0500000000000000" charset="0"/>
                <a:cs typeface="Arial-Rounded" panose="020B0500000000000000" charset="0"/>
              </a:rPr>
              <a:t>có</a:t>
            </a:r>
            <a:r>
              <a:rPr lang="en-US" sz="36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600" dirty="0" err="1">
                <a:latin typeface="Arial-Rounded" panose="020B0500000000000000" charset="0"/>
                <a:cs typeface="Arial-Rounded" panose="020B0500000000000000" charset="0"/>
              </a:rPr>
              <a:t>ngày</a:t>
            </a:r>
            <a:r>
              <a:rPr lang="en-US" sz="36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600" dirty="0" err="1">
                <a:latin typeface="Arial-Rounded" panose="020B0500000000000000" charset="0"/>
                <a:cs typeface="Arial-Rounded" panose="020B0500000000000000" charset="0"/>
              </a:rPr>
              <a:t>nên</a:t>
            </a:r>
            <a:r>
              <a:rPr lang="en-US" sz="36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600" dirty="0" err="1">
                <a:latin typeface="Arial-Rounded" panose="020B0500000000000000" charset="0"/>
                <a:cs typeface="Arial-Rounded" panose="020B0500000000000000" charset="0"/>
              </a:rPr>
              <a:t>kim</a:t>
            </a:r>
            <a:endParaRPr lang="en-US" sz="3600" dirty="0">
              <a:latin typeface="Arial-Rounded" panose="020B0500000000000000" charset="0"/>
              <a:cs typeface="Arial-Rounded" panose="020B0500000000000000" charset="0"/>
            </a:endParaRPr>
          </a:p>
        </p:txBody>
      </p:sp>
      <p:pic>
        <p:nvPicPr>
          <p:cNvPr id="9" name="Content Placeholder 8" descr="008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2300" y="2116138"/>
            <a:ext cx="707844" cy="655955"/>
          </a:xfrm>
          <a:prstGeom prst="rect">
            <a:avLst/>
          </a:prstGeom>
        </p:spPr>
      </p:pic>
      <p:pic>
        <p:nvPicPr>
          <p:cNvPr id="4" name="Content Placeholder 8" descr="008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9244" y="2799482"/>
            <a:ext cx="536756" cy="6559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562350"/>
            <a:ext cx="8997315" cy="3030220"/>
          </a:xfrm>
          <a:prstGeom prst="rect">
            <a:avLst/>
          </a:prstGeom>
        </p:spPr>
      </p:pic>
      <p:sp>
        <p:nvSpPr>
          <p:cNvPr id="7" name="Text Box 6"/>
          <p:cNvSpPr txBox="1"/>
          <p:nvPr/>
        </p:nvSpPr>
        <p:spPr>
          <a:xfrm>
            <a:off x="4695825" y="4645660"/>
            <a:ext cx="96329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Arial-Rounded" panose="020B0500000000000000" charset="0"/>
                <a:cs typeface="Arial-Rounded" panose="020B0500000000000000" charset="0"/>
              </a:rPr>
              <a:t>rùa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4695825" y="5314950"/>
            <a:ext cx="23418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Arial-Rounded" panose="020B0500000000000000" charset="0"/>
                <a:cs typeface="Arial-Rounded" panose="020B0500000000000000" charset="0"/>
              </a:rPr>
              <a:t>chớp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6257925" y="5947410"/>
            <a:ext cx="23418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Arial-Rounded" panose="020B0500000000000000" charset="0"/>
                <a:cs typeface="Arial-Rounded" panose="020B0500000000000000" charset="0"/>
              </a:rPr>
              <a:t>dưa</a:t>
            </a:r>
            <a:endParaRPr lang="en-US" sz="3600" dirty="0">
              <a:latin typeface="Arial-Rounded" panose="020B0500000000000000" charset="0"/>
              <a:cs typeface="Arial-Rounded" panose="020B0500000000000000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B1D293F-2CA3-4140-8F17-795097DB2681}"/>
              </a:ext>
            </a:extLst>
          </p:cNvPr>
          <p:cNvSpPr/>
          <p:nvPr/>
        </p:nvSpPr>
        <p:spPr>
          <a:xfrm>
            <a:off x="4632952" y="302084"/>
            <a:ext cx="2467626" cy="871156"/>
          </a:xfrm>
          <a:prstGeom prst="roundRect">
            <a:avLst/>
          </a:prstGeom>
          <a:solidFill>
            <a:srgbClr val="00B05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4000" b="1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  <p:bldP spid="10" grpId="0"/>
      <p:bldP spid="10" grpId="1"/>
    </p:bldLst>
  </p:timing>
</p:sld>
</file>

<file path=ppt/theme/theme1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312</Words>
  <Application>Microsoft Office PowerPoint</Application>
  <PresentationFormat>Widescreen</PresentationFormat>
  <Paragraphs>65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12</vt:i4>
      </vt:variant>
    </vt:vector>
  </HeadingPairs>
  <TitlesOfParts>
    <vt:vector size="29" baseType="lpstr">
      <vt:lpstr>Microsoft YaHei</vt:lpstr>
      <vt:lpstr>宋体</vt:lpstr>
      <vt:lpstr>宋体</vt:lpstr>
      <vt:lpstr>Arial</vt:lpstr>
      <vt:lpstr>Arial Rounded MT Bold</vt:lpstr>
      <vt:lpstr>Arial-Rounded</vt:lpstr>
      <vt:lpstr>Calibri</vt:lpstr>
      <vt:lpstr>Calibri Light</vt:lpstr>
      <vt:lpstr>HP001 4 hàng</vt:lpstr>
      <vt:lpstr>黑体</vt:lpstr>
      <vt:lpstr>Times New Roman</vt:lpstr>
      <vt:lpstr>5_Office Theme</vt:lpstr>
      <vt:lpstr>2_Office Theme</vt:lpstr>
      <vt:lpstr>2_Office 主题​​</vt:lpstr>
      <vt:lpstr>3_Office Theme</vt:lpstr>
      <vt:lpstr>7_Office Theme</vt:lpstr>
      <vt:lpstr>8_Office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2. Chọn ng hay ngh thay cho ô vuông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em đến với tiết Tiếng Việt - Lớp 2</dc:title>
  <dc:creator/>
  <cp:lastModifiedBy>ADMIN</cp:lastModifiedBy>
  <cp:revision>54</cp:revision>
  <dcterms:created xsi:type="dcterms:W3CDTF">2021-05-25T05:02:22Z</dcterms:created>
  <dcterms:modified xsi:type="dcterms:W3CDTF">2023-08-09T17:34:52Z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