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0" r:id="rId2"/>
    <p:sldId id="278" r:id="rId3"/>
    <p:sldId id="258" r:id="rId4"/>
    <p:sldId id="273" r:id="rId5"/>
    <p:sldId id="262" r:id="rId6"/>
    <p:sldId id="263" r:id="rId7"/>
    <p:sldId id="264" r:id="rId8"/>
    <p:sldId id="275" r:id="rId9"/>
    <p:sldId id="279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FFFF00"/>
    <a:srgbClr val="9933FF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F459C1-FCBF-40C0-93E6-62CC979A94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altLang="x-none" dirty="0"/>
              <a:t>Bấm &amp; sửa kiểu tiêu đề</a:t>
            </a:r>
          </a:p>
          <a:p>
            <a:pPr lvl="1"/>
            <a:r>
              <a:rPr lang="vi-VN" altLang="x-none" dirty="0"/>
              <a:t>Mức hai</a:t>
            </a:r>
          </a:p>
          <a:p>
            <a:pPr lvl="2"/>
            <a:r>
              <a:rPr lang="vi-VN" altLang="x-none" dirty="0"/>
              <a:t>Mức ba</a:t>
            </a:r>
          </a:p>
          <a:p>
            <a:pPr lvl="3"/>
            <a:r>
              <a:rPr lang="vi-VN" altLang="x-none" dirty="0"/>
              <a:t>Mức bốn</a:t>
            </a:r>
          </a:p>
          <a:p>
            <a:pPr lvl="4"/>
            <a:r>
              <a:rPr lang="vi-VN" altLang="x-none" dirty="0"/>
              <a:t>Mức năm</a:t>
            </a:r>
            <a:endParaRPr dirty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2A8937-7850-4214-AE6C-F5E776FCF9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latin typeface=".VnAristote" panose="020B7200000000000000" pitchFamily="34" charset="0"/>
                <a:cs typeface="Arial" panose="020B0604020202020204" pitchFamily="34" charset="0"/>
              </a:rPr>
              <a:t>8</a:t>
            </a:fld>
            <a:endParaRPr lang="en-US" altLang="en-US" dirty="0">
              <a:latin typeface=".VnAristote" panose="020B7200000000000000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5230E-F70D-4EE4-8590-8BA5FB6CAEA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18/10/2022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B0E0A-1132-4B20-B804-EBED543D98D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a2"/>
          <p:cNvPicPr>
            <a:picLocks noChangeAspect="1"/>
          </p:cNvPicPr>
          <p:nvPr/>
        </p:nvPicPr>
        <p:blipFill>
          <a:blip r:embed="rId2"/>
          <a:srcRect l="14285" t="11905" r="14285" b="11905"/>
          <a:stretch>
            <a:fillRect/>
          </a:stretch>
        </p:blipFill>
        <p:spPr>
          <a:xfrm>
            <a:off x="5181600" y="2362200"/>
            <a:ext cx="25908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a3"/>
          <p:cNvPicPr>
            <a:picLocks noChangeAspect="1"/>
          </p:cNvPicPr>
          <p:nvPr/>
        </p:nvPicPr>
        <p:blipFill>
          <a:blip r:embed="rId3"/>
          <a:srcRect l="16890" t="13954" r="8797" b="13817"/>
          <a:stretch>
            <a:fillRect/>
          </a:stretch>
        </p:blipFill>
        <p:spPr>
          <a:xfrm>
            <a:off x="1600200" y="2362200"/>
            <a:ext cx="25146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9"/>
          <p:cNvSpPr txBox="1"/>
          <p:nvPr/>
        </p:nvSpPr>
        <p:spPr>
          <a:xfrm>
            <a:off x="-228600" y="7620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  <a:endParaRPr lang="en-US" altLang="en-US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8" name="Text Box 10"/>
          <p:cNvSpPr txBox="1"/>
          <p:nvPr/>
        </p:nvSpPr>
        <p:spPr>
          <a:xfrm>
            <a:off x="228600" y="1249363"/>
            <a:ext cx="868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Ôn chữ hoa E, Ê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TextBox 5"/>
          <p:cNvSpPr txBox="1"/>
          <p:nvPr/>
        </p:nvSpPr>
        <p:spPr>
          <a:xfrm>
            <a:off x="1600200" y="314325"/>
            <a:ext cx="594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2022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/>
          <p:nvPr/>
        </p:nvSpPr>
        <p:spPr>
          <a:xfrm>
            <a:off x="0" y="411163"/>
            <a:ext cx="9144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  <a:endParaRPr lang="en-US" altLang="en-US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5" descr="a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3058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a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8" y="1722438"/>
            <a:ext cx="2374900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Text Box 7"/>
          <p:cNvSpPr txBox="1"/>
          <p:nvPr/>
        </p:nvSpPr>
        <p:spPr>
          <a:xfrm>
            <a:off x="2514600" y="1752600"/>
            <a:ext cx="6324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 -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VNI-Script" pitchFamily="2" charset="0"/>
              </a:rPr>
              <a:t>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bởi mấy nét ?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104" name="Text Box 8"/>
          <p:cNvSpPr txBox="1"/>
          <p:nvPr/>
        </p:nvSpPr>
        <p:spPr>
          <a:xfrm>
            <a:off x="2362200" y="2590800"/>
            <a:ext cx="6781800" cy="286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+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>
                <a:solidFill>
                  <a:srgbClr val="0000FF"/>
                </a:solidFill>
                <a:latin typeface="VNI-Script" pitchFamily="2" charset="0"/>
              </a:rPr>
              <a:t>E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bởi một nét. L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của 3 nét cơ bản: 1 nét cong dưới v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nét cong trái nối liền nhau , tạo th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vòng xoắn nhỏ giữa thân chữ</a:t>
            </a:r>
            <a:r>
              <a:rPr lang="en-US" altLang="en-US" b="1" dirty="0">
                <a:solidFill>
                  <a:srgbClr val="0000FF"/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Mẫu chữ\MẪU CHỮ ĐÃ XẾP\Chữ hoa\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16112"/>
            <a:ext cx="9372600" cy="10691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2667000" y="1524000"/>
            <a:ext cx="6477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</a:t>
            </a:r>
            <a:r>
              <a:rPr lang="en-US" altLang="en-US" sz="3600" b="1" dirty="0">
                <a:solidFill>
                  <a:srgbClr val="0000FF"/>
                </a:solidFill>
              </a:rPr>
              <a:t> Ê</a:t>
            </a:r>
            <a:r>
              <a:rPr lang="en-US" altLang="en-US" sz="3600" b="1" dirty="0">
                <a:solidFill>
                  <a:srgbClr val="0000FF"/>
                </a:solidFill>
                <a:latin typeface="VNI-Script" pitchFamily="2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bởi mấy nét ?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3" name="Text Box 2"/>
          <p:cNvSpPr txBox="1"/>
          <p:nvPr/>
        </p:nvSpPr>
        <p:spPr>
          <a:xfrm>
            <a:off x="2667000" y="2667000"/>
            <a:ext cx="6477000" cy="2349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</a:t>
            </a:r>
            <a:r>
              <a:rPr lang="en-US" altLang="en-US" sz="3600" b="1" dirty="0">
                <a:solidFill>
                  <a:srgbClr val="0000FF"/>
                </a:solidFill>
              </a:rPr>
              <a:t> Ê</a:t>
            </a:r>
            <a:r>
              <a:rPr lang="en-US" altLang="en-US" sz="3600" b="1" dirty="0">
                <a:solidFill>
                  <a:srgbClr val="0000FF"/>
                </a:solidFill>
                <a:latin typeface="VNI-Script" pitchFamily="2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bởi ba nét.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của 3 nét cơ bản: 1 nét cong dưới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nét cong trái nối liền nhau , tạo th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vòng xoắn nhỏ giữa thân chữ . Một nét xiên trái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nét xiên phải.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0" name="Picture 5" descr="a2"/>
          <p:cNvPicPr>
            <a:picLocks noChangeAspect="1"/>
          </p:cNvPicPr>
          <p:nvPr/>
        </p:nvPicPr>
        <p:blipFill>
          <a:blip r:embed="rId2"/>
          <a:srcRect l="14285" t="11905" r="14285" b="11905"/>
          <a:stretch>
            <a:fillRect/>
          </a:stretch>
        </p:blipFill>
        <p:spPr>
          <a:xfrm>
            <a:off x="0" y="1828800"/>
            <a:ext cx="25908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a5"/>
          <p:cNvPicPr>
            <a:picLocks noChangeAspect="1"/>
          </p:cNvPicPr>
          <p:nvPr/>
        </p:nvPicPr>
        <p:blipFill>
          <a:blip r:embed="rId2"/>
          <a:srcRect l="14981" t="6323" r="16537" b="19559"/>
          <a:stretch>
            <a:fillRect/>
          </a:stretch>
        </p:blipFill>
        <p:spPr>
          <a:xfrm>
            <a:off x="304800" y="1493838"/>
            <a:ext cx="24384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4"/>
          <p:cNvSpPr txBox="1"/>
          <p:nvPr/>
        </p:nvSpPr>
        <p:spPr>
          <a:xfrm>
            <a:off x="1371600" y="152400"/>
            <a:ext cx="7239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ứng dụng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2971800" y="2438400"/>
            <a:ext cx="6172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Ê – đê l</a:t>
            </a:r>
            <a:r>
              <a:rPr lang="en-US" altLang="en-US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dân tộc thiểu số sống chủ yếu ở tỉnh Đắk Lắk , Phú Yên v</a:t>
            </a:r>
            <a:r>
              <a:rPr lang="en-US" altLang="en-US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Hòa .</a:t>
            </a:r>
            <a:endParaRPr lang="en-US" altLang="en-US" b="1" dirty="0">
              <a:solidFill>
                <a:srgbClr val="99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0" y="4999038"/>
            <a:ext cx="91440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*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xong chữ Ê nhấc bút, viết tiếp dấu gạch nối ở giữa dòng kẻ 1 v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. Nhấc bút viết chữ đ với chữ ê liền nét .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  <p:bldP spid="9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a6"/>
          <p:cNvPicPr>
            <a:picLocks noChangeAspect="1"/>
          </p:cNvPicPr>
          <p:nvPr/>
        </p:nvPicPr>
        <p:blipFill>
          <a:blip r:embed="rId2"/>
          <a:srcRect l="3334" t="14285" r="8333" b="17857"/>
          <a:stretch>
            <a:fillRect/>
          </a:stretch>
        </p:blipFill>
        <p:spPr>
          <a:xfrm>
            <a:off x="0" y="2590800"/>
            <a:ext cx="89154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4"/>
          <p:cNvSpPr txBox="1"/>
          <p:nvPr/>
        </p:nvSpPr>
        <p:spPr>
          <a:xfrm>
            <a:off x="0" y="1676400"/>
            <a:ext cx="723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Hướng dẫn viết câu ứng dụng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0" y="43434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Em hiểu câu tục ngữ 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như thế 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0" y="48006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em thương yêu nhau, sống 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thuận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hạnh phúc lớn của gia đình.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9" grpId="0"/>
      <p:bldP spid="102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/>
          <p:nvPr/>
        </p:nvSpPr>
        <p:spPr>
          <a:xfrm>
            <a:off x="304800" y="457200"/>
            <a:ext cx="5029200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u="sng" dirty="0">
                <a:latin typeface="Times New Roman" panose="02020603050405020304" pitchFamily="18" charset="0"/>
              </a:rPr>
              <a:t>1- Tư thế ngồi viết: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Lưng thẳng, không tì ngực vào bàn.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Đầu hơi cúi.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Mắt cách vở khoảng 25 đến 30 cm.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Tay phải cầm bút.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Tay trái tì nhẹ lên mép vở để giữ.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Hai chân để song song thoải mái.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304800" y="3479800"/>
            <a:ext cx="5562600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u="sng" dirty="0">
                <a:latin typeface="Times New Roman" panose="02020603050405020304" pitchFamily="18" charset="0"/>
              </a:rPr>
              <a:t>2-Cách cầm bút: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763" y="3649663"/>
            <a:ext cx="2895600" cy="282575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67" name="Picture 11" descr="chu hoa0005"/>
          <p:cNvPicPr>
            <a:picLocks noChangeAspect="1"/>
          </p:cNvPicPr>
          <p:nvPr/>
        </p:nvPicPr>
        <p:blipFill>
          <a:blip r:embed="rId4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6019800" y="457200"/>
            <a:ext cx="2819400" cy="26670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2294" name="Group 31"/>
          <p:cNvGrpSpPr/>
          <p:nvPr/>
        </p:nvGrpSpPr>
        <p:grpSpPr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2295" name="Picture 32" descr="N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6" name="Picture 33" descr="N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7" name="Picture 34" descr="N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8" name="Picture 35" descr="N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/>
          <p:nvPr/>
        </p:nvSpPr>
        <p:spPr>
          <a:xfrm>
            <a:off x="0" y="411163"/>
            <a:ext cx="9144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vở</a:t>
            </a:r>
            <a:endParaRPr lang="en-US" altLang="en-US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5" descr="a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3058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.VnAristote</vt:lpstr>
      <vt:lpstr>Arial</vt:lpstr>
      <vt:lpstr>Calibri</vt:lpstr>
      <vt:lpstr>Times New Roman</vt:lpstr>
      <vt:lpstr>VNI-Script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6</cp:revision>
  <dcterms:created xsi:type="dcterms:W3CDTF">2008-12-19T14:05:54Z</dcterms:created>
  <dcterms:modified xsi:type="dcterms:W3CDTF">2022-10-18T10:11:50Z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F19317CDFBAB413A9E9FAD2AAFBC6C05</vt:lpwstr>
  </property>
  <property fmtid="{D5CDD505-2E9C-101B-9397-08002B2CF9AE}" pid="3" name="KSOProductBuildVer">
    <vt:lpwstr>1033-11.2.0.10426</vt:lpwstr>
  </property>
</Properties>
</file>